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552" r:id="rId4"/>
    <p:sldId id="425" r:id="rId6"/>
    <p:sldId id="629" r:id="rId7"/>
    <p:sldId id="554" r:id="rId8"/>
    <p:sldId id="606" r:id="rId9"/>
    <p:sldId id="649" r:id="rId10"/>
    <p:sldId id="650" r:id="rId11"/>
    <p:sldId id="651" r:id="rId12"/>
    <p:sldId id="610" r:id="rId13"/>
    <p:sldId id="614" r:id="rId14"/>
    <p:sldId id="611" r:id="rId15"/>
    <p:sldId id="612" r:id="rId16"/>
    <p:sldId id="615" r:id="rId17"/>
    <p:sldId id="616" r:id="rId18"/>
    <p:sldId id="617" r:id="rId19"/>
    <p:sldId id="618" r:id="rId20"/>
    <p:sldId id="621" r:id="rId21"/>
    <p:sldId id="622" r:id="rId22"/>
    <p:sldId id="623" r:id="rId23"/>
    <p:sldId id="624" r:id="rId24"/>
    <p:sldId id="625" r:id="rId25"/>
    <p:sldId id="652" r:id="rId26"/>
    <p:sldId id="653" r:id="rId27"/>
    <p:sldId id="654" r:id="rId28"/>
    <p:sldId id="655" r:id="rId29"/>
    <p:sldId id="656" r:id="rId30"/>
    <p:sldId id="657" r:id="rId31"/>
    <p:sldId id="658" r:id="rId32"/>
    <p:sldId id="659" r:id="rId33"/>
    <p:sldId id="660" r:id="rId34"/>
    <p:sldId id="661" r:id="rId35"/>
    <p:sldId id="662" r:id="rId36"/>
    <p:sldId id="663" r:id="rId37"/>
    <p:sldId id="664" r:id="rId38"/>
    <p:sldId id="665" r:id="rId39"/>
    <p:sldId id="666" r:id="rId40"/>
    <p:sldId id="667" r:id="rId41"/>
    <p:sldId id="502"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8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Arial" panose="0208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Arial" panose="0208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Arial" panose="0208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Arial" panose="0208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8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8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8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8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00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5" autoAdjust="0"/>
    <p:restoredTop sz="94581" autoAdjust="0"/>
  </p:normalViewPr>
  <p:slideViewPr>
    <p:cSldViewPr>
      <p:cViewPr varScale="1">
        <p:scale>
          <a:sx n="107" d="100"/>
          <a:sy n="107" d="100"/>
        </p:scale>
        <p:origin x="-1734" y="-96"/>
      </p:cViewPr>
      <p:guideLst>
        <p:guide orient="horz" pos="2160"/>
        <p:guide pos="28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E0C4D-EA65-4F61-8EFA-1855EA66A13E}"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8295C-2025-4922-ABC7-DD1466AF910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true"/>
          </p:cNvSpPr>
          <p:nvPr>
            <p:ph type="dt" sz="half" idx="10"/>
          </p:nvPr>
        </p:nvSpPr>
        <p:spPr/>
        <p:txBody>
          <a:bodyPr/>
          <a:lstStyle/>
          <a:p>
            <a:pPr>
              <a:defRPr/>
            </a:pPr>
            <a:endParaRPr lang="en-US" altLang="zh-CN"/>
          </a:p>
        </p:txBody>
      </p:sp>
      <p:sp>
        <p:nvSpPr>
          <p:cNvPr id="5" name="页脚占位符 4"/>
          <p:cNvSpPr>
            <a:spLocks noGrp="true"/>
          </p:cNvSpPr>
          <p:nvPr>
            <p:ph type="ftr" sz="quarter" idx="11"/>
          </p:nvPr>
        </p:nvSpPr>
        <p:spPr/>
        <p:txBody>
          <a:bodyPr/>
          <a:lstStyle/>
          <a:p>
            <a:pPr>
              <a:defRPr/>
            </a:pPr>
            <a:endParaRPr lang="en-US" altLang="zh-CN"/>
          </a:p>
        </p:txBody>
      </p:sp>
      <p:sp>
        <p:nvSpPr>
          <p:cNvPr id="6" name="灯片编号占位符 5"/>
          <p:cNvSpPr>
            <a:spLocks noGrp="true"/>
          </p:cNvSpPr>
          <p:nvPr>
            <p:ph type="sldNum" sz="quarter" idx="12"/>
          </p:nvPr>
        </p:nvSpPr>
        <p:spPr/>
        <p:txBody>
          <a:bodyPr/>
          <a:lstStyle/>
          <a:p>
            <a:pPr>
              <a:defRPr/>
            </a:pPr>
            <a:fld id="{9B647908-2762-4736-82DA-E13AEEB6A517}" type="slidenum">
              <a:rPr lang="zh-CN" altLang="en-US"/>
            </a:fld>
            <a:endParaRPr lang="en-US" altLang="zh-C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pPr lvl="0" eaLnBrk="1" hangingPunct="1"/>
            <a:endParaRPr lang="zh-CN" altLang="en-US" dirty="0">
              <a:latin typeface="DejaVu Sans" panose="020B0603030804020204" charset="2"/>
            </a:endParaRPr>
          </a:p>
        </p:txBody>
      </p:sp>
      <p:sp>
        <p:nvSpPr>
          <p:cNvPr id="5" name="页脚占位符 4"/>
          <p:cNvSpPr>
            <a:spLocks noGrp="true"/>
          </p:cNvSpPr>
          <p:nvPr>
            <p:ph type="ftr" sz="quarter" idx="11"/>
          </p:nvPr>
        </p:nvSpPr>
        <p:spPr/>
        <p:txBody>
          <a:bodyPr/>
          <a:lstStyle/>
          <a:p>
            <a:pPr lvl="0" eaLnBrk="1" hangingPunct="1"/>
            <a:endParaRPr lang="zh-CN" altLang="en-US" dirty="0">
              <a:latin typeface="DejaVu Sans" panose="020B0603030804020204" charset="2"/>
            </a:endParaRPr>
          </a:p>
        </p:txBody>
      </p:sp>
      <p:sp>
        <p:nvSpPr>
          <p:cNvPr id="6" name="灯片编号占位符 5"/>
          <p:cNvSpPr>
            <a:spLocks noGrp="true"/>
          </p:cNvSpPr>
          <p:nvPr>
            <p:ph type="sldNum" sz="quarter" idx="12"/>
          </p:nvPr>
        </p:nvSpPr>
        <p:spPr/>
        <p:txBody>
          <a:bodyPr/>
          <a:lstStyle/>
          <a:p>
            <a:pPr lvl="0" eaLnBrk="1" hangingPunct="1"/>
            <a:fld id="{9A0DB2DC-4C9A-4742-B13C-FB6460FD3503}" type="slidenum">
              <a:rPr lang="zh-CN" altLang="en-US" dirty="0">
                <a:latin typeface="DejaVu Sans" panose="020B0603030804020204" charset="2"/>
              </a:rPr>
            </a:fld>
            <a:endParaRPr lang="zh-CN" altLang="en-US" dirty="0">
              <a:latin typeface="DejaVu Sans" panose="020B0603030804020204" charset="2"/>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pPr>
              <a:defRPr/>
            </a:pPr>
            <a:endParaRPr lang="en-US" altLang="zh-CN"/>
          </a:p>
        </p:txBody>
      </p:sp>
      <p:sp>
        <p:nvSpPr>
          <p:cNvPr id="5" name="页脚占位符 4"/>
          <p:cNvSpPr>
            <a:spLocks noGrp="true"/>
          </p:cNvSpPr>
          <p:nvPr>
            <p:ph type="ftr" sz="quarter" idx="11"/>
          </p:nvPr>
        </p:nvSpPr>
        <p:spPr/>
        <p:txBody>
          <a:bodyPr/>
          <a:lstStyle/>
          <a:p>
            <a:pPr>
              <a:defRPr/>
            </a:pPr>
            <a:endParaRPr lang="en-US" altLang="zh-CN"/>
          </a:p>
        </p:txBody>
      </p:sp>
      <p:sp>
        <p:nvSpPr>
          <p:cNvPr id="6" name="灯片编号占位符 5"/>
          <p:cNvSpPr>
            <a:spLocks noGrp="true"/>
          </p:cNvSpPr>
          <p:nvPr>
            <p:ph type="sldNum" sz="quarter" idx="12"/>
          </p:nvPr>
        </p:nvSpPr>
        <p:spPr/>
        <p:txBody>
          <a:bodyPr/>
          <a:lstStyle/>
          <a:p>
            <a:pPr>
              <a:defRPr/>
            </a:pPr>
            <a:fld id="{C8E032EE-CCE0-4220-8597-A536E88134B9}" type="slidenum">
              <a:rPr lang="zh-CN" altLang="en-US"/>
            </a:fld>
            <a:endParaRPr lang="en-US" altLang="zh-CN"/>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pPr>
              <a:defRPr/>
            </a:pPr>
            <a:endParaRPr lang="en-US" altLang="zh-CN"/>
          </a:p>
        </p:txBody>
      </p:sp>
      <p:sp>
        <p:nvSpPr>
          <p:cNvPr id="5" name="页脚占位符 4"/>
          <p:cNvSpPr>
            <a:spLocks noGrp="true"/>
          </p:cNvSpPr>
          <p:nvPr>
            <p:ph type="ftr" sz="quarter" idx="11"/>
          </p:nvPr>
        </p:nvSpPr>
        <p:spPr/>
        <p:txBody>
          <a:bodyPr/>
          <a:lstStyle/>
          <a:p>
            <a:pPr>
              <a:defRPr/>
            </a:pPr>
            <a:endParaRPr lang="en-US" altLang="zh-CN"/>
          </a:p>
        </p:txBody>
      </p:sp>
      <p:sp>
        <p:nvSpPr>
          <p:cNvPr id="6" name="灯片编号占位符 5"/>
          <p:cNvSpPr>
            <a:spLocks noGrp="true"/>
          </p:cNvSpPr>
          <p:nvPr>
            <p:ph type="sldNum" sz="quarter" idx="12"/>
          </p:nvPr>
        </p:nvSpPr>
        <p:spPr/>
        <p:txBody>
          <a:bodyPr/>
          <a:lstStyle/>
          <a:p>
            <a:pPr>
              <a:defRPr/>
            </a:pPr>
            <a:fld id="{636CDA31-8C4F-4780-AD39-DA669B019909}" type="slidenum">
              <a:rPr lang="zh-CN" altLang="en-US"/>
            </a:fld>
            <a:endParaRPr lang="en-US" altLang="zh-C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true"/>
          </p:cNvSpPr>
          <p:nvPr>
            <p:ph type="dt" sz="half" idx="10"/>
          </p:nvPr>
        </p:nvSpPr>
        <p:spPr/>
        <p:txBody>
          <a:bodyPr/>
          <a:lstStyle/>
          <a:p>
            <a:pPr lvl="0" eaLnBrk="1" hangingPunct="1"/>
            <a:endParaRPr lang="zh-CN" altLang="en-US" dirty="0">
              <a:latin typeface="DejaVu Sans" panose="020B0603030804020204" charset="2"/>
            </a:endParaRPr>
          </a:p>
        </p:txBody>
      </p:sp>
      <p:sp>
        <p:nvSpPr>
          <p:cNvPr id="5" name="页脚占位符 4"/>
          <p:cNvSpPr>
            <a:spLocks noGrp="true"/>
          </p:cNvSpPr>
          <p:nvPr>
            <p:ph type="ftr" sz="quarter" idx="11"/>
          </p:nvPr>
        </p:nvSpPr>
        <p:spPr/>
        <p:txBody>
          <a:bodyPr/>
          <a:lstStyle/>
          <a:p>
            <a:pPr lvl="0" eaLnBrk="1" hangingPunct="1"/>
            <a:endParaRPr lang="zh-CN" altLang="en-US" dirty="0">
              <a:latin typeface="DejaVu Sans" panose="020B0603030804020204" charset="2"/>
            </a:endParaRPr>
          </a:p>
        </p:txBody>
      </p:sp>
      <p:sp>
        <p:nvSpPr>
          <p:cNvPr id="6" name="灯片编号占位符 5"/>
          <p:cNvSpPr>
            <a:spLocks noGrp="true"/>
          </p:cNvSpPr>
          <p:nvPr>
            <p:ph type="sldNum" sz="quarter" idx="12"/>
          </p:nvPr>
        </p:nvSpPr>
        <p:spPr/>
        <p:txBody>
          <a:bodyPr/>
          <a:lstStyle/>
          <a:p>
            <a:pPr lvl="0" eaLnBrk="1" hangingPunct="1"/>
            <a:fld id="{9A0DB2DC-4C9A-4742-B13C-FB6460FD3503}" type="slidenum">
              <a:rPr lang="zh-CN" altLang="en-US" dirty="0">
                <a:latin typeface="DejaVu Sans" panose="020B0603030804020204" charset="2"/>
              </a:rPr>
            </a:fld>
            <a:endParaRPr lang="zh-CN" altLang="en-US" dirty="0">
              <a:latin typeface="DejaVu Sans" panose="020B0603030804020204" charset="2"/>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true"/>
          </p:cNvSpPr>
          <p:nvPr>
            <p:ph type="dt" sz="half" idx="10"/>
          </p:nvPr>
        </p:nvSpPr>
        <p:spPr/>
        <p:txBody>
          <a:bodyPr/>
          <a:lstStyle/>
          <a:p>
            <a:pPr>
              <a:defRPr/>
            </a:pPr>
            <a:endParaRPr lang="en-US" altLang="zh-CN"/>
          </a:p>
        </p:txBody>
      </p:sp>
      <p:sp>
        <p:nvSpPr>
          <p:cNvPr id="6" name="页脚占位符 5"/>
          <p:cNvSpPr>
            <a:spLocks noGrp="true"/>
          </p:cNvSpPr>
          <p:nvPr>
            <p:ph type="ftr" sz="quarter" idx="11"/>
          </p:nvPr>
        </p:nvSpPr>
        <p:spPr/>
        <p:txBody>
          <a:bodyPr/>
          <a:lstStyle/>
          <a:p>
            <a:pPr>
              <a:defRPr/>
            </a:pPr>
            <a:endParaRPr lang="en-US" altLang="zh-CN"/>
          </a:p>
        </p:txBody>
      </p:sp>
      <p:sp>
        <p:nvSpPr>
          <p:cNvPr id="7" name="灯片编号占位符 6"/>
          <p:cNvSpPr>
            <a:spLocks noGrp="true"/>
          </p:cNvSpPr>
          <p:nvPr>
            <p:ph type="sldNum" sz="quarter" idx="12"/>
          </p:nvPr>
        </p:nvSpPr>
        <p:spPr/>
        <p:txBody>
          <a:bodyPr/>
          <a:lstStyle/>
          <a:p>
            <a:pPr>
              <a:defRPr/>
            </a:pPr>
            <a:fld id="{574904B5-8B5E-4CB4-8911-0A5444E01B8D}" type="slidenum">
              <a:rPr lang="zh-CN" altLang="en-US"/>
            </a:fld>
            <a:endParaRPr lang="en-US"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890081" y="1778438"/>
            <a:ext cx="3655181" cy="823912"/>
          </a:xfrm>
        </p:spPr>
        <p:txBody>
          <a:bodyPr anchor="ctr" anchorCtr="false"/>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692704" y="1778438"/>
            <a:ext cx="3673182" cy="823912"/>
          </a:xfrm>
        </p:spPr>
        <p:txBody>
          <a:bodyPr anchor="ctr" anchorCtr="false"/>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true"/>
          </p:cNvSpPr>
          <p:nvPr>
            <p:ph type="dt" sz="half" idx="10"/>
          </p:nvPr>
        </p:nvSpPr>
        <p:spPr/>
        <p:txBody>
          <a:bodyPr/>
          <a:lstStyle/>
          <a:p>
            <a:pPr>
              <a:defRPr/>
            </a:pPr>
            <a:endParaRPr lang="en-US" altLang="zh-CN"/>
          </a:p>
        </p:txBody>
      </p:sp>
      <p:sp>
        <p:nvSpPr>
          <p:cNvPr id="8" name="页脚占位符 7"/>
          <p:cNvSpPr>
            <a:spLocks noGrp="true"/>
          </p:cNvSpPr>
          <p:nvPr>
            <p:ph type="ftr" sz="quarter" idx="11"/>
          </p:nvPr>
        </p:nvSpPr>
        <p:spPr/>
        <p:txBody>
          <a:bodyPr/>
          <a:lstStyle/>
          <a:p>
            <a:pPr>
              <a:defRPr/>
            </a:pPr>
            <a:endParaRPr lang="en-US" altLang="zh-CN"/>
          </a:p>
        </p:txBody>
      </p:sp>
      <p:sp>
        <p:nvSpPr>
          <p:cNvPr id="9" name="灯片编号占位符 8"/>
          <p:cNvSpPr>
            <a:spLocks noGrp="true"/>
          </p:cNvSpPr>
          <p:nvPr>
            <p:ph type="sldNum" sz="quarter" idx="12"/>
          </p:nvPr>
        </p:nvSpPr>
        <p:spPr/>
        <p:txBody>
          <a:bodyPr/>
          <a:lstStyle/>
          <a:p>
            <a:pPr>
              <a:defRPr/>
            </a:pPr>
            <a:fld id="{7AFE7C78-C1FF-4DDE-934F-692EF906FE67}" type="slidenum">
              <a:rPr lang="zh-CN" altLang="en-US"/>
            </a:fld>
            <a:endParaRPr lang="en-US" altLang="zh-C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日期占位符 2"/>
          <p:cNvSpPr>
            <a:spLocks noGrp="true"/>
          </p:cNvSpPr>
          <p:nvPr>
            <p:ph type="dt" sz="half" idx="10"/>
          </p:nvPr>
        </p:nvSpPr>
        <p:spPr/>
        <p:txBody>
          <a:bodyPr/>
          <a:lstStyle/>
          <a:p>
            <a:pPr lvl="0" eaLnBrk="1" hangingPunct="1"/>
            <a:endParaRPr lang="zh-CN" altLang="en-US" dirty="0">
              <a:latin typeface="DejaVu Sans" panose="020B0603030804020204" charset="2"/>
            </a:endParaRPr>
          </a:p>
        </p:txBody>
      </p:sp>
      <p:sp>
        <p:nvSpPr>
          <p:cNvPr id="4" name="页脚占位符 3"/>
          <p:cNvSpPr>
            <a:spLocks noGrp="true"/>
          </p:cNvSpPr>
          <p:nvPr>
            <p:ph type="ftr" sz="quarter" idx="11"/>
          </p:nvPr>
        </p:nvSpPr>
        <p:spPr/>
        <p:txBody>
          <a:bodyPr/>
          <a:lstStyle/>
          <a:p>
            <a:pPr lvl="0" eaLnBrk="1" hangingPunct="1"/>
            <a:endParaRPr lang="zh-CN" altLang="en-US" dirty="0">
              <a:latin typeface="DejaVu Sans" panose="020B0603030804020204" charset="2"/>
            </a:endParaRPr>
          </a:p>
        </p:txBody>
      </p:sp>
      <p:sp>
        <p:nvSpPr>
          <p:cNvPr id="5" name="灯片编号占位符 4"/>
          <p:cNvSpPr>
            <a:spLocks noGrp="true"/>
          </p:cNvSpPr>
          <p:nvPr>
            <p:ph type="sldNum" sz="quarter" idx="12"/>
          </p:nvPr>
        </p:nvSpPr>
        <p:spPr/>
        <p:txBody>
          <a:bodyPr/>
          <a:lstStyle/>
          <a:p>
            <a:pPr lvl="0" eaLnBrk="1" hangingPunct="1"/>
            <a:fld id="{9A0DB2DC-4C9A-4742-B13C-FB6460FD3503}" type="slidenum">
              <a:rPr lang="zh-CN" altLang="en-US" dirty="0">
                <a:latin typeface="DejaVu Sans" panose="020B0603030804020204" charset="2"/>
              </a:rPr>
            </a:fld>
            <a:endParaRPr lang="zh-CN" altLang="en-US" dirty="0">
              <a:latin typeface="DejaVu Sans" panose="020B0603030804020204" charset="2"/>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pPr>
              <a:defRPr/>
            </a:pPr>
            <a:endParaRPr lang="en-US" altLang="zh-CN"/>
          </a:p>
        </p:txBody>
      </p:sp>
      <p:sp>
        <p:nvSpPr>
          <p:cNvPr id="3" name="页脚占位符 2"/>
          <p:cNvSpPr>
            <a:spLocks noGrp="true"/>
          </p:cNvSpPr>
          <p:nvPr>
            <p:ph type="ftr" sz="quarter" idx="11"/>
          </p:nvPr>
        </p:nvSpPr>
        <p:spPr/>
        <p:txBody>
          <a:bodyPr/>
          <a:lstStyle/>
          <a:p>
            <a:pPr>
              <a:defRPr/>
            </a:pPr>
            <a:endParaRPr lang="en-US" altLang="zh-CN"/>
          </a:p>
        </p:txBody>
      </p:sp>
      <p:sp>
        <p:nvSpPr>
          <p:cNvPr id="4" name="灯片编号占位符 3"/>
          <p:cNvSpPr>
            <a:spLocks noGrp="true"/>
          </p:cNvSpPr>
          <p:nvPr>
            <p:ph type="sldNum" sz="quarter" idx="12"/>
          </p:nvPr>
        </p:nvSpPr>
        <p:spPr/>
        <p:txBody>
          <a:bodyPr/>
          <a:lstStyle/>
          <a:p>
            <a:pPr>
              <a:defRPr/>
            </a:pPr>
            <a:fld id="{644A331B-F92A-4177-9881-CA30C152DE65}" type="slidenum">
              <a:rPr lang="zh-CN" altLang="en-US"/>
            </a:fld>
            <a:endParaRPr lang="en-US" altLang="zh-C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true"/>
          </p:cNvSpPr>
          <p:nvPr>
            <p:ph type="dt" sz="half" idx="10"/>
          </p:nvPr>
        </p:nvSpPr>
        <p:spPr/>
        <p:txBody>
          <a:bodyPr/>
          <a:lstStyle/>
          <a:p>
            <a:pPr lvl="0" eaLnBrk="1" hangingPunct="1"/>
            <a:endParaRPr lang="zh-CN" altLang="en-US" dirty="0">
              <a:latin typeface="DejaVu Sans" panose="020B0603030804020204" charset="2"/>
            </a:endParaRPr>
          </a:p>
        </p:txBody>
      </p:sp>
      <p:sp>
        <p:nvSpPr>
          <p:cNvPr id="6" name="页脚占位符 5"/>
          <p:cNvSpPr>
            <a:spLocks noGrp="true"/>
          </p:cNvSpPr>
          <p:nvPr>
            <p:ph type="ftr" sz="quarter" idx="11"/>
          </p:nvPr>
        </p:nvSpPr>
        <p:spPr/>
        <p:txBody>
          <a:bodyPr/>
          <a:lstStyle/>
          <a:p>
            <a:pPr lvl="0" eaLnBrk="1" hangingPunct="1"/>
            <a:endParaRPr lang="zh-CN" altLang="en-US" dirty="0">
              <a:latin typeface="DejaVu Sans" panose="020B0603030804020204" charset="2"/>
            </a:endParaRPr>
          </a:p>
        </p:txBody>
      </p:sp>
      <p:sp>
        <p:nvSpPr>
          <p:cNvPr id="7" name="灯片编号占位符 6"/>
          <p:cNvSpPr>
            <a:spLocks noGrp="true"/>
          </p:cNvSpPr>
          <p:nvPr>
            <p:ph type="sldNum" sz="quarter" idx="12"/>
          </p:nvPr>
        </p:nvSpPr>
        <p:spPr/>
        <p:txBody>
          <a:bodyPr/>
          <a:lstStyle/>
          <a:p>
            <a:pPr lvl="0" eaLnBrk="1" hangingPunct="1"/>
            <a:fld id="{9A0DB2DC-4C9A-4742-B13C-FB6460FD3503}" type="slidenum">
              <a:rPr lang="zh-CN" altLang="en-US" dirty="0">
                <a:latin typeface="DejaVu Sans" panose="020B0603030804020204" charset="2"/>
              </a:rPr>
            </a:fld>
            <a:endParaRPr lang="zh-CN" altLang="en-US" dirty="0">
              <a:latin typeface="DejaVu Sans" panose="020B0603030804020204" charset="2"/>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true"/>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true"/>
          </p:cNvSpPr>
          <p:nvPr>
            <p:ph type="dt" sz="half" idx="10"/>
          </p:nvPr>
        </p:nvSpPr>
        <p:spPr/>
        <p:txBody>
          <a:bodyPr/>
          <a:lstStyle/>
          <a:p>
            <a:pPr lvl="0" eaLnBrk="1" hangingPunct="1"/>
            <a:endParaRPr lang="zh-CN" altLang="en-US" dirty="0">
              <a:latin typeface="DejaVu Sans" panose="020B0603030804020204" charset="2"/>
            </a:endParaRPr>
          </a:p>
        </p:txBody>
      </p:sp>
      <p:sp>
        <p:nvSpPr>
          <p:cNvPr id="6" name="页脚占位符 5"/>
          <p:cNvSpPr>
            <a:spLocks noGrp="true"/>
          </p:cNvSpPr>
          <p:nvPr>
            <p:ph type="ftr" sz="quarter" idx="11"/>
          </p:nvPr>
        </p:nvSpPr>
        <p:spPr/>
        <p:txBody>
          <a:bodyPr/>
          <a:lstStyle/>
          <a:p>
            <a:pPr lvl="0" eaLnBrk="1" hangingPunct="1"/>
            <a:endParaRPr lang="zh-CN" altLang="en-US" dirty="0">
              <a:latin typeface="DejaVu Sans" panose="020B0603030804020204" charset="2"/>
            </a:endParaRPr>
          </a:p>
        </p:txBody>
      </p:sp>
      <p:sp>
        <p:nvSpPr>
          <p:cNvPr id="7" name="灯片编号占位符 6"/>
          <p:cNvSpPr>
            <a:spLocks noGrp="true"/>
          </p:cNvSpPr>
          <p:nvPr>
            <p:ph type="sldNum" sz="quarter" idx="12"/>
          </p:nvPr>
        </p:nvSpPr>
        <p:spPr/>
        <p:txBody>
          <a:bodyPr/>
          <a:lstStyle/>
          <a:p>
            <a:pPr lvl="0" eaLnBrk="1" hangingPunct="1"/>
            <a:fld id="{9A0DB2DC-4C9A-4742-B13C-FB6460FD3503}" type="slidenum">
              <a:rPr lang="zh-CN" altLang="en-US" dirty="0">
                <a:latin typeface="DejaVu Sans" panose="020B0603030804020204" charset="2"/>
              </a:rPr>
            </a:fld>
            <a:endParaRPr lang="zh-CN" altLang="en-US" dirty="0">
              <a:latin typeface="DejaVu Sans" panose="020B0603030804020204" charset="2"/>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Rectangle 2"/>
          <p:cNvSpPr>
            <a:spLocks noGrp="true"/>
          </p:cNvSpPr>
          <p:nvPr>
            <p:ph type="title"/>
          </p:nvPr>
        </p:nvSpPr>
        <p:spPr>
          <a:xfrm>
            <a:off x="457200" y="274638"/>
            <a:ext cx="8229600" cy="1143000"/>
          </a:xfrm>
          <a:prstGeom prst="rect">
            <a:avLst/>
          </a:prstGeom>
          <a:noFill/>
          <a:ln w="9525">
            <a:noFill/>
          </a:ln>
        </p:spPr>
        <p:txBody>
          <a:bodyPr anchor="ctr" anchorCtr="false"/>
          <a:p>
            <a:pPr lvl="0"/>
            <a:r>
              <a:rPr lang="zh-CN" altLang="en-US"/>
              <a:t>单击此处编辑母版标题样式</a:t>
            </a:r>
            <a:endParaRPr lang="zh-CN" altLang="en-US"/>
          </a:p>
        </p:txBody>
      </p:sp>
      <p:sp>
        <p:nvSpPr>
          <p:cNvPr id="1027" name="Rectangle 3"/>
          <p:cNvSpPr>
            <a:spLocks noGrp="true"/>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true"/>
          </p:cNvSpPr>
          <p:nvPr>
            <p:ph type="dt" sz="half" idx="2"/>
          </p:nvPr>
        </p:nvSpPr>
        <p:spPr>
          <a:xfrm>
            <a:off x="457200" y="6245225"/>
            <a:ext cx="2133600" cy="476250"/>
          </a:xfrm>
          <a:prstGeom prst="rect">
            <a:avLst/>
          </a:prstGeom>
          <a:noFill/>
          <a:ln w="9525">
            <a:noFill/>
          </a:ln>
        </p:spPr>
        <p:txBody>
          <a:bodyPr/>
          <a:lstStyle>
            <a:lvl1pPr>
              <a:defRPr sz="1400"/>
            </a:lvl1pPr>
          </a:lstStyle>
          <a:p>
            <a:pPr>
              <a:defRPr/>
            </a:pPr>
            <a:endParaRPr lang="en-US" altLang="zh-CN"/>
          </a:p>
        </p:txBody>
      </p:sp>
      <p:sp>
        <p:nvSpPr>
          <p:cNvPr id="1029" name="Rectangle 5"/>
          <p:cNvSpPr>
            <a:spLocks noGrp="true"/>
          </p:cNvSpPr>
          <p:nvPr>
            <p:ph type="ftr" sz="quarter" idx="3"/>
          </p:nvPr>
        </p:nvSpPr>
        <p:spPr>
          <a:xfrm>
            <a:off x="3124200" y="6245225"/>
            <a:ext cx="2895600" cy="476250"/>
          </a:xfrm>
          <a:prstGeom prst="rect">
            <a:avLst/>
          </a:prstGeom>
          <a:noFill/>
          <a:ln w="9525">
            <a:noFill/>
          </a:ln>
        </p:spPr>
        <p:txBody>
          <a:bodyPr/>
          <a:lstStyle>
            <a:lvl1pPr algn="ctr">
              <a:defRPr sz="1400"/>
            </a:lvl1pPr>
          </a:lstStyle>
          <a:p>
            <a:pPr>
              <a:defRPr/>
            </a:pPr>
            <a:endParaRPr lang="en-US" altLang="zh-CN"/>
          </a:p>
        </p:txBody>
      </p:sp>
      <p:sp>
        <p:nvSpPr>
          <p:cNvPr id="1030" name="Rectangle 6"/>
          <p:cNvSpPr>
            <a:spLocks noGrp="true"/>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a:defRPr/>
            </a:pPr>
            <a:fld id="{91A4A5E2-817B-4508-BCE4-19F2A7EA0341}"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DejaVu Sans" panose="020B0603030804020204" charset="2"/>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2pPr>
      <a:lvl3pPr marL="914400" lvl="2"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3pPr>
      <a:lvl4pPr marL="1371600" lvl="3"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4pPr>
      <a:lvl5pPr marL="1828800" lvl="4"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5pPr>
      <a:lvl6pPr marL="2286000" lvl="5"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6pPr>
      <a:lvl7pPr marL="2743200" lvl="6"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7pPr>
      <a:lvl8pPr marL="3200400" lvl="7"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8pPr>
      <a:lvl9pPr marL="3657600" lvl="8" indent="0" algn="l" defTabSz="914400" eaLnBrk="1" fontAlgn="base" latinLnBrk="0" hangingPunct="1">
        <a:lnSpc>
          <a:spcPct val="100000"/>
        </a:lnSpc>
        <a:spcBef>
          <a:spcPct val="0"/>
        </a:spcBef>
        <a:spcAft>
          <a:spcPct val="0"/>
        </a:spcAft>
        <a:buFont typeface="DejaVu Sans" panose="020B0603030804020204" charset="2"/>
        <a:buNone/>
        <a:defRPr b="0" i="0" u="none" kern="1200" baseline="0">
          <a:solidFill>
            <a:schemeClr val="tx1"/>
          </a:solidFill>
          <a:latin typeface="DejaVu Sans" panose="020B0603030804020204" charset="2"/>
          <a:ea typeface="方正书宋_GBK" panose="02000000000000000000"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d:\Users\Administrator\Desktop\宣贯背景图040903.jpg"/>
          <p:cNvPicPr>
            <a:picLocks noChangeAspect="true" noChangeArrowheads="true"/>
          </p:cNvPicPr>
          <p:nvPr/>
        </p:nvPicPr>
        <p:blipFill>
          <a:blip r:embed="rId1"/>
          <a:srcRect/>
          <a:stretch>
            <a:fillRect/>
          </a:stretch>
        </p:blipFill>
        <p:spPr bwMode="auto">
          <a:xfrm>
            <a:off x="27305" y="0"/>
            <a:ext cx="9144000" cy="6858000"/>
          </a:xfrm>
          <a:prstGeom prst="rect">
            <a:avLst/>
          </a:prstGeom>
          <a:noFill/>
          <a:ln w="9525">
            <a:noFill/>
            <a:miter lim="800000"/>
            <a:headEnd/>
            <a:tailEnd/>
          </a:ln>
        </p:spPr>
      </p:pic>
      <p:sp>
        <p:nvSpPr>
          <p:cNvPr id="7171" name="Rectangle 2"/>
          <p:cNvSpPr>
            <a:spLocks noGrp="true" noChangeArrowheads="true"/>
          </p:cNvSpPr>
          <p:nvPr>
            <p:ph type="title"/>
          </p:nvPr>
        </p:nvSpPr>
        <p:spPr>
          <a:xfrm>
            <a:off x="182245" y="1009650"/>
            <a:ext cx="8834120" cy="2286635"/>
          </a:xfrm>
        </p:spPr>
        <p:txBody>
          <a:bodyPr/>
          <a:lstStyle/>
          <a:p>
            <a:pPr eaLnBrk="1" hangingPunct="1"/>
            <a:r>
              <a:rPr lang="zh-CN" altLang="en-US" sz="3200" dirty="0" smtClean="0">
                <a:solidFill>
                  <a:srgbClr val="FF0000"/>
                </a:solidFill>
                <a:latin typeface="黑体" panose="02010609060101010101" pitchFamily="49" charset="-122"/>
                <a:ea typeface="黑体" panose="02010609060101010101" pitchFamily="49" charset="-122"/>
              </a:rPr>
              <a:t>《</a:t>
            </a:r>
            <a:r>
              <a:rPr lang="zh-CN" altLang="en-US" sz="3200" dirty="0" smtClean="0">
                <a:solidFill>
                  <a:srgbClr val="FF0000"/>
                </a:solidFill>
                <a:latin typeface="黑体" panose="02010609060101010101" pitchFamily="49" charset="-122"/>
                <a:ea typeface="黑体" panose="02010609060101010101" pitchFamily="49" charset="-122"/>
                <a:sym typeface="+mn-ea"/>
              </a:rPr>
              <a:t>衢州市建设工程优质结构评选办法</a:t>
            </a:r>
            <a:r>
              <a:rPr lang="zh-CN" altLang="en-US" sz="3200" dirty="0" smtClean="0">
                <a:solidFill>
                  <a:srgbClr val="FF0000"/>
                </a:solidFill>
                <a:latin typeface="黑体" panose="02010609060101010101" pitchFamily="49" charset="-122"/>
                <a:ea typeface="黑体" panose="02010609060101010101" pitchFamily="49" charset="-122"/>
              </a:rPr>
              <a:t>》</a:t>
            </a:r>
            <a:br>
              <a:rPr lang="zh-CN" altLang="en-US" sz="3200" dirty="0" smtClean="0">
                <a:solidFill>
                  <a:srgbClr val="FF0000"/>
                </a:solidFill>
                <a:latin typeface="黑体" panose="02010609060101010101" pitchFamily="49" charset="-122"/>
                <a:ea typeface="黑体" panose="02010609060101010101" pitchFamily="49" charset="-122"/>
              </a:rPr>
            </a:br>
            <a:br>
              <a:rPr lang="zh-CN" altLang="en-US" sz="800" dirty="0" smtClean="0">
                <a:solidFill>
                  <a:srgbClr val="FF0000"/>
                </a:solidFill>
                <a:latin typeface="黑体" panose="02010609060101010101" pitchFamily="49" charset="-122"/>
                <a:ea typeface="黑体" panose="02010609060101010101" pitchFamily="49" charset="-122"/>
              </a:rPr>
            </a:br>
            <a:r>
              <a:rPr lang="zh-CN" altLang="en-US" sz="3200" dirty="0" smtClean="0">
                <a:solidFill>
                  <a:srgbClr val="FF0000"/>
                </a:solidFill>
                <a:latin typeface="黑体" panose="02010609060101010101" pitchFamily="49" charset="-122"/>
                <a:ea typeface="黑体" panose="02010609060101010101" pitchFamily="49" charset="-122"/>
                <a:sym typeface="+mn-ea"/>
              </a:rPr>
              <a:t>《衢州市建设工程衢江杯（优质工程）评选办法》</a:t>
            </a:r>
            <a:br>
              <a:rPr lang="zh-CN" altLang="en-US" sz="4000" dirty="0" smtClean="0">
                <a:solidFill>
                  <a:srgbClr val="FF0000"/>
                </a:solidFill>
                <a:latin typeface="黑体" panose="02010609060101010101" pitchFamily="49" charset="-122"/>
                <a:ea typeface="黑体" panose="02010609060101010101" pitchFamily="49" charset="-122"/>
              </a:rPr>
            </a:br>
            <a:br>
              <a:rPr lang="zh-CN" altLang="en-US" sz="4000" dirty="0" smtClean="0">
                <a:solidFill>
                  <a:srgbClr val="FF0000"/>
                </a:solidFill>
                <a:latin typeface="黑体" panose="02010609060101010101" pitchFamily="49" charset="-122"/>
                <a:ea typeface="黑体" panose="02010609060101010101" pitchFamily="49" charset="-122"/>
              </a:rPr>
            </a:br>
            <a:r>
              <a:rPr lang="zh-CN" altLang="en-US" sz="4000" dirty="0" smtClean="0">
                <a:solidFill>
                  <a:srgbClr val="FF0000"/>
                </a:solidFill>
                <a:latin typeface="黑体" panose="02010609060101010101" pitchFamily="49" charset="-122"/>
                <a:ea typeface="黑体" panose="02010609060101010101" pitchFamily="49" charset="-122"/>
              </a:rPr>
              <a:t>宣贯培训</a:t>
            </a:r>
            <a:endParaRPr lang="en-US" altLang="zh-CN" sz="4000" dirty="0" smtClean="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strVal val="#ppt_w*0.70"/>
                                          </p:val>
                                        </p:tav>
                                        <p:tav tm="100000">
                                          <p:val>
                                            <p:strVal val="#ppt_w"/>
                                          </p:val>
                                        </p:tav>
                                      </p:tavLst>
                                    </p:anim>
                                    <p:anim calcmode="lin" valueType="num">
                                      <p:cBhvr>
                                        <p:cTn id="8" dur="1000" fill="hold"/>
                                        <p:tgtEl>
                                          <p:spTgt spid="7171"/>
                                        </p:tgtEl>
                                        <p:attrNameLst>
                                          <p:attrName>ppt_h</p:attrName>
                                        </p:attrNameLst>
                                      </p:cBhvr>
                                      <p:tavLst>
                                        <p:tav tm="0">
                                          <p:val>
                                            <p:strVal val="#ppt_h"/>
                                          </p:val>
                                        </p:tav>
                                        <p:tav tm="100000">
                                          <p:val>
                                            <p:strVal val="#ppt_h"/>
                                          </p:val>
                                        </p:tav>
                                      </p:tavLst>
                                    </p:anim>
                                    <p:animEffect transition="in" filter="fade">
                                      <p:cBhvr>
                                        <p:cTn id="9"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true"/>
          </p:cNvSpPr>
          <p:nvPr/>
        </p:nvSpPr>
        <p:spPr>
          <a:xfrm>
            <a:off x="538480" y="854710"/>
            <a:ext cx="2186940" cy="474980"/>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r>
              <a:rPr lang="en-US" altLang="zh-CN" sz="2400" b="1" dirty="0" smtClean="0">
                <a:solidFill>
                  <a:schemeClr val="accent2"/>
                </a:solidFill>
                <a:latin typeface="+mj-ea"/>
                <a:cs typeface="+mj-ea"/>
              </a:rPr>
              <a:t>3.</a:t>
            </a:r>
            <a:r>
              <a:rPr lang="zh-CN" altLang="en-US" sz="2400" b="1" dirty="0" smtClean="0">
                <a:solidFill>
                  <a:schemeClr val="accent2"/>
                </a:solidFill>
                <a:latin typeface="+mj-ea"/>
                <a:cs typeface="+mj-ea"/>
              </a:rPr>
              <a:t>修订背景</a:t>
            </a:r>
            <a:endParaRPr lang="zh-CN" altLang="en-US" sz="2400" b="1" dirty="0" smtClean="0">
              <a:solidFill>
                <a:schemeClr val="accent2"/>
              </a:solidFill>
              <a:latin typeface="+mj-ea"/>
              <a:cs typeface="+mj-ea"/>
            </a:endParaRPr>
          </a:p>
        </p:txBody>
      </p:sp>
      <p:sp>
        <p:nvSpPr>
          <p:cNvPr id="100" name="文本框 99"/>
          <p:cNvSpPr txBox="true"/>
          <p:nvPr/>
        </p:nvSpPr>
        <p:spPr>
          <a:xfrm>
            <a:off x="769620" y="1329690"/>
            <a:ext cx="7605395" cy="5015865"/>
          </a:xfrm>
          <a:prstGeom prst="rect">
            <a:avLst/>
          </a:prstGeom>
          <a:noFill/>
          <a:ln w="9525">
            <a:noFill/>
          </a:ln>
        </p:spPr>
        <p:txBody>
          <a:bodyPr wrap="square">
            <a:spAutoFit/>
          </a:bodyPr>
          <a:p>
            <a:pPr marL="285750" indent="-285750" algn="l">
              <a:lnSpc>
                <a:spcPct val="200000"/>
              </a:lnSpc>
              <a:buClr>
                <a:srgbClr val="FF0000"/>
              </a:buClr>
              <a:buFont typeface="东文宋体" charset="0"/>
              <a:buChar char="◆"/>
            </a:pPr>
            <a:r>
              <a:rPr lang="zh-CN" sz="2000" b="0">
                <a:solidFill>
                  <a:schemeClr val="tx1"/>
                </a:solidFill>
                <a:effectLst>
                  <a:outerShdw blurRad="38100" dist="19050" dir="2700000" algn="tl" rotWithShape="0">
                    <a:schemeClr val="dk1">
                      <a:alpha val="40000"/>
                    </a:schemeClr>
                  </a:outerShdw>
                </a:effectLst>
                <a:latin typeface="+mn-ea"/>
                <a:ea typeface="+mn-ea"/>
                <a:cs typeface="+mn-ea"/>
              </a:rPr>
              <a:t>现行的“优质结构”及“衢江杯”评选办法对规范和指导我市创优夺杯的评选活动发挥了重要作用。但随着形势的变化和近几年我市城市建设的快速发展，现行文件部分条款内容已不能适应新形势的要求。</a:t>
            </a:r>
            <a:endParaRPr lang="zh-CN"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altLang="en-US" sz="2000" b="0">
                <a:solidFill>
                  <a:schemeClr val="tx1"/>
                </a:solidFill>
                <a:effectLst>
                  <a:outerShdw blurRad="38100" dist="19050" dir="2700000" algn="tl" rotWithShape="0">
                    <a:schemeClr val="dk1">
                      <a:alpha val="40000"/>
                    </a:schemeClr>
                  </a:outerShdw>
                </a:effectLst>
                <a:latin typeface="+mn-ea"/>
                <a:ea typeface="+mn-ea"/>
                <a:cs typeface="+mn-ea"/>
              </a:rPr>
              <a:t>2021年7月30日，省建设厅修订并颁布了《浙江省建设工程钱江杯（优质工程）考核认定办法》，</a:t>
            </a:r>
            <a:r>
              <a:rPr lang="en-US" altLang="zh-CN" sz="2000" b="0">
                <a:solidFill>
                  <a:schemeClr val="tx1"/>
                </a:solidFill>
                <a:effectLst>
                  <a:outerShdw blurRad="38100" dist="19050" dir="2700000" algn="tl" rotWithShape="0">
                    <a:schemeClr val="dk1">
                      <a:alpha val="40000"/>
                    </a:schemeClr>
                  </a:outerShdw>
                </a:effectLst>
                <a:latin typeface="+mn-ea"/>
                <a:ea typeface="+mn-ea"/>
                <a:cs typeface="+mn-ea"/>
              </a:rPr>
              <a:t>2021</a:t>
            </a:r>
            <a:r>
              <a:rPr lang="zh-CN" altLang="en-US" sz="2000" b="0">
                <a:solidFill>
                  <a:schemeClr val="tx1"/>
                </a:solidFill>
                <a:effectLst>
                  <a:outerShdw blurRad="38100" dist="19050" dir="2700000" algn="tl" rotWithShape="0">
                    <a:schemeClr val="dk1">
                      <a:alpha val="40000"/>
                    </a:schemeClr>
                  </a:outerShdw>
                </a:effectLst>
                <a:latin typeface="+mn-ea"/>
                <a:ea typeface="+mn-ea"/>
                <a:cs typeface="+mn-ea"/>
              </a:rPr>
              <a:t>年</a:t>
            </a:r>
            <a:r>
              <a:rPr lang="en-US" altLang="zh-CN" sz="2000" b="0">
                <a:solidFill>
                  <a:schemeClr val="tx1"/>
                </a:solidFill>
                <a:effectLst>
                  <a:outerShdw blurRad="38100" dist="19050" dir="2700000" algn="tl" rotWithShape="0">
                    <a:schemeClr val="dk1">
                      <a:alpha val="40000"/>
                    </a:schemeClr>
                  </a:outerShdw>
                </a:effectLst>
                <a:latin typeface="+mn-ea"/>
                <a:ea typeface="+mn-ea"/>
                <a:cs typeface="+mn-ea"/>
              </a:rPr>
              <a:t>9</a:t>
            </a:r>
            <a:r>
              <a:rPr lang="zh-CN" altLang="en-US" sz="2000" b="0">
                <a:solidFill>
                  <a:schemeClr val="tx1"/>
                </a:solidFill>
                <a:effectLst>
                  <a:outerShdw blurRad="38100" dist="19050" dir="2700000" algn="tl" rotWithShape="0">
                    <a:schemeClr val="dk1">
                      <a:alpha val="40000"/>
                    </a:schemeClr>
                  </a:outerShdw>
                </a:effectLst>
                <a:latin typeface="+mn-ea"/>
                <a:ea typeface="+mn-ea"/>
                <a:cs typeface="+mn-ea"/>
              </a:rPr>
              <a:t>月</a:t>
            </a:r>
            <a:r>
              <a:rPr lang="en-US" altLang="zh-CN" sz="2000" b="0">
                <a:solidFill>
                  <a:schemeClr val="tx1"/>
                </a:solidFill>
                <a:effectLst>
                  <a:outerShdw blurRad="38100" dist="19050" dir="2700000" algn="tl" rotWithShape="0">
                    <a:schemeClr val="dk1">
                      <a:alpha val="40000"/>
                    </a:schemeClr>
                  </a:outerShdw>
                </a:effectLst>
                <a:latin typeface="+mn-ea"/>
                <a:ea typeface="+mn-ea"/>
                <a:cs typeface="+mn-ea"/>
              </a:rPr>
              <a:t>1</a:t>
            </a:r>
            <a:r>
              <a:rPr lang="zh-CN" altLang="en-US" sz="2000" b="0">
                <a:solidFill>
                  <a:schemeClr val="tx1"/>
                </a:solidFill>
                <a:effectLst>
                  <a:outerShdw blurRad="38100" dist="19050" dir="2700000" algn="tl" rotWithShape="0">
                    <a:schemeClr val="dk1">
                      <a:alpha val="40000"/>
                    </a:schemeClr>
                  </a:outerShdw>
                </a:effectLst>
                <a:latin typeface="+mn-ea"/>
                <a:ea typeface="+mn-ea"/>
                <a:cs typeface="+mn-ea"/>
              </a:rPr>
              <a:t>日起施行。原</a:t>
            </a:r>
            <a:r>
              <a:rPr lang="zh-CN" altLang="en-US" sz="2000">
                <a:effectLst>
                  <a:outerShdw blurRad="38100" dist="19050" dir="2700000" algn="tl" rotWithShape="0">
                    <a:schemeClr val="dk1">
                      <a:alpha val="40000"/>
                    </a:schemeClr>
                  </a:outerShdw>
                </a:effectLst>
                <a:latin typeface="+mn-ea"/>
                <a:ea typeface="+mn-ea"/>
                <a:cs typeface="+mn-ea"/>
                <a:sym typeface="+mn-ea"/>
              </a:rPr>
              <a:t>《浙江省建设工程钱江杯奖（优质工程）认定办法》（浙建</a:t>
            </a:r>
            <a:r>
              <a:rPr lang="en-US" altLang="zh-CN" sz="2000">
                <a:effectLst>
                  <a:outerShdw blurRad="38100" dist="19050" dir="2700000" algn="tl" rotWithShape="0">
                    <a:schemeClr val="dk1">
                      <a:alpha val="40000"/>
                    </a:schemeClr>
                  </a:outerShdw>
                </a:effectLst>
                <a:latin typeface="+mn-ea"/>
                <a:ea typeface="+mn-ea"/>
                <a:cs typeface="+mn-ea"/>
                <a:sym typeface="+mn-ea"/>
              </a:rPr>
              <a:t>[2018]20</a:t>
            </a:r>
            <a:r>
              <a:rPr lang="zh-CN" altLang="en-US" sz="2000">
                <a:effectLst>
                  <a:outerShdw blurRad="38100" dist="19050" dir="2700000" algn="tl" rotWithShape="0">
                    <a:schemeClr val="dk1">
                      <a:alpha val="40000"/>
                    </a:schemeClr>
                  </a:outerShdw>
                </a:effectLst>
                <a:latin typeface="+mn-ea"/>
                <a:ea typeface="+mn-ea"/>
                <a:cs typeface="+mn-ea"/>
                <a:sym typeface="+mn-ea"/>
              </a:rPr>
              <a:t>号）同时废止。</a:t>
            </a:r>
            <a:endParaRPr lang="zh-CN" altLang="en-US" sz="2000" b="0">
              <a:solidFill>
                <a:schemeClr val="tx1"/>
              </a:solidFill>
              <a:effectLst>
                <a:outerShdw blurRad="38100" dist="19050" dir="2700000" algn="tl" rotWithShape="0">
                  <a:schemeClr val="dk1">
                    <a:alpha val="40000"/>
                  </a:schemeClr>
                </a:outerShdw>
              </a:effectLst>
              <a:latin typeface="+mn-ea"/>
              <a:ea typeface="+mn-ea"/>
              <a:cs typeface="+mn-ea"/>
            </a:endParaRPr>
          </a:p>
        </p:txBody>
      </p:sp>
      <p:sp>
        <p:nvSpPr>
          <p:cNvPr id="2" name="矩形 1"/>
          <p:cNvSpPr/>
          <p:nvPr/>
        </p:nvSpPr>
        <p:spPr>
          <a:xfrm>
            <a:off x="7472045" y="31115"/>
            <a:ext cx="1623695"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修订背景及依据</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1000" fill="hold"/>
                                        <p:tgtEl>
                                          <p:spTgt spid="1126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26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0">
                                            <p:txEl>
                                              <p:pRg st="0" end="0"/>
                                            </p:txEl>
                                          </p:spTgt>
                                        </p:tgtEl>
                                        <p:attrNameLst>
                                          <p:attrName>style.visibility</p:attrName>
                                        </p:attrNameLst>
                                      </p:cBhvr>
                                      <p:to>
                                        <p:strVal val="visible"/>
                                      </p:to>
                                    </p:set>
                                    <p:anim calcmode="lin" valueType="num">
                                      <p:cBhvr additive="base">
                                        <p:cTn id="14"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0">
                                            <p:txEl>
                                              <p:pRg st="1" end="1"/>
                                            </p:txEl>
                                          </p:spTgt>
                                        </p:tgtEl>
                                        <p:attrNameLst>
                                          <p:attrName>style.visibility</p:attrName>
                                        </p:attrNameLst>
                                      </p:cBhvr>
                                      <p:to>
                                        <p:strVal val="visible"/>
                                      </p:to>
                                    </p:set>
                                    <p:anim calcmode="lin" valueType="num">
                                      <p:cBhvr additive="base">
                                        <p:cTn id="20"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true"/>
          <p:nvPr/>
        </p:nvSpPr>
        <p:spPr>
          <a:xfrm>
            <a:off x="769620" y="1329690"/>
            <a:ext cx="7758430" cy="1938020"/>
          </a:xfrm>
          <a:prstGeom prst="rect">
            <a:avLst/>
          </a:prstGeom>
          <a:noFill/>
          <a:ln w="9525">
            <a:noFill/>
          </a:ln>
        </p:spPr>
        <p:txBody>
          <a:bodyPr wrap="square">
            <a:spAutoFit/>
          </a:bodyPr>
          <a:p>
            <a:pPr marL="0" indent="0" algn="l">
              <a:lnSpc>
                <a:spcPct val="200000"/>
              </a:lnSpc>
              <a:buClr>
                <a:srgbClr val="FF0000"/>
              </a:buClr>
              <a:buFont typeface="东文宋体" charset="0"/>
              <a:buChar char="◆"/>
            </a:pPr>
            <a:r>
              <a:rPr lang="zh-CN" altLang="en-US" sz="2000">
                <a:effectLst>
                  <a:outerShdw blurRad="38100" dist="19050" dir="2700000" algn="tl" rotWithShape="0">
                    <a:schemeClr val="dk1">
                      <a:alpha val="40000"/>
                    </a:schemeClr>
                  </a:outerShdw>
                </a:effectLst>
                <a:latin typeface="+mn-ea"/>
                <a:ea typeface="+mn-ea"/>
                <a:cs typeface="+mn-ea"/>
                <a:sym typeface="+mn-ea"/>
              </a:rPr>
              <a:t>为深入实施质量强市战略，有效推进建设工程品牌建设，全面提</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东文宋体"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升我市建设工程质量水平，进一步规范我市建设工程创优夺杯活</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东文宋体"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动，有必要对现行“优质结构”及“衢江杯”评选办法进行修订。</a:t>
            </a:r>
            <a:endParaRPr lang="zh-CN" altLang="en-US" sz="2000" b="0">
              <a:solidFill>
                <a:schemeClr val="tx1"/>
              </a:solidFill>
              <a:effectLst>
                <a:outerShdw blurRad="38100" dist="19050" dir="2700000" algn="tl" rotWithShape="0">
                  <a:schemeClr val="dk1">
                    <a:alpha val="40000"/>
                  </a:schemeClr>
                </a:outerShdw>
              </a:effectLst>
              <a:latin typeface="+mn-ea"/>
              <a:ea typeface="+mn-ea"/>
              <a:cs typeface="+mn-ea"/>
            </a:endParaRPr>
          </a:p>
        </p:txBody>
      </p:sp>
      <p:sp>
        <p:nvSpPr>
          <p:cNvPr id="2" name="矩形 1"/>
          <p:cNvSpPr/>
          <p:nvPr/>
        </p:nvSpPr>
        <p:spPr>
          <a:xfrm>
            <a:off x="7472045" y="31115"/>
            <a:ext cx="1623695"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修订背景及依据</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 calcmode="lin" valueType="num">
                                      <p:cBhvr additive="base">
                                        <p:cTn id="12"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 calcmode="lin" valueType="num">
                                      <p:cBhvr additive="base">
                                        <p:cTn id="17"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true"/>
          </p:cNvSpPr>
          <p:nvPr/>
        </p:nvSpPr>
        <p:spPr>
          <a:xfrm>
            <a:off x="564515" y="624205"/>
            <a:ext cx="2186940" cy="474980"/>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r>
              <a:rPr lang="en-US" altLang="zh-CN" sz="2400" b="1" dirty="0" smtClean="0">
                <a:solidFill>
                  <a:schemeClr val="accent2"/>
                </a:solidFill>
                <a:latin typeface="+mj-ea"/>
                <a:cs typeface="+mj-ea"/>
              </a:rPr>
              <a:t>4.</a:t>
            </a:r>
            <a:r>
              <a:rPr lang="zh-CN" altLang="en-US" sz="2400" b="1" dirty="0" smtClean="0">
                <a:solidFill>
                  <a:schemeClr val="accent2"/>
                </a:solidFill>
                <a:latin typeface="+mj-ea"/>
                <a:cs typeface="+mj-ea"/>
              </a:rPr>
              <a:t>修订依据</a:t>
            </a:r>
            <a:endParaRPr lang="zh-CN" altLang="en-US" sz="2400" b="1" dirty="0" smtClean="0">
              <a:solidFill>
                <a:schemeClr val="accent2"/>
              </a:solidFill>
              <a:latin typeface="+mj-ea"/>
              <a:cs typeface="+mj-ea"/>
            </a:endParaRPr>
          </a:p>
        </p:txBody>
      </p:sp>
      <p:sp>
        <p:nvSpPr>
          <p:cNvPr id="100" name="文本框 99"/>
          <p:cNvSpPr txBox="true"/>
          <p:nvPr/>
        </p:nvSpPr>
        <p:spPr>
          <a:xfrm>
            <a:off x="769620" y="988060"/>
            <a:ext cx="7605395" cy="5631180"/>
          </a:xfrm>
          <a:prstGeom prst="rect">
            <a:avLst/>
          </a:prstGeom>
          <a:noFill/>
          <a:ln w="9525">
            <a:noFill/>
          </a:ln>
        </p:spPr>
        <p:txBody>
          <a:bodyPr wrap="square">
            <a:spAutoFit/>
          </a:bodyPr>
          <a:p>
            <a:pPr marL="285750" indent="-285750" algn="l">
              <a:lnSpc>
                <a:spcPct val="200000"/>
              </a:lnSpc>
              <a:buClr>
                <a:srgbClr val="FF0000"/>
              </a:buClr>
              <a:buFont typeface="东文宋体"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《中华人民共和国建筑法》</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《建设工程质量管理条例》</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《中共浙江省委浙江省人民政府关于开展质量提升行动的实施意</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endParaRPr lang="en-US"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见》（浙委发〔2018〕27号）</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《浙江省人民政府办公厅关于完善质量保障体系提升建筑工程品</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质的实</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施意见》（浙政发〔2020〕85号）</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《建筑工程施工质量评价标准》（GB/T50375</a:t>
            </a:r>
            <a:r>
              <a:rPr lang="en-US" sz="2000" b="0">
                <a:solidFill>
                  <a:schemeClr val="tx1"/>
                </a:solidFill>
                <a:effectLst>
                  <a:outerShdw blurRad="38100" dist="19050" dir="2700000" algn="tl" rotWithShape="0">
                    <a:schemeClr val="dk1">
                      <a:alpha val="40000"/>
                    </a:schemeClr>
                  </a:outerShdw>
                </a:effectLst>
                <a:latin typeface="+mn-ea"/>
                <a:ea typeface="+mn-ea"/>
                <a:cs typeface="+mn-ea"/>
              </a:rPr>
              <a:t>-2016</a:t>
            </a:r>
            <a:r>
              <a:rPr sz="2000" b="0">
                <a:solidFill>
                  <a:schemeClr val="tx1"/>
                </a:solidFill>
                <a:effectLst>
                  <a:outerShdw blurRad="38100" dist="19050" dir="2700000" algn="tl" rotWithShape="0">
                    <a:schemeClr val="dk1">
                      <a:alpha val="40000"/>
                    </a:schemeClr>
                  </a:outerShdw>
                </a:effectLst>
                <a:latin typeface="+mn-ea"/>
                <a:ea typeface="+mn-ea"/>
                <a:cs typeface="+mn-ea"/>
              </a:rPr>
              <a:t>）</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《浙江省建设工程钱江杯（优质工程）考核认定办法》</a:t>
            </a:r>
            <a:r>
              <a:rPr sz="2000">
                <a:effectLst>
                  <a:outerShdw blurRad="38100" dist="19050" dir="2700000" algn="tl" rotWithShape="0">
                    <a:schemeClr val="dk1">
                      <a:alpha val="40000"/>
                    </a:schemeClr>
                  </a:outerShdw>
                </a:effectLst>
                <a:latin typeface="+mn-ea"/>
                <a:ea typeface="+mn-ea"/>
                <a:cs typeface="+mn-ea"/>
                <a:sym typeface="+mn-ea"/>
              </a:rPr>
              <a:t>(浙建</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a:effectLst>
                  <a:outerShdw blurRad="38100" dist="19050" dir="2700000" algn="tl" rotWithShape="0">
                    <a:schemeClr val="dk1">
                      <a:alpha val="40000"/>
                    </a:schemeClr>
                  </a:outerShdw>
                </a:effectLst>
                <a:latin typeface="+mn-ea"/>
                <a:ea typeface="+mn-ea"/>
                <a:cs typeface="+mn-ea"/>
                <a:sym typeface="+mn-ea"/>
              </a:rPr>
              <a:t>       </a:t>
            </a:r>
            <a:r>
              <a:rPr sz="2000">
                <a:effectLst>
                  <a:outerShdw blurRad="38100" dist="19050" dir="2700000" algn="tl" rotWithShape="0">
                    <a:schemeClr val="dk1">
                      <a:alpha val="40000"/>
                    </a:schemeClr>
                  </a:outerShdw>
                </a:effectLst>
                <a:latin typeface="+mn-ea"/>
                <a:ea typeface="+mn-ea"/>
                <a:cs typeface="+mn-ea"/>
                <a:sym typeface="+mn-ea"/>
              </a:rPr>
              <a:t>[2021]7号)</a:t>
            </a:r>
            <a:endParaRPr lang="zh-CN" altLang="en-US" sz="2000" b="0">
              <a:solidFill>
                <a:schemeClr val="tx1"/>
              </a:solidFill>
              <a:effectLst>
                <a:outerShdw blurRad="38100" dist="19050" dir="2700000" algn="tl" rotWithShape="0">
                  <a:schemeClr val="dk1">
                    <a:alpha val="40000"/>
                  </a:schemeClr>
                </a:outerShdw>
              </a:effectLst>
              <a:latin typeface="+mn-ea"/>
              <a:ea typeface="+mn-ea"/>
              <a:cs typeface="+mn-ea"/>
            </a:endParaRPr>
          </a:p>
        </p:txBody>
      </p:sp>
      <p:sp>
        <p:nvSpPr>
          <p:cNvPr id="2" name="矩形 1"/>
          <p:cNvSpPr/>
          <p:nvPr/>
        </p:nvSpPr>
        <p:spPr>
          <a:xfrm>
            <a:off x="7472045" y="31115"/>
            <a:ext cx="1623695"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修订背景及依据</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1000" fill="hold"/>
                                        <p:tgtEl>
                                          <p:spTgt spid="1126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26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0">
                                            <p:txEl>
                                              <p:pRg st="0" end="0"/>
                                            </p:txEl>
                                          </p:spTgt>
                                        </p:tgtEl>
                                        <p:attrNameLst>
                                          <p:attrName>style.visibility</p:attrName>
                                        </p:attrNameLst>
                                      </p:cBhvr>
                                      <p:to>
                                        <p:strVal val="visible"/>
                                      </p:to>
                                    </p:set>
                                    <p:anim calcmode="lin" valueType="num">
                                      <p:cBhvr additive="base">
                                        <p:cTn id="14"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0">
                                            <p:txEl>
                                              <p:pRg st="1" end="1"/>
                                            </p:txEl>
                                          </p:spTgt>
                                        </p:tgtEl>
                                        <p:attrNameLst>
                                          <p:attrName>style.visibility</p:attrName>
                                        </p:attrNameLst>
                                      </p:cBhvr>
                                      <p:to>
                                        <p:strVal val="visible"/>
                                      </p:to>
                                    </p:set>
                                    <p:anim calcmode="lin" valueType="num">
                                      <p:cBhvr additive="base">
                                        <p:cTn id="18"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0">
                                            <p:txEl>
                                              <p:pRg st="2" end="2"/>
                                            </p:txEl>
                                          </p:spTgt>
                                        </p:tgtEl>
                                        <p:attrNameLst>
                                          <p:attrName>style.visibility</p:attrName>
                                        </p:attrNameLst>
                                      </p:cBhvr>
                                      <p:to>
                                        <p:strVal val="visible"/>
                                      </p:to>
                                    </p:set>
                                    <p:anim calcmode="lin" valueType="num">
                                      <p:cBhvr additive="base">
                                        <p:cTn id="24"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0">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0">
                                            <p:txEl>
                                              <p:pRg st="3" end="3"/>
                                            </p:txEl>
                                          </p:spTgt>
                                        </p:tgtEl>
                                        <p:attrNameLst>
                                          <p:attrName>style.visibility</p:attrName>
                                        </p:attrNameLst>
                                      </p:cBhvr>
                                      <p:to>
                                        <p:strVal val="visible"/>
                                      </p:to>
                                    </p:set>
                                    <p:anim calcmode="lin" valueType="num">
                                      <p:cBhvr additive="base">
                                        <p:cTn id="28"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0">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0">
                                            <p:txEl>
                                              <p:pRg st="4" end="4"/>
                                            </p:txEl>
                                          </p:spTgt>
                                        </p:tgtEl>
                                        <p:attrNameLst>
                                          <p:attrName>style.visibility</p:attrName>
                                        </p:attrNameLst>
                                      </p:cBhvr>
                                      <p:to>
                                        <p:strVal val="visible"/>
                                      </p:to>
                                    </p:set>
                                    <p:anim calcmode="lin" valueType="num">
                                      <p:cBhvr additive="base">
                                        <p:cTn id="32"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0">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0">
                                            <p:txEl>
                                              <p:pRg st="5" end="5"/>
                                            </p:txEl>
                                          </p:spTgt>
                                        </p:tgtEl>
                                        <p:attrNameLst>
                                          <p:attrName>style.visibility</p:attrName>
                                        </p:attrNameLst>
                                      </p:cBhvr>
                                      <p:to>
                                        <p:strVal val="visible"/>
                                      </p:to>
                                    </p:set>
                                    <p:anim calcmode="lin" valueType="num">
                                      <p:cBhvr additive="base">
                                        <p:cTn id="36"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0">
                                            <p:txEl>
                                              <p:pRg st="6" end="6"/>
                                            </p:txEl>
                                          </p:spTgt>
                                        </p:tgtEl>
                                        <p:attrNameLst>
                                          <p:attrName>style.visibility</p:attrName>
                                        </p:attrNameLst>
                                      </p:cBhvr>
                                      <p:to>
                                        <p:strVal val="visible"/>
                                      </p:to>
                                    </p:set>
                                    <p:anim calcmode="lin" valueType="num">
                                      <p:cBhvr additive="base">
                                        <p:cTn id="42"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0">
                                            <p:txEl>
                                              <p:pRg st="7" end="7"/>
                                            </p:txEl>
                                          </p:spTgt>
                                        </p:tgtEl>
                                        <p:attrNameLst>
                                          <p:attrName>style.visibility</p:attrName>
                                        </p:attrNameLst>
                                      </p:cBhvr>
                                      <p:to>
                                        <p:strVal val="visible"/>
                                      </p:to>
                                    </p:set>
                                    <p:anim calcmode="lin" valueType="num">
                                      <p:cBhvr additive="base">
                                        <p:cTn id="48" dur="500" fill="hold"/>
                                        <p:tgtEl>
                                          <p:spTgt spid="100">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0">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00">
                                            <p:txEl>
                                              <p:pRg st="8" end="8"/>
                                            </p:txEl>
                                          </p:spTgt>
                                        </p:tgtEl>
                                        <p:attrNameLst>
                                          <p:attrName>style.visibility</p:attrName>
                                        </p:attrNameLst>
                                      </p:cBhvr>
                                      <p:to>
                                        <p:strVal val="visible"/>
                                      </p:to>
                                    </p:set>
                                    <p:anim calcmode="lin" valueType="num">
                                      <p:cBhvr additive="base">
                                        <p:cTn id="52" dur="500" fill="hold"/>
                                        <p:tgtEl>
                                          <p:spTgt spid="100">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true"/>
          </p:cNvSpPr>
          <p:nvPr>
            <p:ph type="title"/>
          </p:nvPr>
        </p:nvSpPr>
        <p:spPr>
          <a:xfrm>
            <a:off x="629285" y="133985"/>
            <a:ext cx="7772400" cy="857250"/>
          </a:xfrm>
        </p:spPr>
        <p:txBody>
          <a:bodyPr/>
          <a:lstStyle/>
          <a:p>
            <a:pPr eaLnBrk="1" hangingPunct="1"/>
            <a:r>
              <a:rPr kumimoji="0" lang="zh-CN" altLang="en-US" sz="3200" b="1" kern="1200" dirty="0" smtClean="0">
                <a:solidFill>
                  <a:srgbClr val="FF0000"/>
                </a:solidFill>
              </a:rPr>
              <a:t>二</a:t>
            </a:r>
            <a:r>
              <a:rPr kumimoji="0" lang="en-US" altLang="zh-CN" sz="3200" b="1" kern="1200" dirty="0" smtClean="0">
                <a:solidFill>
                  <a:srgbClr val="FF0000"/>
                </a:solidFill>
              </a:rPr>
              <a:t>、修订</a:t>
            </a:r>
            <a:r>
              <a:rPr kumimoji="0" lang="zh-CN" altLang="en-US" sz="3200" b="1" kern="1200" dirty="0" smtClean="0">
                <a:solidFill>
                  <a:srgbClr val="FF0000"/>
                </a:solidFill>
              </a:rPr>
              <a:t>主要内容</a:t>
            </a:r>
            <a:endParaRPr kumimoji="0" lang="zh-CN" altLang="en-US" sz="3200" b="1" kern="1200" dirty="0" smtClean="0">
              <a:solidFill>
                <a:srgbClr val="FF0000"/>
              </a:solidFill>
            </a:endParaRPr>
          </a:p>
        </p:txBody>
      </p:sp>
      <p:sp>
        <p:nvSpPr>
          <p:cNvPr id="2" name="标题 3"/>
          <p:cNvSpPr>
            <a:spLocks noGrp="true"/>
          </p:cNvSpPr>
          <p:nvPr/>
        </p:nvSpPr>
        <p:spPr>
          <a:xfrm>
            <a:off x="563880" y="991235"/>
            <a:ext cx="8162290" cy="1414780"/>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pPr algn="l">
              <a:lnSpc>
                <a:spcPct val="150000"/>
              </a:lnSpc>
            </a:pPr>
            <a:r>
              <a:rPr lang="zh-CN" altLang="en-US" sz="2400" b="1" dirty="0" smtClean="0">
                <a:solidFill>
                  <a:srgbClr val="FF0000"/>
                </a:solidFill>
                <a:latin typeface="+mj-ea"/>
                <a:cs typeface="+mj-ea"/>
              </a:rPr>
              <a:t>（一）“优质结构”评选办法</a:t>
            </a:r>
            <a:endParaRPr lang="zh-CN" altLang="en-US" sz="2400" b="1" dirty="0" smtClean="0">
              <a:solidFill>
                <a:schemeClr val="accent2"/>
              </a:solidFill>
              <a:latin typeface="+mj-ea"/>
              <a:cs typeface="+mj-ea"/>
            </a:endParaRPr>
          </a:p>
          <a:p>
            <a:pPr algn="l">
              <a:lnSpc>
                <a:spcPct val="150000"/>
              </a:lnSpc>
            </a:pPr>
            <a:r>
              <a:rPr lang="en-US" altLang="zh-CN" sz="2200" b="1" dirty="0" smtClean="0">
                <a:solidFill>
                  <a:schemeClr val="accent2"/>
                </a:solidFill>
                <a:latin typeface="+mj-ea"/>
                <a:cs typeface="+mj-ea"/>
              </a:rPr>
              <a:t>        </a:t>
            </a:r>
            <a:r>
              <a:rPr lang="zh-CN" altLang="en-US" sz="2200" b="1" dirty="0" smtClean="0">
                <a:solidFill>
                  <a:schemeClr val="accent2"/>
                </a:solidFill>
                <a:latin typeface="+mj-ea"/>
                <a:cs typeface="+mj-ea"/>
              </a:rPr>
              <a:t>与原《</a:t>
            </a:r>
            <a:r>
              <a:rPr lang="zh-CN" altLang="en-US" sz="2200" b="1" dirty="0" smtClean="0">
                <a:solidFill>
                  <a:schemeClr val="accent2"/>
                </a:solidFill>
                <a:latin typeface="+mj-ea"/>
                <a:cs typeface="+mj-ea"/>
                <a:sym typeface="+mn-ea"/>
              </a:rPr>
              <a:t>评选办法</a:t>
            </a:r>
            <a:r>
              <a:rPr lang="zh-CN" altLang="en-US" sz="2200" b="1" dirty="0" smtClean="0">
                <a:solidFill>
                  <a:schemeClr val="accent2"/>
                </a:solidFill>
                <a:latin typeface="+mj-ea"/>
                <a:cs typeface="+mj-ea"/>
              </a:rPr>
              <a:t>》（</a:t>
            </a:r>
            <a:r>
              <a:rPr lang="en-US" altLang="zh-CN" sz="2200" b="1" dirty="0" smtClean="0">
                <a:solidFill>
                  <a:schemeClr val="accent2"/>
                </a:solidFill>
                <a:latin typeface="+mj-ea"/>
                <a:cs typeface="+mj-ea"/>
              </a:rPr>
              <a:t>2014</a:t>
            </a:r>
            <a:r>
              <a:rPr lang="zh-CN" altLang="en-US" sz="2200" b="1" dirty="0" smtClean="0">
                <a:solidFill>
                  <a:schemeClr val="accent2"/>
                </a:solidFill>
                <a:latin typeface="+mj-ea"/>
                <a:cs typeface="+mj-ea"/>
              </a:rPr>
              <a:t>版）相比较，新《</a:t>
            </a:r>
            <a:r>
              <a:rPr lang="zh-CN" altLang="en-US" sz="2200" b="1" dirty="0" smtClean="0">
                <a:solidFill>
                  <a:schemeClr val="accent2"/>
                </a:solidFill>
                <a:latin typeface="+mj-ea"/>
                <a:cs typeface="+mj-ea"/>
                <a:sym typeface="+mn-ea"/>
              </a:rPr>
              <a:t>评选办法</a:t>
            </a:r>
            <a:r>
              <a:rPr lang="zh-CN" altLang="en-US" sz="2200" b="1" dirty="0" smtClean="0">
                <a:solidFill>
                  <a:schemeClr val="accent2"/>
                </a:solidFill>
                <a:latin typeface="+mj-ea"/>
                <a:cs typeface="+mj-ea"/>
              </a:rPr>
              <a:t>》主要修改内容如下（</a:t>
            </a:r>
            <a:r>
              <a:rPr lang="en-US" altLang="zh-CN" sz="2200" b="1" dirty="0" smtClean="0">
                <a:solidFill>
                  <a:schemeClr val="accent2"/>
                </a:solidFill>
                <a:latin typeface="+mj-ea"/>
                <a:cs typeface="+mj-ea"/>
              </a:rPr>
              <a:t>7</a:t>
            </a:r>
            <a:r>
              <a:rPr lang="zh-CN" altLang="en-US" sz="2200" b="1" dirty="0" smtClean="0">
                <a:solidFill>
                  <a:schemeClr val="accent2"/>
                </a:solidFill>
                <a:latin typeface="+mj-ea"/>
                <a:cs typeface="+mj-ea"/>
              </a:rPr>
              <a:t>处）：</a:t>
            </a:r>
            <a:endParaRPr lang="zh-CN" altLang="en-US" sz="2200" b="1" dirty="0" smtClean="0">
              <a:solidFill>
                <a:schemeClr val="accent2"/>
              </a:solidFill>
              <a:latin typeface="+mj-ea"/>
              <a:cs typeface="+mj-ea"/>
            </a:endParaRPr>
          </a:p>
        </p:txBody>
      </p:sp>
      <p:sp>
        <p:nvSpPr>
          <p:cNvPr id="6" name="文本框 5"/>
          <p:cNvSpPr txBox="true"/>
          <p:nvPr/>
        </p:nvSpPr>
        <p:spPr>
          <a:xfrm>
            <a:off x="722630" y="2346960"/>
            <a:ext cx="7738745" cy="4399915"/>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1.</a:t>
            </a:r>
            <a:r>
              <a:rPr sz="2000" b="0">
                <a:solidFill>
                  <a:srgbClr val="000099"/>
                </a:solidFill>
                <a:effectLst>
                  <a:outerShdw blurRad="38100" dist="19050" dir="2700000" algn="tl" rotWithShape="0">
                    <a:schemeClr val="dk1">
                      <a:alpha val="40000"/>
                    </a:schemeClr>
                  </a:outerShdw>
                </a:effectLst>
                <a:latin typeface="+mn-ea"/>
                <a:ea typeface="+mn-ea"/>
                <a:cs typeface="+mn-ea"/>
              </a:rPr>
              <a:t>评选组织负责工作由原先的市建协修改为市住建局，日常具体评</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endParaRPr lang="en-US"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选工作由评选办公室（设在市质安站）负责</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lang="zh-CN"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具体条文（“一、总则”中第三条）：</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（三）衢州市优质结构工程的评选由衢州市住房和城乡建设局（</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endParaRPr lang="en-US"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以下简称市住建局）组织实施。设立评选办公室，评选办公室设</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endParaRPr lang="en-US"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在衢州市建设工程质量安全监督站（以下简称市质安站），具体</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负责衢州市优质结构工程的评选工作。</a:t>
            </a:r>
            <a:endParaRPr lang="zh-CN" altLang="en-US" sz="2000" b="0">
              <a:solidFill>
                <a:schemeClr val="tx1"/>
              </a:solidFill>
              <a:effectLst>
                <a:outerShdw blurRad="38100" dist="19050" dir="2700000" algn="tl" rotWithShape="0">
                  <a:schemeClr val="dk1">
                    <a:alpha val="40000"/>
                  </a:schemeClr>
                </a:outerShdw>
              </a:effectLst>
              <a:latin typeface="+mn-ea"/>
              <a:ea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blinds(horizontal)">
                                      <p:cBhvr>
                                        <p:cTn id="26" dur="500"/>
                                        <p:tgtEl>
                                          <p:spTgt spid="6">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blinds(horizontal)">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blinds(horizontal)">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blinds(horizontal)">
                                      <p:cBhvr>
                                        <p:cTn id="39" dur="500"/>
                                        <p:tgtEl>
                                          <p:spTgt spid="6">
                                            <p:txEl>
                                              <p:pRg st="3" end="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blinds(horizontal)">
                                      <p:cBhvr>
                                        <p:cTn id="42" dur="500"/>
                                        <p:tgtEl>
                                          <p:spTgt spid="6">
                                            <p:txEl>
                                              <p:pRg st="4" end="4"/>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blinds(horizontal)">
                                      <p:cBhvr>
                                        <p:cTn id="45" dur="500"/>
                                        <p:tgtEl>
                                          <p:spTgt spid="6">
                                            <p:txEl>
                                              <p:pRg st="5" end="5"/>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blinds(horizontal)">
                                      <p:cBhvr>
                                        <p:cTn id="4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197485" y="613410"/>
            <a:ext cx="8898255" cy="5631180"/>
          </a:xfrm>
          <a:prstGeom prst="rect">
            <a:avLst/>
          </a:prstGeom>
          <a:noFill/>
          <a:ln w="9525">
            <a:noFill/>
          </a:ln>
        </p:spPr>
        <p:txBody>
          <a:bodyPr wrap="square">
            <a:spAutoFit/>
          </a:bodyPr>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2.增加优质结构的评选范围（把农房工程</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市政工程中的高架道路、立交桥等</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endParaRPr lang="en-US"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lang="zh-CN" sz="2000" b="0">
                <a:solidFill>
                  <a:srgbClr val="000099"/>
                </a:solidFill>
                <a:effectLst>
                  <a:outerShdw blurRad="38100" dist="19050" dir="2700000" algn="tl" rotWithShape="0">
                    <a:schemeClr val="dk1">
                      <a:alpha val="40000"/>
                    </a:schemeClr>
                  </a:outerShdw>
                </a:effectLst>
                <a:latin typeface="+mn-ea"/>
                <a:ea typeface="+mn-ea"/>
                <a:cs typeface="+mn-ea"/>
              </a:rPr>
              <a:t>以及专业工程中以建筑工程结构为主的</a:t>
            </a:r>
            <a:r>
              <a:rPr sz="2000" b="0">
                <a:solidFill>
                  <a:srgbClr val="000099"/>
                </a:solidFill>
                <a:effectLst>
                  <a:outerShdw blurRad="38100" dist="19050" dir="2700000" algn="tl" rotWithShape="0">
                    <a:schemeClr val="dk1">
                      <a:alpha val="40000"/>
                    </a:schemeClr>
                  </a:outerShdw>
                </a:effectLst>
                <a:latin typeface="+mn-ea"/>
                <a:ea typeface="+mn-ea"/>
                <a:cs typeface="+mn-ea"/>
              </a:rPr>
              <a:t>工程纳入优质结构评选范围）</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lang="en-US" altLang="zh-CN" sz="2000" b="0">
                <a:solidFill>
                  <a:schemeClr val="tx1"/>
                </a:solidFill>
                <a:effectLst>
                  <a:outerShdw blurRad="38100" dist="19050" dir="2700000" algn="tl" rotWithShape="0">
                    <a:schemeClr val="dk1">
                      <a:alpha val="40000"/>
                    </a:schemeClr>
                  </a:outerShdw>
                </a:effectLst>
                <a:latin typeface="+mn-ea"/>
                <a:ea typeface="+mn-ea"/>
                <a:cs typeface="+mn-ea"/>
              </a:rPr>
              <a:t> </a:t>
            </a:r>
            <a:endParaRPr lang="en-US" altLang="zh-CN"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b="0">
                <a:solidFill>
                  <a:srgbClr val="FF0000"/>
                </a:solidFill>
                <a:effectLst>
                  <a:outerShdw blurRad="38100" dist="19050" dir="2700000" algn="tl" rotWithShape="0">
                    <a:schemeClr val="dk1">
                      <a:alpha val="40000"/>
                    </a:schemeClr>
                  </a:outerShdw>
                </a:effectLst>
                <a:latin typeface="+mn-ea"/>
                <a:ea typeface="+mn-ea"/>
                <a:cs typeface="+mn-ea"/>
              </a:rPr>
              <a:t>具体条文</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（“一、总则”中第五条、“二、评选范围和条件”中第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一</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a:t>
            </a:r>
            <a:r>
              <a:rPr lang="zh-CN" sz="2000" b="0">
                <a:solidFill>
                  <a:srgbClr val="FF0000"/>
                </a:solidFill>
                <a:effectLst>
                  <a:outerShdw blurRad="38100" dist="19050" dir="2700000" algn="tl" rotWithShape="0">
                    <a:schemeClr val="dk1">
                      <a:alpha val="40000"/>
                    </a:schemeClr>
                  </a:outerShdw>
                </a:effectLst>
                <a:latin typeface="+mn-ea"/>
                <a:ea typeface="+mn-ea"/>
                <a:cs typeface="+mn-ea"/>
              </a:rPr>
              <a:t>：</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（五）衢州市优质结构工程是房屋建筑及市政工程中的高架道路、</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立交桥</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endParaRPr lang="en-US"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等工程结构推荐参加市衢江杯及省级优质工程奖评选的基础，获奖工程的</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结构质量应达到我市的先进水平。</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（一）衢州市优质结构工程的评选范围为衢州市行政区域内具有一定规模的</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房屋建筑及市政工程中的高架道路、立交桥等：</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alt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4.统一规划、连片建设，且建筑面积10000平方米及以上的农村住房工</a:t>
            </a:r>
            <a:r>
              <a:rPr lang="zh-CN" sz="2000" b="0">
                <a:solidFill>
                  <a:schemeClr val="tx1"/>
                </a:solidFill>
                <a:effectLst>
                  <a:outerShdw blurRad="38100" dist="19050" dir="2700000" algn="tl" rotWithShape="0">
                    <a:schemeClr val="dk1">
                      <a:alpha val="40000"/>
                    </a:schemeClr>
                  </a:outerShdw>
                </a:effectLst>
                <a:latin typeface="+mn-ea"/>
                <a:ea typeface="+mn-ea"/>
                <a:cs typeface="+mn-ea"/>
              </a:rPr>
              <a:t>程。</a:t>
            </a:r>
            <a:endParaRPr lang="zh-CN" sz="2000" b="0">
              <a:solidFill>
                <a:schemeClr val="tx1"/>
              </a:solidFill>
              <a:effectLst>
                <a:outerShdw blurRad="38100" dist="19050" dir="2700000" algn="tl" rotWithShape="0">
                  <a:schemeClr val="dk1">
                    <a:alpha val="40000"/>
                  </a:schemeClr>
                </a:outerShdw>
              </a:effectLst>
              <a:latin typeface="+mn-ea"/>
              <a:ea typeface="+mn-ea"/>
              <a:cs typeface="+mn-ea"/>
            </a:endParaRPr>
          </a:p>
        </p:txBody>
      </p:sp>
      <p:sp>
        <p:nvSpPr>
          <p:cNvPr id="3" name="矩形 2"/>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修订主要内容（优质结构）</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linds(horizont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linds(horizontal)">
                                      <p:cBhvr>
                                        <p:cTn id="23" dur="500"/>
                                        <p:tgtEl>
                                          <p:spTgt spid="6">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linds(horizontal)">
                                      <p:cBhvr>
                                        <p:cTn id="26" dur="500"/>
                                        <p:tgtEl>
                                          <p:spTgt spid="6">
                                            <p:txEl>
                                              <p:pRg st="4" end="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linds(horizontal)">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linds(horizontal)">
                                      <p:cBhvr>
                                        <p:cTn id="34" dur="500"/>
                                        <p:tgtEl>
                                          <p:spTgt spid="6">
                                            <p:txEl>
                                              <p:pRg st="6"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blinds(horizontal)">
                                      <p:cBhvr>
                                        <p:cTn id="4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692150" y="458470"/>
            <a:ext cx="7912100" cy="6247130"/>
          </a:xfrm>
          <a:prstGeom prst="rect">
            <a:avLst/>
          </a:prstGeom>
          <a:noFill/>
          <a:ln w="9525">
            <a:noFill/>
          </a:ln>
        </p:spPr>
        <p:txBody>
          <a:bodyPr wrap="square">
            <a:spAutoFit/>
          </a:bodyPr>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3.</a:t>
            </a:r>
            <a:r>
              <a:rPr lang="zh-CN" sz="2000" b="0">
                <a:solidFill>
                  <a:srgbClr val="000099"/>
                </a:solidFill>
                <a:effectLst>
                  <a:outerShdw blurRad="38100" dist="19050" dir="2700000" algn="tl" rotWithShape="0">
                    <a:schemeClr val="dk1">
                      <a:alpha val="40000"/>
                    </a:schemeClr>
                  </a:outerShdw>
                </a:effectLst>
                <a:latin typeface="+mn-ea"/>
                <a:ea typeface="+mn-ea"/>
                <a:cs typeface="+mn-ea"/>
              </a:rPr>
              <a:t>对申报项目规模进行了局部调整：</a:t>
            </a:r>
            <a:endParaRPr lang="zh-CN"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altLang="zh-CN" sz="2000" b="0">
                <a:solidFill>
                  <a:srgbClr val="000099"/>
                </a:solidFill>
                <a:effectLst>
                  <a:outerShdw blurRad="38100" dist="19050" dir="2700000" algn="tl" rotWithShape="0">
                    <a:schemeClr val="dk1">
                      <a:alpha val="40000"/>
                    </a:schemeClr>
                  </a:outerShdw>
                </a:effectLst>
                <a:latin typeface="+mn-ea"/>
                <a:ea typeface="+mn-ea"/>
                <a:cs typeface="+mn-ea"/>
              </a:rPr>
              <a:t>  1</a:t>
            </a:r>
            <a:r>
              <a:rPr lang="zh-CN" altLang="en-US"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调整住宅小区及其组团申报时的面积规模（由原来“30000平方米以及上”调整为“12000平方米及以上”）；</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  2</a:t>
            </a:r>
            <a:r>
              <a:rPr lang="zh-CN" altLang="en-US"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对农房工程及市政工程申报规模做了具体规定（农房工程：统一规划、连片建设10000平方米及以上</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高架道路、立交桥等工程结构的市政工程：建安工程量800万元及以上）</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lang="en-US" altLang="zh-CN" sz="2000" b="0">
                <a:solidFill>
                  <a:schemeClr val="tx1"/>
                </a:solidFill>
                <a:effectLst>
                  <a:outerShdw blurRad="38100" dist="19050" dir="2700000" algn="tl" rotWithShape="0">
                    <a:schemeClr val="dk1">
                      <a:alpha val="40000"/>
                    </a:schemeClr>
                  </a:outerShdw>
                </a:effectLst>
                <a:latin typeface="+mn-ea"/>
                <a:ea typeface="+mn-ea"/>
                <a:cs typeface="+mn-ea"/>
              </a:rPr>
              <a:t> </a:t>
            </a:r>
            <a:endParaRPr lang="en-US" altLang="zh-CN"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b="0">
                <a:solidFill>
                  <a:srgbClr val="FF0000"/>
                </a:solidFill>
                <a:effectLst>
                  <a:outerShdw blurRad="38100" dist="19050" dir="2700000" algn="tl" rotWithShape="0">
                    <a:schemeClr val="dk1">
                      <a:alpha val="40000"/>
                    </a:schemeClr>
                  </a:outerShdw>
                </a:effectLst>
                <a:latin typeface="+mn-ea"/>
                <a:ea typeface="+mn-ea"/>
                <a:cs typeface="+mn-ea"/>
              </a:rPr>
              <a:t>具体条文</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（“二、评选范围和条件”</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一</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a:t>
            </a:r>
            <a:r>
              <a:rPr lang="zh-CN" sz="2000" b="0">
                <a:solidFill>
                  <a:srgbClr val="FF0000"/>
                </a:solidFill>
                <a:effectLst>
                  <a:outerShdw blurRad="38100" dist="19050" dir="2700000" algn="tl" rotWithShape="0">
                    <a:schemeClr val="dk1">
                      <a:alpha val="40000"/>
                    </a:schemeClr>
                  </a:outerShdw>
                </a:effectLst>
                <a:latin typeface="+mn-ea"/>
                <a:ea typeface="+mn-ea"/>
                <a:cs typeface="+mn-ea"/>
              </a:rPr>
              <a:t>：</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（一）衢州市优质结构工程的评选范围为衢州市行政区域内具有一</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定规模的房屋建筑及市政工程中的高架道路、立交桥等：</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1.凡单体建筑面积在3000平方米及以上的工程；</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p:txBody>
      </p:sp>
      <p:sp>
        <p:nvSpPr>
          <p:cNvPr id="2" name="矩形 1"/>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修订主要内容（优质结构）</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
                                            <p:txEl>
                                              <p:pRg st="0" end="0"/>
                                            </p:txEl>
                                          </p:spTgt>
                                        </p:tgtEl>
                                        <p:attrNameLst>
                                          <p:attrName>ppt_x</p:attrName>
                                        </p:attrNameLst>
                                      </p:cBhvr>
                                    </p:anim>
                                    <p:anim from="0" to="-1.0" calcmode="lin" valueType="num">
                                      <p:cBhvr>
                                        <p:cTn id="8" dur="200" decel="50000" autoRev="1" fill="hold">
                                          <p:stCondLst>
                                            <p:cond delay="600"/>
                                          </p:stCondLst>
                                        </p:cTn>
                                        <p:tgtEl>
                                          <p:spTgt spid="6">
                                            <p:txEl>
                                              <p:pRg st="0" end="0"/>
                                            </p:txEl>
                                          </p:spTgt>
                                        </p:tgtEl>
                                        <p:attrNameLst>
                                          <p:attrName>xshear</p:attrName>
                                        </p:attrNameLst>
                                      </p:cBhvr>
                                    </p:anim>
                                    <p:animScale>
                                      <p:cBhvr>
                                        <p:cTn id="9" dur="200" decel="100000" autoRev="1" fill="hold">
                                          <p:stCondLst>
                                            <p:cond delay="600"/>
                                          </p:stCondLst>
                                        </p:cTn>
                                        <p:tgtEl>
                                          <p:spTgt spid="6">
                                            <p:txEl>
                                              <p:pRg st="0" end="0"/>
                                            </p:txEl>
                                          </p:spTgt>
                                        </p:tgtEl>
                                      </p:cBhvr>
                                      <p:from x="100000" y="100000"/>
                                      <p:to x="80000" y="100000"/>
                                    </p:animScale>
                                    <p:anim by="(#ppt_h/3+#ppt_w*0.1)" calcmode="lin" valueType="num">
                                      <p:cBhvr additive="sum">
                                        <p:cTn id="10" dur="200" decel="100000" autoRev="1" fill="hold">
                                          <p:stCondLst>
                                            <p:cond delay="600"/>
                                          </p:stCondLst>
                                        </p:cTn>
                                        <p:tgtEl>
                                          <p:spTgt spid="6">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linds(horizontal)">
                                      <p:cBhvr>
                                        <p:cTn id="35" dur="500"/>
                                        <p:tgtEl>
                                          <p:spTgt spid="6">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blinds(horizontal)">
                                      <p:cBhvr>
                                        <p:cTn id="3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751840" y="638175"/>
            <a:ext cx="7605395" cy="5015865"/>
          </a:xfrm>
          <a:prstGeom prst="rect">
            <a:avLst/>
          </a:prstGeom>
          <a:noFill/>
          <a:ln w="9525">
            <a:noFill/>
          </a:ln>
        </p:spPr>
        <p:txBody>
          <a:bodyPr wrap="square">
            <a:spAutoFit/>
          </a:bodyPr>
          <a:p>
            <a:pPr marL="0" indent="0" algn="l">
              <a:lnSpc>
                <a:spcPct val="200000"/>
              </a:lnSpc>
              <a:buClr>
                <a:srgbClr val="FF0000"/>
              </a:buClr>
              <a:buFont typeface="东文宋体"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2.12000平方米及以上的住宅小区或组团；</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3.10000平方米及以上的群体公共建筑及工业厂房；</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4.统一规划、连片建设，且建筑面积10000平方米及以上的农村住</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 </a:t>
            </a:r>
            <a:r>
              <a:rPr lang="en-US" sz="2000">
                <a:solidFill>
                  <a:schemeClr val="tx1"/>
                </a:solidFill>
                <a:effectLst>
                  <a:outerShdw blurRad="38100" dist="19050" dir="2700000" algn="tl" rotWithShape="0">
                    <a:schemeClr val="dk1">
                      <a:alpha val="40000"/>
                    </a:schemeClr>
                  </a:outerShdw>
                </a:effectLst>
                <a:latin typeface="+mn-ea"/>
                <a:ea typeface="+mn-ea"/>
                <a:cs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rPr>
              <a:t>房工程；</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5.1000平方米及以上的仿古建筑；</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6.建安工程量在800万元及以上的高架道路、立交桥等；</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7.达不到以上规模，但具有代表性和影响力、建筑风格独具特色、</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技术先进，质量特别优良的工程。</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p:txBody>
      </p:sp>
      <p:cxnSp>
        <p:nvCxnSpPr>
          <p:cNvPr id="2" name="直接连接符 1"/>
          <p:cNvCxnSpPr/>
          <p:nvPr/>
        </p:nvCxnSpPr>
        <p:spPr>
          <a:xfrm>
            <a:off x="1074420" y="1293495"/>
            <a:ext cx="421068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a:off x="5215890" y="1917700"/>
            <a:ext cx="109410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1074420" y="2564765"/>
            <a:ext cx="699516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1021715" y="3145790"/>
            <a:ext cx="85598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a:off x="1074420" y="4434840"/>
            <a:ext cx="576516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a:off x="1074420" y="3759200"/>
            <a:ext cx="329692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8" name="矩形 7"/>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修订主要内容（优质结构）</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linds(horizontal)">
                                      <p:cBhvr>
                                        <p:cTn id="11" dur="500"/>
                                        <p:tgtEl>
                                          <p:spTgt spid="6">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linds(horizontal)">
                                      <p:cBhvr>
                                        <p:cTn id="31" dur="500"/>
                                        <p:tgtEl>
                                          <p:spTgt spid="6">
                                            <p:txEl>
                                              <p:pRg st="6" end="6"/>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linds(horizontal)">
                                      <p:cBhvr>
                                        <p:cTn id="35" dur="500"/>
                                        <p:tgtEl>
                                          <p:spTgt spid="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linds(horizont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linds(horizontal)">
                                      <p:cBhvr>
                                        <p:cTn id="50" dur="500"/>
                                        <p:tgtEl>
                                          <p:spTgt spid="5"/>
                                        </p:tgtEl>
                                      </p:cBhvr>
                                    </p:animEffect>
                                  </p:childTnLst>
                                </p:cTn>
                              </p:par>
                              <p:par>
                                <p:cTn id="51" presetID="3" presetClass="entr" presetSubtype="1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horizont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linds(horizontal)">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linds(horizontal)">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743585" y="629285"/>
            <a:ext cx="7912100" cy="5631180"/>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zh-CN" sz="2000" b="0">
                <a:solidFill>
                  <a:srgbClr val="000099"/>
                </a:solidFill>
                <a:effectLst>
                  <a:outerShdw blurRad="38100" dist="19050" dir="2700000" algn="tl" rotWithShape="0">
                    <a:schemeClr val="dk1">
                      <a:alpha val="40000"/>
                    </a:schemeClr>
                  </a:outerShdw>
                </a:effectLst>
                <a:latin typeface="+mn-ea"/>
                <a:ea typeface="+mn-ea"/>
                <a:cs typeface="+mn-ea"/>
              </a:rPr>
              <a:t>4.新增创建计划书提交、基础和主体阶段申报现场检查须通过智慧建</a:t>
            </a:r>
            <a:r>
              <a:rPr lang="en-US" altLang="zh-CN" sz="2000" b="0">
                <a:solidFill>
                  <a:srgbClr val="000099"/>
                </a:solidFill>
                <a:effectLst>
                  <a:outerShdw blurRad="38100" dist="19050" dir="2700000" algn="tl" rotWithShape="0">
                    <a:schemeClr val="dk1">
                      <a:alpha val="40000"/>
                    </a:schemeClr>
                  </a:outerShdw>
                </a:effectLst>
                <a:latin typeface="+mn-ea"/>
                <a:ea typeface="+mn-ea"/>
                <a:cs typeface="+mn-ea"/>
              </a:rPr>
              <a:t> </a:t>
            </a:r>
            <a:endParaRPr lang="en-US" altLang="zh-CN"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altLang="zh-CN" sz="2000" b="0">
                <a:solidFill>
                  <a:srgbClr val="000099"/>
                </a:solidFill>
                <a:effectLst>
                  <a:outerShdw blurRad="38100" dist="19050" dir="2700000" algn="tl" rotWithShape="0">
                    <a:schemeClr val="dk1">
                      <a:alpha val="40000"/>
                    </a:schemeClr>
                  </a:outerShdw>
                </a:effectLst>
                <a:latin typeface="+mn-ea"/>
                <a:ea typeface="+mn-ea"/>
                <a:cs typeface="+mn-ea"/>
              </a:rPr>
              <a:t>  </a:t>
            </a:r>
            <a:r>
              <a:rPr lang="zh-CN" sz="2000" b="0">
                <a:solidFill>
                  <a:srgbClr val="000099"/>
                </a:solidFill>
                <a:effectLst>
                  <a:outerShdw blurRad="38100" dist="19050" dir="2700000" algn="tl" rotWithShape="0">
                    <a:schemeClr val="dk1">
                      <a:alpha val="40000"/>
                    </a:schemeClr>
                  </a:outerShdw>
                </a:effectLst>
                <a:latin typeface="+mn-ea"/>
                <a:ea typeface="+mn-ea"/>
                <a:cs typeface="+mn-ea"/>
              </a:rPr>
              <a:t>设系统申报的要求；</a:t>
            </a:r>
            <a:r>
              <a:rPr lang="zh-CN" sz="2000">
                <a:solidFill>
                  <a:srgbClr val="000099"/>
                </a:solidFill>
                <a:effectLst>
                  <a:outerShdw blurRad="38100" dist="19050" dir="2700000" algn="tl" rotWithShape="0">
                    <a:schemeClr val="dk1">
                      <a:alpha val="40000"/>
                    </a:schemeClr>
                  </a:outerShdw>
                </a:effectLst>
                <a:latin typeface="+mn-ea"/>
                <a:ea typeface="+mn-ea"/>
                <a:cs typeface="+mn-ea"/>
                <a:sym typeface="+mn-ea"/>
              </a:rPr>
              <a:t>并明确创建计划书申报时间要求。</a:t>
            </a:r>
            <a:r>
              <a:rPr lang="en-US" altLang="zh-CN" sz="2000" b="0">
                <a:solidFill>
                  <a:schemeClr val="tx1"/>
                </a:solidFill>
                <a:effectLst>
                  <a:outerShdw blurRad="38100" dist="19050" dir="2700000" algn="tl" rotWithShape="0">
                    <a:schemeClr val="dk1">
                      <a:alpha val="40000"/>
                    </a:schemeClr>
                  </a:outerShdw>
                </a:effectLst>
                <a:latin typeface="+mn-ea"/>
                <a:ea typeface="+mn-ea"/>
                <a:cs typeface="+mn-ea"/>
              </a:rPr>
              <a:t> </a:t>
            </a:r>
            <a:endParaRPr lang="en-US" altLang="zh-CN"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b="0">
                <a:solidFill>
                  <a:srgbClr val="FF0000"/>
                </a:solidFill>
                <a:effectLst>
                  <a:outerShdw blurRad="38100" dist="19050" dir="2700000" algn="tl" rotWithShape="0">
                    <a:schemeClr val="dk1">
                      <a:alpha val="40000"/>
                    </a:schemeClr>
                  </a:outerShdw>
                </a:effectLst>
                <a:latin typeface="+mn-ea"/>
                <a:ea typeface="+mn-ea"/>
                <a:cs typeface="+mn-ea"/>
              </a:rPr>
              <a:t>具体条文</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（“三、申报和检查”</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一、二、三</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a:t>
            </a:r>
            <a:r>
              <a:rPr lang="zh-CN" sz="2000" b="0">
                <a:solidFill>
                  <a:srgbClr val="FF0000"/>
                </a:solidFill>
                <a:effectLst>
                  <a:outerShdw blurRad="38100" dist="19050" dir="2700000" algn="tl" rotWithShape="0">
                    <a:schemeClr val="dk1">
                      <a:alpha val="40000"/>
                    </a:schemeClr>
                  </a:outerShdw>
                </a:effectLst>
                <a:latin typeface="+mn-ea"/>
                <a:ea typeface="+mn-ea"/>
                <a:cs typeface="+mn-ea"/>
              </a:rPr>
              <a:t>：</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（一）申报衢州市优质结构工程的项目，由施工企业在项目</a:t>
            </a:r>
            <a:r>
              <a:rPr sz="2000">
                <a:solidFill>
                  <a:schemeClr val="tx1"/>
                </a:solidFill>
                <a:effectLst>
                  <a:outerShdw blurRad="38100" dist="19050" dir="2700000" algn="tl" rotWithShape="0">
                    <a:schemeClr val="dk1">
                      <a:alpha val="40000"/>
                    </a:schemeClr>
                  </a:outerShdw>
                </a:effectLst>
                <a:uFill>
                  <a:solidFill>
                    <a:srgbClr val="0000FF"/>
                  </a:solidFill>
                </a:uFill>
                <a:latin typeface="+中文正文" charset="0"/>
                <a:ea typeface="+mn-ea"/>
                <a:cs typeface="+mn-ea"/>
              </a:rPr>
              <a:t>开工后</a:t>
            </a:r>
            <a:endParaRPr sz="2000">
              <a:solidFill>
                <a:schemeClr val="tx1"/>
              </a:solidFill>
              <a:effectLst>
                <a:outerShdw blurRad="38100" dist="19050" dir="2700000" algn="tl" rotWithShape="0">
                  <a:schemeClr val="dk1">
                    <a:alpha val="40000"/>
                  </a:schemeClr>
                </a:outerShdw>
              </a:effectLst>
              <a:uFill>
                <a:solidFill>
                  <a:srgbClr val="0000FF"/>
                </a:solidFill>
              </a:uFill>
              <a:latin typeface="+中文正文" charset="0"/>
              <a:ea typeface="+mn-ea"/>
              <a:cs typeface="+mn-ea"/>
            </a:endParaRPr>
          </a:p>
          <a:p>
            <a:pPr marL="0" indent="0" algn="l">
              <a:lnSpc>
                <a:spcPct val="200000"/>
              </a:lnSpc>
              <a:buClr>
                <a:srgbClr val="FF0000"/>
              </a:buClr>
              <a:buFont typeface="Arial" panose="02080604020202020204" pitchFamily="34" charset="0"/>
              <a:buNone/>
            </a:pPr>
            <a:r>
              <a:rPr lang="en-US" sz="2000">
                <a:solidFill>
                  <a:schemeClr val="tx1"/>
                </a:solidFill>
                <a:effectLst>
                  <a:outerShdw blurRad="38100" dist="19050" dir="2700000" algn="tl" rotWithShape="0">
                    <a:schemeClr val="dk1">
                      <a:alpha val="40000"/>
                    </a:schemeClr>
                  </a:outerShdw>
                </a:effectLst>
                <a:uFill>
                  <a:solidFill>
                    <a:srgbClr val="0000FF"/>
                  </a:solidFill>
                </a:uFill>
                <a:latin typeface="+中文正文" charset="0"/>
                <a:ea typeface="+mn-ea"/>
                <a:cs typeface="+mn-ea"/>
              </a:rPr>
              <a:t>      </a:t>
            </a:r>
            <a:r>
              <a:rPr sz="2000">
                <a:solidFill>
                  <a:schemeClr val="tx1"/>
                </a:solidFill>
                <a:effectLst>
                  <a:outerShdw blurRad="38100" dist="19050" dir="2700000" algn="tl" rotWithShape="0">
                    <a:schemeClr val="dk1">
                      <a:alpha val="40000"/>
                    </a:schemeClr>
                  </a:outerShdw>
                </a:effectLst>
                <a:uFill>
                  <a:solidFill>
                    <a:srgbClr val="0000FF"/>
                  </a:solidFill>
                </a:uFill>
                <a:latin typeface="+中文正文" charset="0"/>
                <a:ea typeface="+mn-ea"/>
                <a:cs typeface="+mn-ea"/>
              </a:rPr>
              <a:t>一个月内</a:t>
            </a:r>
            <a:r>
              <a:rPr sz="2000">
                <a:solidFill>
                  <a:schemeClr val="tx1"/>
                </a:solidFill>
                <a:effectLst>
                  <a:outerShdw blurRad="38100" dist="19050" dir="2700000" algn="tl" rotWithShape="0">
                    <a:schemeClr val="dk1">
                      <a:alpha val="40000"/>
                    </a:schemeClr>
                  </a:outerShdw>
                </a:effectLst>
                <a:latin typeface="+mn-ea"/>
                <a:ea typeface="+mn-ea"/>
                <a:cs typeface="+mn-ea"/>
              </a:rPr>
              <a:t>通过智慧建设系统上报经工程所在地建设主管部门同意</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 </a:t>
            </a:r>
            <a:r>
              <a:rPr lang="en-US" sz="2000">
                <a:solidFill>
                  <a:schemeClr val="tx1"/>
                </a:solidFill>
                <a:effectLst>
                  <a:outerShdw blurRad="38100" dist="19050" dir="2700000" algn="tl" rotWithShape="0">
                    <a:schemeClr val="dk1">
                      <a:alpha val="40000"/>
                    </a:schemeClr>
                  </a:outerShdw>
                </a:effectLst>
                <a:latin typeface="+mn-ea"/>
                <a:ea typeface="+mn-ea"/>
                <a:cs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rPr>
              <a:t>的衢州市优质结构工程创建计划书（详见附件1）。</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a:solidFill>
                  <a:schemeClr val="tx1"/>
                </a:solidFill>
                <a:effectLst>
                  <a:outerShdw blurRad="38100" dist="19050" dir="2700000" algn="tl" rotWithShape="0">
                    <a:schemeClr val="dk1">
                      <a:alpha val="40000"/>
                    </a:schemeClr>
                  </a:outerShdw>
                </a:effectLst>
                <a:latin typeface="+mn-ea"/>
                <a:ea typeface="+mn-ea"/>
                <a:cs typeface="+mn-ea"/>
              </a:rPr>
              <a:t>（二）已申报衢州市优质结构工程创建计划的项目，当地基与基础</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solidFill>
                  <a:schemeClr val="tx1"/>
                </a:solidFill>
                <a:effectLst>
                  <a:outerShdw blurRad="38100" dist="19050" dir="2700000" algn="tl" rotWithShape="0">
                    <a:schemeClr val="dk1">
                      <a:alpha val="40000"/>
                    </a:schemeClr>
                  </a:outerShdw>
                </a:effectLst>
                <a:latin typeface="+mn-ea"/>
                <a:ea typeface="+mn-ea"/>
                <a:cs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rPr>
              <a:t>工程完工验收合格后（市政工程中的高架道路、立交桥等工程首</a:t>
            </a:r>
            <a:r>
              <a:rPr lang="en-US" sz="2000">
                <a:solidFill>
                  <a:schemeClr val="tx1"/>
                </a:solidFill>
                <a:effectLst>
                  <a:outerShdw blurRad="38100" dist="19050" dir="2700000" algn="tl" rotWithShape="0">
                    <a:schemeClr val="dk1">
                      <a:alpha val="40000"/>
                    </a:schemeClr>
                  </a:outerShdw>
                </a:effectLst>
                <a:latin typeface="+mn-ea"/>
                <a:ea typeface="+mn-ea"/>
                <a:cs typeface="+mn-ea"/>
              </a:rPr>
              <a:t> </a:t>
            </a:r>
            <a:endParaRPr lang="en-US"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solidFill>
                  <a:schemeClr val="tx1"/>
                </a:solidFill>
                <a:effectLst>
                  <a:outerShdw blurRad="38100" dist="19050" dir="2700000" algn="tl" rotWithShape="0">
                    <a:schemeClr val="dk1">
                      <a:alpha val="40000"/>
                    </a:schemeClr>
                  </a:outerShdw>
                </a:effectLst>
                <a:latin typeface="+mn-ea"/>
                <a:ea typeface="+mn-ea"/>
                <a:cs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rPr>
              <a:t>段主体结构验收合格后），施工企业应及时通过智慧建设系统向</a:t>
            </a:r>
            <a:endParaRPr sz="2000">
              <a:solidFill>
                <a:schemeClr val="tx1"/>
              </a:solidFill>
              <a:effectLst>
                <a:outerShdw blurRad="38100" dist="19050" dir="2700000" algn="tl" rotWithShape="0">
                  <a:schemeClr val="dk1">
                    <a:alpha val="40000"/>
                  </a:schemeClr>
                </a:outerShdw>
              </a:effectLst>
              <a:latin typeface="+mn-ea"/>
              <a:ea typeface="+mn-ea"/>
              <a:cs typeface="+mn-ea"/>
            </a:endParaRPr>
          </a:p>
        </p:txBody>
      </p:sp>
      <p:cxnSp>
        <p:nvCxnSpPr>
          <p:cNvPr id="4" name="直接连接符 3"/>
          <p:cNvCxnSpPr/>
          <p:nvPr/>
        </p:nvCxnSpPr>
        <p:spPr>
          <a:xfrm>
            <a:off x="7214870" y="3147060"/>
            <a:ext cx="128143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1184275" y="3750945"/>
            <a:ext cx="103505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2353310" y="3750945"/>
            <a:ext cx="193230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a:off x="5427345" y="6175375"/>
            <a:ext cx="250507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 name="矩形 1"/>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修订主要内容（优质结构）</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
                                            <p:txEl>
                                              <p:pRg st="0" end="0"/>
                                            </p:txEl>
                                          </p:spTgt>
                                        </p:tgtEl>
                                        <p:attrNameLst>
                                          <p:attrName>ppt_x</p:attrName>
                                        </p:attrNameLst>
                                      </p:cBhvr>
                                    </p:anim>
                                    <p:anim from="0" to="-1.0" calcmode="lin" valueType="num">
                                      <p:cBhvr>
                                        <p:cTn id="8" dur="200" decel="50000" autoRev="1" fill="hold">
                                          <p:stCondLst>
                                            <p:cond delay="600"/>
                                          </p:stCondLst>
                                        </p:cTn>
                                        <p:tgtEl>
                                          <p:spTgt spid="6">
                                            <p:txEl>
                                              <p:pRg st="0" end="0"/>
                                            </p:txEl>
                                          </p:spTgt>
                                        </p:tgtEl>
                                        <p:attrNameLst>
                                          <p:attrName>xshear</p:attrName>
                                        </p:attrNameLst>
                                      </p:cBhvr>
                                    </p:anim>
                                    <p:animScale>
                                      <p:cBhvr>
                                        <p:cTn id="9" dur="200" decel="100000" autoRev="1" fill="hold">
                                          <p:stCondLst>
                                            <p:cond delay="600"/>
                                          </p:stCondLst>
                                        </p:cTn>
                                        <p:tgtEl>
                                          <p:spTgt spid="6">
                                            <p:txEl>
                                              <p:pRg st="0" end="0"/>
                                            </p:txEl>
                                          </p:spTgt>
                                        </p:tgtEl>
                                      </p:cBhvr>
                                      <p:from x="100000" y="100000"/>
                                      <p:to x="80000" y="100000"/>
                                    </p:animScale>
                                    <p:anim by="(#ppt_h/3+#ppt_w*0.1)" calcmode="lin" valueType="num">
                                      <p:cBhvr additive="sum">
                                        <p:cTn id="10" dur="200" decel="100000" autoRev="1" fill="hold">
                                          <p:stCondLst>
                                            <p:cond delay="600"/>
                                          </p:stCondLst>
                                        </p:cTn>
                                        <p:tgtEl>
                                          <p:spTgt spid="6">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6">
                                            <p:txEl>
                                              <p:pRg st="1" end="1"/>
                                            </p:txEl>
                                          </p:spTgt>
                                        </p:tgtEl>
                                        <p:attrNameLst>
                                          <p:attrName>ppt_x</p:attrName>
                                        </p:attrNameLst>
                                      </p:cBhvr>
                                    </p:anim>
                                    <p:anim from="0" to="-1.0" calcmode="lin" valueType="num">
                                      <p:cBhvr>
                                        <p:cTn id="15" dur="200" decel="50000" autoRev="1" fill="hold">
                                          <p:stCondLst>
                                            <p:cond delay="600"/>
                                          </p:stCondLst>
                                        </p:cTn>
                                        <p:tgtEl>
                                          <p:spTgt spid="6">
                                            <p:txEl>
                                              <p:pRg st="1" end="1"/>
                                            </p:txEl>
                                          </p:spTgt>
                                        </p:tgtEl>
                                        <p:attrNameLst>
                                          <p:attrName>xshear</p:attrName>
                                        </p:attrNameLst>
                                      </p:cBhvr>
                                    </p:anim>
                                    <p:animScale>
                                      <p:cBhvr>
                                        <p:cTn id="16" dur="200" decel="100000" autoRev="1" fill="hold">
                                          <p:stCondLst>
                                            <p:cond delay="600"/>
                                          </p:stCondLst>
                                        </p:cTn>
                                        <p:tgtEl>
                                          <p:spTgt spid="6">
                                            <p:txEl>
                                              <p:pRg st="1" end="1"/>
                                            </p:txEl>
                                          </p:spTgt>
                                        </p:tgtEl>
                                      </p:cBhvr>
                                      <p:from x="100000" y="100000"/>
                                      <p:to x="80000" y="100000"/>
                                    </p:animScale>
                                    <p:anim by="(#ppt_h/3+#ppt_w*0.1)" calcmode="lin" valueType="num">
                                      <p:cBhvr additive="sum">
                                        <p:cTn id="17" dur="200" decel="100000" autoRev="1" fill="hold">
                                          <p:stCondLst>
                                            <p:cond delay="600"/>
                                          </p:stCondLst>
                                        </p:cTn>
                                        <p:tgtEl>
                                          <p:spTgt spid="6">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linds(horizontal)">
                                      <p:cBhvr>
                                        <p:cTn id="28" dur="500"/>
                                        <p:tgtEl>
                                          <p:spTgt spid="6">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blinds(horizontal)">
                                      <p:cBhvr>
                                        <p:cTn id="31" dur="500"/>
                                        <p:tgtEl>
                                          <p:spTgt spid="6">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linds(horizontal)">
                                      <p:cBhvr>
                                        <p:cTn id="34" dur="5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linds(horizontal)">
                                      <p:cBhvr>
                                        <p:cTn id="44" dur="500"/>
                                        <p:tgtEl>
                                          <p:spTgt spid="4"/>
                                        </p:tgtEl>
                                      </p:cBhvr>
                                    </p:animEffect>
                                  </p:childTnLst>
                                </p:cTn>
                              </p:par>
                              <p:par>
                                <p:cTn id="45" presetID="3" presetClass="entr" presetSubtype="1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 calcmode="lin" valueType="num">
                                      <p:cBhvr additive="base">
                                        <p:cTn id="5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 calcmode="lin" valueType="num">
                                      <p:cBhvr additive="base">
                                        <p:cTn id="5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 calcmode="lin" valueType="num">
                                      <p:cBhvr additive="base">
                                        <p:cTn id="60"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linds(horizontal)">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487680" y="920750"/>
            <a:ext cx="7912100" cy="5015865"/>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sz="2000">
                <a:effectLst>
                  <a:outerShdw blurRad="38100" dist="19050" dir="2700000" algn="tl" rotWithShape="0">
                    <a:schemeClr val="dk1">
                      <a:alpha val="40000"/>
                    </a:schemeClr>
                  </a:outerShdw>
                </a:effectLst>
                <a:latin typeface="+mn-ea"/>
                <a:ea typeface="+mn-ea"/>
                <a:cs typeface="+mn-ea"/>
                <a:sym typeface="+mn-ea"/>
              </a:rPr>
              <a:t>向工程</a:t>
            </a:r>
            <a:r>
              <a:rPr sz="2000">
                <a:effectLst>
                  <a:outerShdw blurRad="38100" dist="19050" dir="2700000" algn="tl" rotWithShape="0">
                    <a:schemeClr val="dk1">
                      <a:alpha val="40000"/>
                    </a:schemeClr>
                  </a:outerShdw>
                </a:effectLst>
                <a:latin typeface="+mn-ea"/>
                <a:ea typeface="+mn-ea"/>
                <a:cs typeface="+mn-ea"/>
                <a:sym typeface="+mn-ea"/>
              </a:rPr>
              <a:t>所在地建设主管部门申请对地基与基础工程检查（地基与</a:t>
            </a:r>
            <a:r>
              <a:rPr lang="en-US" sz="2000">
                <a:effectLst>
                  <a:outerShdw blurRad="38100" dist="19050" dir="2700000" algn="tl" rotWithShape="0">
                    <a:schemeClr val="dk1">
                      <a:alpha val="40000"/>
                    </a:schemeClr>
                  </a:outerShdw>
                </a:effectLst>
                <a:latin typeface="+mn-ea"/>
                <a:ea typeface="+mn-ea"/>
                <a:cs typeface="+mn-ea"/>
                <a:sym typeface="+mn-ea"/>
              </a:rPr>
              <a:t> </a:t>
            </a:r>
            <a:endParaRPr 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东文宋体" charset="0"/>
              <a:buNone/>
            </a:pPr>
            <a:r>
              <a:rPr lang="en-US" sz="2000">
                <a:effectLst>
                  <a:outerShdw blurRad="38100" dist="19050" dir="2700000" algn="tl" rotWithShape="0">
                    <a:schemeClr val="dk1">
                      <a:alpha val="40000"/>
                    </a:schemeClr>
                  </a:outerShdw>
                </a:effectLst>
                <a:latin typeface="+mn-ea"/>
                <a:ea typeface="+mn-ea"/>
                <a:cs typeface="+mn-ea"/>
                <a:sym typeface="+mn-ea"/>
              </a:rPr>
              <a:t>    </a:t>
            </a:r>
            <a:r>
              <a:rPr sz="2000">
                <a:effectLst>
                  <a:outerShdw blurRad="38100" dist="19050" dir="2700000" algn="tl" rotWithShape="0">
                    <a:schemeClr val="dk1">
                      <a:alpha val="40000"/>
                    </a:schemeClr>
                  </a:outerShdw>
                </a:effectLst>
                <a:latin typeface="+mn-ea"/>
                <a:ea typeface="+mn-ea"/>
                <a:cs typeface="+mn-ea"/>
                <a:sym typeface="+mn-ea"/>
              </a:rPr>
              <a:t>基础工程现场检查申请书详见</a:t>
            </a:r>
            <a:r>
              <a:rPr sz="2000" b="0">
                <a:solidFill>
                  <a:schemeClr val="tx1"/>
                </a:solidFill>
                <a:effectLst>
                  <a:outerShdw blurRad="38100" dist="19050" dir="2700000" algn="tl" rotWithShape="0">
                    <a:schemeClr val="dk1">
                      <a:alpha val="40000"/>
                    </a:schemeClr>
                  </a:outerShdw>
                </a:effectLst>
                <a:latin typeface="+mn-ea"/>
                <a:ea typeface="+mn-ea"/>
                <a:cs typeface="+mn-ea"/>
              </a:rPr>
              <a:t>附件2）。工程所在地建设主管部</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门正式受理后，应及时组织现场检查，并进行质量评价。</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（三）当主体结构工程完工验收合格后，施工企业应</a:t>
            </a:r>
            <a:r>
              <a:rPr sz="2000">
                <a:solidFill>
                  <a:schemeClr val="tx1"/>
                </a:solidFill>
                <a:effectLst>
                  <a:outerShdw blurRad="38100" dist="19050" dir="2700000" algn="tl" rotWithShape="0">
                    <a:schemeClr val="dk1">
                      <a:alpha val="40000"/>
                    </a:schemeClr>
                  </a:outerShdw>
                </a:effectLst>
                <a:latin typeface="+mn-ea"/>
                <a:ea typeface="+mn-ea"/>
                <a:cs typeface="+mn-ea"/>
              </a:rPr>
              <a:t>及时通过智慧</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solidFill>
                  <a:schemeClr val="tx1"/>
                </a:solidFill>
                <a:effectLst>
                  <a:outerShdw blurRad="38100" dist="19050" dir="2700000" algn="tl" rotWithShape="0">
                    <a:schemeClr val="dk1">
                      <a:alpha val="40000"/>
                    </a:schemeClr>
                  </a:outerShdw>
                </a:effectLst>
                <a:latin typeface="+mn-ea"/>
                <a:ea typeface="+mn-ea"/>
                <a:cs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rPr>
              <a:t>建设系统</a:t>
            </a:r>
            <a:r>
              <a:rPr sz="2000" b="0">
                <a:solidFill>
                  <a:schemeClr val="tx1"/>
                </a:solidFill>
                <a:effectLst>
                  <a:outerShdw blurRad="38100" dist="19050" dir="2700000" algn="tl" rotWithShape="0">
                    <a:schemeClr val="dk1">
                      <a:alpha val="40000"/>
                    </a:schemeClr>
                  </a:outerShdw>
                </a:effectLst>
                <a:latin typeface="+mn-ea"/>
                <a:ea typeface="+mn-ea"/>
                <a:cs typeface="+mn-ea"/>
              </a:rPr>
              <a:t>向评选办公室报送主体结构工程检查申请书（主体结构</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endParaRPr lang="en-US"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工程现场检查申请书详见附件3）及工程所在地建设主管部门的</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地基与基础工程检查评价证明文件。评选办公室正式受理后，应</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及时组织专家、检测机构现场检查检测，并进行质量评价。</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p:txBody>
      </p:sp>
      <p:cxnSp>
        <p:nvCxnSpPr>
          <p:cNvPr id="7" name="直接连接符 6"/>
          <p:cNvCxnSpPr/>
          <p:nvPr/>
        </p:nvCxnSpPr>
        <p:spPr>
          <a:xfrm>
            <a:off x="6769100" y="3428365"/>
            <a:ext cx="155638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a:off x="833120" y="4050030"/>
            <a:ext cx="100139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4" name="矩形 3"/>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修订主要内容（优质结构）</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linds(horizontal)">
                                      <p:cBhvr>
                                        <p:cTn id="11" dur="500"/>
                                        <p:tgtEl>
                                          <p:spTgt spid="6">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additive="base">
                                        <p:cTn id="2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additive="base">
                                        <p:cTn id="2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 calcmode="lin" valueType="num">
                                      <p:cBhvr additive="base">
                                        <p:cTn id="3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 calcmode="lin" valueType="num">
                                      <p:cBhvr additive="base">
                                        <p:cTn id="3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par>
                                <p:cTn id="43" presetID="3" presetClass="entr" presetSubtype="1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linds(horizont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743585" y="629285"/>
            <a:ext cx="7912100" cy="3169285"/>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altLang="zh-CN" sz="2000" b="0">
                <a:solidFill>
                  <a:srgbClr val="000099"/>
                </a:solidFill>
                <a:effectLst>
                  <a:outerShdw blurRad="38100" dist="19050" dir="2700000" algn="tl" rotWithShape="0">
                    <a:schemeClr val="dk1">
                      <a:alpha val="40000"/>
                    </a:schemeClr>
                  </a:outerShdw>
                </a:effectLst>
                <a:latin typeface="+mn-ea"/>
                <a:ea typeface="+mn-ea"/>
                <a:cs typeface="+mn-ea"/>
              </a:rPr>
              <a:t>5</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明确项目申报次数要求（一个项目不论以单体形式还是组团形式，</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 </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均只能申报一次）</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b="0">
                <a:solidFill>
                  <a:srgbClr val="FF0000"/>
                </a:solidFill>
                <a:effectLst>
                  <a:outerShdw blurRad="38100" dist="19050" dir="2700000" algn="tl" rotWithShape="0">
                    <a:schemeClr val="dk1">
                      <a:alpha val="40000"/>
                    </a:schemeClr>
                  </a:outerShdw>
                </a:effectLst>
                <a:latin typeface="+mn-ea"/>
                <a:ea typeface="+mn-ea"/>
                <a:cs typeface="+mn-ea"/>
              </a:rPr>
              <a:t>具体条文</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（“三、申报和检查”</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五</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条的第四小条）</a:t>
            </a:r>
            <a:r>
              <a:rPr lang="zh-CN" sz="2000" b="0">
                <a:solidFill>
                  <a:srgbClr val="FF0000"/>
                </a:solidFill>
                <a:effectLst>
                  <a:outerShdw blurRad="38100" dist="19050" dir="2700000" algn="tl" rotWithShape="0">
                    <a:schemeClr val="dk1">
                      <a:alpha val="40000"/>
                    </a:schemeClr>
                  </a:outerShdw>
                </a:effectLst>
                <a:latin typeface="+mn-ea"/>
                <a:ea typeface="+mn-ea"/>
                <a:cs typeface="+mn-ea"/>
              </a:rPr>
              <a:t>：</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a:effectLst>
                  <a:outerShdw blurRad="38100" dist="19050" dir="2700000" algn="tl" rotWithShape="0">
                    <a:schemeClr val="dk1">
                      <a:alpha val="40000"/>
                    </a:schemeClr>
                  </a:outerShdw>
                </a:effectLst>
                <a:latin typeface="+mn-ea"/>
                <a:ea typeface="+mn-ea"/>
                <a:cs typeface="+mn-ea"/>
              </a:rPr>
              <a:t>（五）参评工程应遵守以下规定：</a:t>
            </a:r>
            <a:endParaRPr sz="2000">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rPr>
              <a:t>   </a:t>
            </a:r>
            <a:r>
              <a:rPr sz="2000">
                <a:effectLst>
                  <a:outerShdw blurRad="38100" dist="19050" dir="2700000" algn="tl" rotWithShape="0">
                    <a:schemeClr val="dk1">
                      <a:alpha val="40000"/>
                    </a:schemeClr>
                  </a:outerShdw>
                </a:effectLst>
                <a:latin typeface="+mn-ea"/>
                <a:ea typeface="+mn-ea"/>
                <a:cs typeface="+mn-ea"/>
              </a:rPr>
              <a:t>4.申报项目不论以单体形式还是组团形式，均只能申报一次</a:t>
            </a:r>
            <a:r>
              <a:rPr lang="zh-CN" sz="2000">
                <a:effectLst>
                  <a:outerShdw blurRad="38100" dist="19050" dir="2700000" algn="tl" rotWithShape="0">
                    <a:schemeClr val="dk1">
                      <a:alpha val="40000"/>
                    </a:schemeClr>
                  </a:outerShdw>
                </a:effectLst>
                <a:latin typeface="+mn-ea"/>
                <a:ea typeface="+mn-ea"/>
                <a:cs typeface="+mn-ea"/>
              </a:rPr>
              <a:t>。</a:t>
            </a:r>
            <a:endParaRPr lang="zh-CN" sz="2000">
              <a:effectLst>
                <a:outerShdw blurRad="38100" dist="19050" dir="2700000" algn="tl" rotWithShape="0">
                  <a:schemeClr val="dk1">
                    <a:alpha val="40000"/>
                  </a:schemeClr>
                </a:outerShdw>
              </a:effectLst>
              <a:latin typeface="+mn-ea"/>
              <a:ea typeface="+mn-ea"/>
              <a:cs typeface="+mn-ea"/>
            </a:endParaRPr>
          </a:p>
        </p:txBody>
      </p:sp>
      <p:sp>
        <p:nvSpPr>
          <p:cNvPr id="2" name="矩形 1"/>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修订主要内容（优质结构）</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linds(horizont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linds(horizontal)">
                                      <p:cBhvr>
                                        <p:cTn id="23" dur="500"/>
                                        <p:tgtEl>
                                          <p:spTgt spid="6">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linds(horizontal)">
                                      <p:cBhvr>
                                        <p:cTn id="2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标题 1"/>
          <p:cNvSpPr>
            <a:spLocks noGrp="true"/>
          </p:cNvSpPr>
          <p:nvPr/>
        </p:nvSpPr>
        <p:spPr>
          <a:xfrm>
            <a:off x="1511935" y="1148715"/>
            <a:ext cx="4327525" cy="4104005"/>
          </a:xfrm>
          <a:prstGeom prst="rect">
            <a:avLst/>
          </a:prstGeom>
        </p:spPr>
        <p:txBody>
          <a:bodyPr vert="horz" lIns="91440" tIns="45720" rIns="91440" bIns="45720" rtlCol="0" anchor="ctr">
            <a:normAutofit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rgbClr val="FF0000"/>
                </a:solidFill>
              </a:rPr>
              <a:t>主要从以下方面进行解读：</a:t>
            </a:r>
            <a:endParaRPr lang="zh-CN" altLang="en-US" sz="2400" b="1" dirty="0" smtClean="0">
              <a:solidFill>
                <a:srgbClr val="FF0000"/>
              </a:solidFill>
            </a:endParaRPr>
          </a:p>
          <a:p>
            <a:pPr algn="l"/>
            <a:endParaRPr lang="zh-CN" altLang="en-US" sz="2200" b="1" dirty="0" smtClean="0">
              <a:solidFill>
                <a:srgbClr val="0000CC"/>
              </a:solidFill>
            </a:endParaRPr>
          </a:p>
          <a:p>
            <a:pPr algn="l"/>
            <a:endParaRPr lang="zh-CN" altLang="en-US" sz="2200" b="1" dirty="0" smtClean="0">
              <a:solidFill>
                <a:srgbClr val="0000CC"/>
              </a:solidFill>
            </a:endParaRPr>
          </a:p>
          <a:p>
            <a:pPr algn="l"/>
            <a:r>
              <a:rPr lang="en-US" altLang="zh-CN" sz="2400" b="1" dirty="0" smtClean="0">
                <a:solidFill>
                  <a:srgbClr val="0000CC"/>
                </a:solidFill>
                <a:sym typeface="+mn-ea"/>
              </a:rPr>
              <a:t>     </a:t>
            </a:r>
            <a:r>
              <a:rPr lang="zh-CN" altLang="en-US" sz="2400" b="1" dirty="0" smtClean="0">
                <a:solidFill>
                  <a:srgbClr val="0000CC"/>
                </a:solidFill>
                <a:sym typeface="+mn-ea"/>
              </a:rPr>
              <a:t>一、修订背景及依据</a:t>
            </a:r>
            <a:endParaRPr lang="zh-CN" altLang="en-US" sz="2400" b="1" dirty="0" smtClean="0">
              <a:solidFill>
                <a:srgbClr val="0000CC"/>
              </a:solidFill>
            </a:endParaRPr>
          </a:p>
          <a:p>
            <a:pPr algn="l"/>
            <a:r>
              <a:rPr lang="en-US" altLang="zh-CN" sz="2400" b="1" dirty="0" smtClean="0">
                <a:solidFill>
                  <a:srgbClr val="0000CC"/>
                </a:solidFill>
                <a:sym typeface="+mn-ea"/>
              </a:rPr>
              <a:t>      </a:t>
            </a:r>
            <a:endParaRPr lang="en-US" altLang="zh-CN" sz="2400" b="1" dirty="0" smtClean="0">
              <a:solidFill>
                <a:srgbClr val="0000CC"/>
              </a:solidFill>
              <a:sym typeface="+mn-ea"/>
            </a:endParaRPr>
          </a:p>
          <a:p>
            <a:pPr algn="l"/>
            <a:r>
              <a:rPr lang="en-US" altLang="zh-CN" sz="2400" b="1" dirty="0" smtClean="0">
                <a:solidFill>
                  <a:srgbClr val="0000CC"/>
                </a:solidFill>
                <a:sym typeface="+mn-ea"/>
              </a:rPr>
              <a:t>     </a:t>
            </a:r>
            <a:r>
              <a:rPr lang="zh-CN" altLang="en-US" sz="2400" b="1" dirty="0" smtClean="0">
                <a:solidFill>
                  <a:srgbClr val="0000CC"/>
                </a:solidFill>
                <a:sym typeface="+mn-ea"/>
              </a:rPr>
              <a:t>二、修订主要内容</a:t>
            </a:r>
            <a:endParaRPr lang="zh-CN" altLang="en-US" sz="2400" b="1" dirty="0" smtClean="0">
              <a:solidFill>
                <a:srgbClr val="0000CC"/>
              </a:solidFill>
              <a:sym typeface="+mn-ea"/>
            </a:endParaRPr>
          </a:p>
          <a:p>
            <a:pPr algn="l"/>
            <a:endParaRPr lang="en-US" altLang="zh-CN" sz="2400" b="1" dirty="0" smtClean="0">
              <a:solidFill>
                <a:srgbClr val="0000CC"/>
              </a:solidFill>
            </a:endParaRPr>
          </a:p>
          <a:p>
            <a:pPr algn="l"/>
            <a:r>
              <a:rPr lang="en-US" altLang="zh-CN" sz="2400" b="1" dirty="0" smtClean="0">
                <a:solidFill>
                  <a:srgbClr val="0000CC"/>
                </a:solidFill>
              </a:rPr>
              <a:t>     </a:t>
            </a:r>
            <a:r>
              <a:rPr lang="zh-CN" altLang="en-US" sz="2400" b="1" dirty="0" smtClean="0">
                <a:solidFill>
                  <a:srgbClr val="0000CC"/>
                </a:solidFill>
              </a:rPr>
              <a:t>三、提问与交流</a:t>
            </a:r>
            <a:endParaRPr lang="zh-CN" altLang="en-US" sz="2400" b="1" dirty="0" smtClean="0">
              <a:solidFill>
                <a:srgbClr val="0000CC"/>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from="(-#ppt_w/2)" to="(#ppt_x)" calcmode="lin" valueType="num">
                                      <p:cBhvr>
                                        <p:cTn id="14" dur="600" fill="hold">
                                          <p:stCondLst>
                                            <p:cond delay="0"/>
                                          </p:stCondLst>
                                        </p:cTn>
                                        <p:tgtEl>
                                          <p:spTgt spid="4">
                                            <p:txEl>
                                              <p:pRg st="3" end="3"/>
                                            </p:txEl>
                                          </p:spTgt>
                                        </p:tgtEl>
                                        <p:attrNameLst>
                                          <p:attrName>ppt_x</p:attrName>
                                        </p:attrNameLst>
                                      </p:cBhvr>
                                    </p:anim>
                                    <p:anim from="0" to="-1.0" calcmode="lin" valueType="num">
                                      <p:cBhvr>
                                        <p:cTn id="15" dur="200" decel="50000" autoRev="1" fill="hold">
                                          <p:stCondLst>
                                            <p:cond delay="600"/>
                                          </p:stCondLst>
                                        </p:cTn>
                                        <p:tgtEl>
                                          <p:spTgt spid="4">
                                            <p:txEl>
                                              <p:pRg st="3" end="3"/>
                                            </p:txEl>
                                          </p:spTgt>
                                        </p:tgtEl>
                                        <p:attrNameLst>
                                          <p:attrName>xshear</p:attrName>
                                        </p:attrNameLst>
                                      </p:cBhvr>
                                    </p:anim>
                                    <p:animScale>
                                      <p:cBhvr>
                                        <p:cTn id="16" dur="200" decel="100000" autoRev="1" fill="hold">
                                          <p:stCondLst>
                                            <p:cond delay="600"/>
                                          </p:stCondLst>
                                        </p:cTn>
                                        <p:tgtEl>
                                          <p:spTgt spid="4">
                                            <p:txEl>
                                              <p:pRg st="3" end="3"/>
                                            </p:txEl>
                                          </p:spTgt>
                                        </p:tgtEl>
                                      </p:cBhvr>
                                      <p:from x="100000" y="100000"/>
                                      <p:to x="80000" y="100000"/>
                                    </p:animScale>
                                    <p:anim by="(#ppt_h/3+#ppt_w*0.1)" calcmode="lin" valueType="num">
                                      <p:cBhvr additive="sum">
                                        <p:cTn id="17" dur="200" decel="100000" autoRev="1" fill="hold">
                                          <p:stCondLst>
                                            <p:cond delay="600"/>
                                          </p:stCondLst>
                                        </p:cTn>
                                        <p:tgtEl>
                                          <p:spTgt spid="4">
                                            <p:txEl>
                                              <p:pRg st="3" end="3"/>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additive="base">
                                        <p:cTn id="2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743585" y="629285"/>
            <a:ext cx="7912100" cy="5631180"/>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altLang="zh-CN" sz="2000" b="0">
                <a:solidFill>
                  <a:srgbClr val="000099"/>
                </a:solidFill>
                <a:effectLst>
                  <a:outerShdw blurRad="38100" dist="19050" dir="2700000" algn="tl" rotWithShape="0">
                    <a:schemeClr val="dk1">
                      <a:alpha val="40000"/>
                    </a:schemeClr>
                  </a:outerShdw>
                </a:effectLst>
                <a:latin typeface="+mn-ea"/>
                <a:ea typeface="+mn-ea"/>
                <a:cs typeface="+mn-ea"/>
              </a:rPr>
              <a:t>6</a:t>
            </a:r>
            <a:r>
              <a:rPr lang="zh-CN" sz="2000" b="0">
                <a:solidFill>
                  <a:srgbClr val="000099"/>
                </a:solidFill>
                <a:effectLst>
                  <a:outerShdw blurRad="38100" dist="19050" dir="2700000" algn="tl" rotWithShape="0">
                    <a:schemeClr val="dk1">
                      <a:alpha val="40000"/>
                    </a:schemeClr>
                  </a:outerShdw>
                </a:effectLst>
                <a:latin typeface="+mn-ea"/>
                <a:ea typeface="+mn-ea"/>
                <a:cs typeface="+mn-ea"/>
              </a:rPr>
              <a:t>.对</a:t>
            </a:r>
            <a:r>
              <a:rPr sz="2000" b="0">
                <a:solidFill>
                  <a:srgbClr val="000099"/>
                </a:solidFill>
                <a:effectLst>
                  <a:outerShdw blurRad="38100" dist="19050" dir="2700000" algn="tl" rotWithShape="0">
                    <a:schemeClr val="dk1">
                      <a:alpha val="40000"/>
                    </a:schemeClr>
                  </a:outerShdw>
                </a:effectLst>
                <a:latin typeface="+mn-ea"/>
                <a:ea typeface="+mn-ea"/>
                <a:cs typeface="+mn-ea"/>
              </a:rPr>
              <a:t>优质结构参评时的否决条件</a:t>
            </a:r>
            <a:r>
              <a:rPr lang="zh-CN" sz="2000" b="0">
                <a:solidFill>
                  <a:srgbClr val="000099"/>
                </a:solidFill>
                <a:effectLst>
                  <a:outerShdw blurRad="38100" dist="19050" dir="2700000" algn="tl" rotWithShape="0">
                    <a:schemeClr val="dk1">
                      <a:alpha val="40000"/>
                    </a:schemeClr>
                  </a:outerShdw>
                </a:effectLst>
                <a:latin typeface="+mn-ea"/>
                <a:ea typeface="+mn-ea"/>
                <a:cs typeface="+mn-ea"/>
              </a:rPr>
              <a:t>进行了局部</a:t>
            </a:r>
            <a:r>
              <a:rPr lang="zh-CN" sz="2000">
                <a:solidFill>
                  <a:srgbClr val="000099"/>
                </a:solidFill>
                <a:effectLst>
                  <a:outerShdw blurRad="38100" dist="19050" dir="2700000" algn="tl" rotWithShape="0">
                    <a:schemeClr val="dk1">
                      <a:alpha val="40000"/>
                    </a:schemeClr>
                  </a:outerShdw>
                </a:effectLst>
                <a:latin typeface="+mn-ea"/>
                <a:ea typeface="+mn-ea"/>
                <a:cs typeface="+mn-ea"/>
                <a:sym typeface="+mn-ea"/>
              </a:rPr>
              <a:t>调整</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b="0">
                <a:solidFill>
                  <a:srgbClr val="FF0000"/>
                </a:solidFill>
                <a:effectLst>
                  <a:outerShdw blurRad="38100" dist="19050" dir="2700000" algn="tl" rotWithShape="0">
                    <a:schemeClr val="dk1">
                      <a:alpha val="40000"/>
                    </a:schemeClr>
                  </a:outerShdw>
                </a:effectLst>
                <a:latin typeface="+mn-ea"/>
                <a:ea typeface="+mn-ea"/>
                <a:cs typeface="+mn-ea"/>
              </a:rPr>
              <a:t>具体条文</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（“三、申报和检查”</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五</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条的第五小条）</a:t>
            </a:r>
            <a:r>
              <a:rPr lang="zh-CN" sz="2000" b="0">
                <a:solidFill>
                  <a:srgbClr val="FF0000"/>
                </a:solidFill>
                <a:effectLst>
                  <a:outerShdw blurRad="38100" dist="19050" dir="2700000" algn="tl" rotWithShape="0">
                    <a:schemeClr val="dk1">
                      <a:alpha val="40000"/>
                    </a:schemeClr>
                  </a:outerShdw>
                </a:effectLst>
                <a:latin typeface="+mn-ea"/>
                <a:ea typeface="+mn-ea"/>
                <a:cs typeface="+mn-ea"/>
              </a:rPr>
              <a:t>：</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a:effectLst>
                  <a:outerShdw blurRad="38100" dist="19050" dir="2700000" algn="tl" rotWithShape="0">
                    <a:schemeClr val="dk1">
                      <a:alpha val="40000"/>
                    </a:schemeClr>
                  </a:outerShdw>
                </a:effectLst>
                <a:latin typeface="+mn-ea"/>
                <a:ea typeface="+mn-ea"/>
                <a:cs typeface="+mn-ea"/>
              </a:rPr>
              <a:t>（五）参评工程应遵守以下规定：</a:t>
            </a:r>
            <a:endParaRPr sz="2000">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rPr>
              <a:t>   </a:t>
            </a:r>
            <a:r>
              <a:rPr sz="2000">
                <a:effectLst>
                  <a:outerShdw blurRad="38100" dist="19050" dir="2700000" algn="tl" rotWithShape="0">
                    <a:schemeClr val="dk1">
                      <a:alpha val="40000"/>
                    </a:schemeClr>
                  </a:outerShdw>
                </a:effectLst>
                <a:latin typeface="+mn-ea"/>
                <a:ea typeface="+mn-ea"/>
                <a:cs typeface="+mn-ea"/>
              </a:rPr>
              <a:t>5.出现下列情况之一的，不得参评衢州市优质结构工程：</a:t>
            </a:r>
            <a:endParaRPr sz="2000">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rPr>
              <a:t>  </a:t>
            </a:r>
            <a:r>
              <a:rPr sz="2000">
                <a:effectLst>
                  <a:outerShdw blurRad="38100" dist="19050" dir="2700000" algn="tl" rotWithShape="0">
                    <a:schemeClr val="dk1">
                      <a:alpha val="40000"/>
                    </a:schemeClr>
                  </a:outerShdw>
                </a:effectLst>
                <a:latin typeface="+mn-ea"/>
                <a:ea typeface="+mn-ea"/>
                <a:cs typeface="+mn-ea"/>
              </a:rPr>
              <a:t>（1）违反国家基本建设程序，未领取施工许可证擅自开工的；</a:t>
            </a:r>
            <a:endParaRPr sz="2000">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rPr>
              <a:t>  </a:t>
            </a:r>
            <a:r>
              <a:rPr sz="2000">
                <a:effectLst>
                  <a:outerShdw blurRad="38100" dist="19050" dir="2700000" algn="tl" rotWithShape="0">
                    <a:schemeClr val="dk1">
                      <a:alpha val="40000"/>
                    </a:schemeClr>
                  </a:outerShdw>
                </a:effectLst>
                <a:latin typeface="+mn-ea"/>
                <a:ea typeface="+mn-ea"/>
                <a:cs typeface="+mn-ea"/>
              </a:rPr>
              <a:t>（2）未经评选办公室组织现场检查或在现场检查时对检查组要求</a:t>
            </a:r>
            <a:r>
              <a:rPr lang="en-US" sz="2000">
                <a:effectLst>
                  <a:outerShdw blurRad="38100" dist="19050" dir="2700000" algn="tl" rotWithShape="0">
                    <a:schemeClr val="dk1">
                      <a:alpha val="40000"/>
                    </a:schemeClr>
                  </a:outerShdw>
                </a:effectLst>
                <a:latin typeface="+mn-ea"/>
                <a:ea typeface="+mn-ea"/>
                <a:cs typeface="+mn-ea"/>
              </a:rPr>
              <a:t>  </a:t>
            </a:r>
            <a:endParaRPr lang="en-US" sz="2000">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rPr>
              <a:t>       </a:t>
            </a:r>
            <a:r>
              <a:rPr sz="2000">
                <a:effectLst>
                  <a:outerShdw blurRad="38100" dist="19050" dir="2700000" algn="tl" rotWithShape="0">
                    <a:schemeClr val="dk1">
                      <a:alpha val="40000"/>
                    </a:schemeClr>
                  </a:outerShdw>
                </a:effectLst>
                <a:latin typeface="+mn-ea"/>
                <a:ea typeface="+mn-ea"/>
                <a:cs typeface="+mn-ea"/>
              </a:rPr>
              <a:t>查看的内容和部位借故回避或拒绝的；</a:t>
            </a:r>
            <a:endParaRPr sz="2000">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solidFill>
                  <a:schemeClr val="tx1"/>
                </a:solidFill>
                <a:effectLst>
                  <a:outerShdw blurRad="38100" dist="19050" dir="2700000" algn="tl" rotWithShape="0">
                    <a:schemeClr val="dk1">
                      <a:alpha val="40000"/>
                    </a:schemeClr>
                  </a:outerShdw>
                </a:effectLst>
                <a:latin typeface="+mn-ea"/>
                <a:ea typeface="+mn-ea"/>
                <a:cs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rPr>
              <a:t>（3）在主体结构施工过程中因质量问题受到行政处罚的；</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solidFill>
                  <a:schemeClr val="tx1"/>
                </a:solidFill>
                <a:effectLst>
                  <a:outerShdw blurRad="38100" dist="19050" dir="2700000" algn="tl" rotWithShape="0">
                    <a:schemeClr val="dk1">
                      <a:alpha val="40000"/>
                    </a:schemeClr>
                  </a:outerShdw>
                </a:effectLst>
                <a:latin typeface="+mn-ea"/>
                <a:ea typeface="+mn-ea"/>
                <a:cs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rPr>
              <a:t>（4）工程开工至主体结构完成，发生一般及以上质量事故的；</a:t>
            </a:r>
            <a:endParaRPr sz="2000">
              <a:solidFill>
                <a:schemeClr val="tx1"/>
              </a:solidFill>
              <a:effectLst>
                <a:outerShdw blurRad="38100" dist="19050" dir="2700000" algn="tl" rotWithShape="0">
                  <a:schemeClr val="dk1">
                    <a:alpha val="40000"/>
                  </a:schemeClr>
                </a:outerShdw>
              </a:effectLst>
              <a:latin typeface="+mn-ea"/>
              <a:ea typeface="+mn-ea"/>
              <a:cs typeface="+mn-ea"/>
            </a:endParaRPr>
          </a:p>
        </p:txBody>
      </p:sp>
      <p:cxnSp>
        <p:nvCxnSpPr>
          <p:cNvPr id="7" name="直接连接符 6"/>
          <p:cNvCxnSpPr/>
          <p:nvPr/>
        </p:nvCxnSpPr>
        <p:spPr>
          <a:xfrm>
            <a:off x="1858010" y="5570220"/>
            <a:ext cx="196659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a:off x="4285615" y="5570220"/>
            <a:ext cx="107632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5932805" y="5570220"/>
            <a:ext cx="107632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a:off x="1543050" y="6167120"/>
            <a:ext cx="278574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a:off x="6419850" y="6167120"/>
            <a:ext cx="107632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 name="矩形 1"/>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修订主要内容（优质结构）</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linds(horizontal)">
                                      <p:cBhvr>
                                        <p:cTn id="19" dur="500"/>
                                        <p:tgtEl>
                                          <p:spTgt spid="6">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blinds(horizontal)">
                                      <p:cBhvr>
                                        <p:cTn id="30" dur="500"/>
                                        <p:tgtEl>
                                          <p:spTgt spid="6">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blinds(horizontal)">
                                      <p:cBhvr>
                                        <p:cTn id="33" dur="500"/>
                                        <p:tgtEl>
                                          <p:spTgt spid="6">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blinds(horizontal)">
                                      <p:cBhvr>
                                        <p:cTn id="36" dur="500"/>
                                        <p:tgtEl>
                                          <p:spTgt spid="6">
                                            <p:txEl>
                                              <p:pRg st="7" end="7"/>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blinds(horizontal)">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linds(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linds(horizontal)">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linds(horizont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linds(horizont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666750" y="970915"/>
            <a:ext cx="7912100" cy="1938020"/>
          </a:xfrm>
          <a:prstGeom prst="rect">
            <a:avLst/>
          </a:prstGeom>
          <a:noFill/>
          <a:ln w="9525">
            <a:noFill/>
          </a:ln>
        </p:spPr>
        <p:txBody>
          <a:bodyPr wrap="square">
            <a:spAutoFit/>
          </a:bodyPr>
          <a:p>
            <a:pPr marL="0" indent="0" algn="l">
              <a:lnSpc>
                <a:spcPct val="200000"/>
              </a:lnSpc>
              <a:buClr>
                <a:srgbClr val="FF0000"/>
              </a:buClr>
              <a:buFont typeface="东文宋体"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（5）地基基础、主体结构分部施工中出现严重质量缺陷进行加固处</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 </a:t>
            </a:r>
            <a:r>
              <a:rPr lang="en-US" sz="2000">
                <a:solidFill>
                  <a:schemeClr val="tx1"/>
                </a:solidFill>
                <a:effectLst>
                  <a:outerShdw blurRad="38100" dist="19050" dir="2700000" algn="tl" rotWithShape="0">
                    <a:schemeClr val="dk1">
                      <a:alpha val="40000"/>
                    </a:schemeClr>
                  </a:outerShdw>
                </a:effectLst>
                <a:latin typeface="+mn-ea"/>
                <a:ea typeface="+mn-ea"/>
                <a:cs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rPr>
              <a:t>理的；</a:t>
            </a:r>
            <a:endParaRPr sz="200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a:solidFill>
                  <a:schemeClr val="tx1"/>
                </a:solidFill>
                <a:effectLst>
                  <a:outerShdw blurRad="38100" dist="19050" dir="2700000" algn="tl" rotWithShape="0">
                    <a:schemeClr val="dk1">
                      <a:alpha val="40000"/>
                    </a:schemeClr>
                  </a:outerShdw>
                </a:effectLst>
                <a:latin typeface="+mn-ea"/>
                <a:ea typeface="+mn-ea"/>
                <a:cs typeface="+mn-ea"/>
              </a:rPr>
              <a:t>（6）已经参加过衢州市优质结构工程评选未获得通过的。</a:t>
            </a:r>
            <a:endParaRPr sz="2000">
              <a:solidFill>
                <a:schemeClr val="tx1"/>
              </a:solidFill>
              <a:effectLst>
                <a:outerShdw blurRad="38100" dist="19050" dir="2700000" algn="tl" rotWithShape="0">
                  <a:schemeClr val="dk1">
                    <a:alpha val="40000"/>
                  </a:schemeClr>
                </a:outerShdw>
              </a:effectLst>
              <a:latin typeface="+mn-ea"/>
              <a:ea typeface="+mn-ea"/>
              <a:cs typeface="+mn-ea"/>
            </a:endParaRPr>
          </a:p>
        </p:txBody>
      </p:sp>
      <p:cxnSp>
        <p:nvCxnSpPr>
          <p:cNvPr id="4" name="直接连接符 3"/>
          <p:cNvCxnSpPr/>
          <p:nvPr/>
        </p:nvCxnSpPr>
        <p:spPr>
          <a:xfrm>
            <a:off x="1372870" y="1666875"/>
            <a:ext cx="107632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a:off x="2687320" y="1666875"/>
            <a:ext cx="99250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5487670" y="1666875"/>
            <a:ext cx="270129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1276350" y="2908935"/>
            <a:ext cx="566547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a:off x="1372870" y="2287905"/>
            <a:ext cx="50482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9" name="矩形 8"/>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修订主要内容（优质结构）</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par>
                                <p:cTn id="32" presetID="3" presetClass="entr" presetSubtype="1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675005" y="629285"/>
            <a:ext cx="8057515" cy="3169285"/>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altLang="zh-CN" sz="2000" b="0">
                <a:solidFill>
                  <a:srgbClr val="000099"/>
                </a:solidFill>
                <a:effectLst>
                  <a:outerShdw blurRad="38100" dist="19050" dir="2700000" algn="tl" rotWithShape="0">
                    <a:schemeClr val="dk1">
                      <a:alpha val="40000"/>
                    </a:schemeClr>
                  </a:outerShdw>
                </a:effectLst>
                <a:latin typeface="+mn-ea"/>
                <a:ea typeface="+mn-ea"/>
                <a:cs typeface="+mn-ea"/>
              </a:rPr>
              <a:t>7</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补充对申报企业在申报过程中评审纪律要求。</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b="0">
                <a:solidFill>
                  <a:srgbClr val="FF0000"/>
                </a:solidFill>
                <a:effectLst>
                  <a:outerShdw blurRad="38100" dist="19050" dir="2700000" algn="tl" rotWithShape="0">
                    <a:schemeClr val="dk1">
                      <a:alpha val="40000"/>
                    </a:schemeClr>
                  </a:outerShdw>
                </a:effectLst>
                <a:latin typeface="+mn-ea"/>
                <a:ea typeface="+mn-ea"/>
                <a:cs typeface="+mn-ea"/>
              </a:rPr>
              <a:t>具体条文</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（“五、评审纪律”中第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一</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a:t>
            </a:r>
            <a:r>
              <a:rPr lang="zh-CN" sz="2000" b="0">
                <a:solidFill>
                  <a:srgbClr val="FF0000"/>
                </a:solidFill>
                <a:effectLst>
                  <a:outerShdw blurRad="38100" dist="19050" dir="2700000" algn="tl" rotWithShape="0">
                    <a:schemeClr val="dk1">
                      <a:alpha val="40000"/>
                    </a:schemeClr>
                  </a:outerShdw>
                </a:effectLst>
                <a:latin typeface="+mn-ea"/>
                <a:ea typeface="+mn-ea"/>
                <a:cs typeface="+mn-ea"/>
              </a:rPr>
              <a:t>：</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a:effectLst>
                  <a:outerShdw blurRad="38100" dist="19050" dir="2700000" algn="tl" rotWithShape="0">
                    <a:schemeClr val="dk1">
                      <a:alpha val="40000"/>
                    </a:schemeClr>
                  </a:outerShdw>
                </a:effectLst>
                <a:latin typeface="+mn-ea"/>
                <a:ea typeface="+mn-ea"/>
                <a:cs typeface="+mn-ea"/>
              </a:rPr>
              <a:t>（一）申报企业应实事求是,主动接受社会监督。如有弄虚作假的，</a:t>
            </a:r>
            <a:endParaRPr sz="2000">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rPr>
              <a:t>   </a:t>
            </a:r>
            <a:r>
              <a:rPr sz="2000">
                <a:effectLst>
                  <a:outerShdw blurRad="38100" dist="19050" dir="2700000" algn="tl" rotWithShape="0">
                    <a:schemeClr val="dk1">
                      <a:alpha val="40000"/>
                    </a:schemeClr>
                  </a:outerShdw>
                </a:effectLst>
                <a:latin typeface="+mn-ea"/>
                <a:ea typeface="+mn-ea"/>
                <a:cs typeface="+mn-ea"/>
              </a:rPr>
              <a:t>一经查实，取消其当年参评或获奖资格，予以通报，并取消该企业</a:t>
            </a:r>
            <a:endParaRPr sz="2000">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a:effectLst>
                  <a:outerShdw blurRad="38100" dist="19050" dir="2700000" algn="tl" rotWithShape="0">
                    <a:schemeClr val="dk1">
                      <a:alpha val="40000"/>
                    </a:schemeClr>
                  </a:outerShdw>
                </a:effectLst>
                <a:latin typeface="+mn-ea"/>
                <a:ea typeface="+mn-ea"/>
                <a:cs typeface="+mn-ea"/>
              </a:rPr>
              <a:t> </a:t>
            </a:r>
            <a:r>
              <a:rPr lang="en-US" sz="2000">
                <a:effectLst>
                  <a:outerShdw blurRad="38100" dist="19050" dir="2700000" algn="tl" rotWithShape="0">
                    <a:schemeClr val="dk1">
                      <a:alpha val="40000"/>
                    </a:schemeClr>
                  </a:outerShdw>
                </a:effectLst>
                <a:latin typeface="+mn-ea"/>
                <a:ea typeface="+mn-ea"/>
                <a:cs typeface="+mn-ea"/>
              </a:rPr>
              <a:t>  </a:t>
            </a:r>
            <a:r>
              <a:rPr sz="2000">
                <a:effectLst>
                  <a:outerShdw blurRad="38100" dist="19050" dir="2700000" algn="tl" rotWithShape="0">
                    <a:schemeClr val="dk1">
                      <a:alpha val="40000"/>
                    </a:schemeClr>
                  </a:outerShdw>
                </a:effectLst>
                <a:latin typeface="+mn-ea"/>
                <a:ea typeface="+mn-ea"/>
                <a:cs typeface="+mn-ea"/>
              </a:rPr>
              <a:t>下一年度的申报资格。</a:t>
            </a:r>
            <a:endParaRPr sz="2000">
              <a:effectLst>
                <a:outerShdw blurRad="38100" dist="19050" dir="2700000" algn="tl" rotWithShape="0">
                  <a:schemeClr val="dk1">
                    <a:alpha val="40000"/>
                  </a:schemeClr>
                </a:outerShdw>
              </a:effectLst>
              <a:latin typeface="+mn-ea"/>
              <a:ea typeface="+mn-ea"/>
              <a:cs typeface="+mn-ea"/>
            </a:endParaRPr>
          </a:p>
        </p:txBody>
      </p:sp>
      <p:cxnSp>
        <p:nvCxnSpPr>
          <p:cNvPr id="4" name="直接连接符 3"/>
          <p:cNvCxnSpPr/>
          <p:nvPr/>
        </p:nvCxnSpPr>
        <p:spPr>
          <a:xfrm flipV="true">
            <a:off x="2254250" y="3119120"/>
            <a:ext cx="4333875" cy="635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a:off x="7087870" y="3125470"/>
            <a:ext cx="1228090" cy="1587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flipV="true">
            <a:off x="981710" y="3789045"/>
            <a:ext cx="2221865" cy="762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修订主要内容（优质结构）</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linds(horizontal)">
                                      <p:cBhvr>
                                        <p:cTn id="19" dur="500"/>
                                        <p:tgtEl>
                                          <p:spTgt spid="6">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linds(horizontal)">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par>
                                <p:cTn id="36" presetID="3" presetClass="entr" presetSubtype="1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true"/>
          </p:cNvSpPr>
          <p:nvPr/>
        </p:nvSpPr>
        <p:spPr>
          <a:xfrm>
            <a:off x="628650" y="1495425"/>
            <a:ext cx="7869555" cy="501650"/>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pPr algn="l">
              <a:lnSpc>
                <a:spcPct val="150000"/>
              </a:lnSpc>
            </a:pPr>
            <a:r>
              <a:rPr lang="zh-CN" altLang="en-US" sz="2200" b="1" dirty="0" smtClean="0">
                <a:solidFill>
                  <a:schemeClr val="accent2"/>
                </a:solidFill>
                <a:latin typeface="+mj-ea"/>
                <a:cs typeface="+mj-ea"/>
              </a:rPr>
              <a:t>与</a:t>
            </a:r>
            <a:r>
              <a:rPr lang="zh-CN" sz="2200" b="1" dirty="0" smtClean="0">
                <a:solidFill>
                  <a:schemeClr val="accent2"/>
                </a:solidFill>
                <a:latin typeface="+mj-ea"/>
                <a:cs typeface="+mj-ea"/>
              </a:rPr>
              <a:t>前版</a:t>
            </a:r>
            <a:r>
              <a:rPr lang="zh-CN" altLang="en-US" sz="2200" b="1" dirty="0" smtClean="0">
                <a:solidFill>
                  <a:schemeClr val="accent2"/>
                </a:solidFill>
                <a:latin typeface="+mj-ea"/>
                <a:cs typeface="+mj-ea"/>
              </a:rPr>
              <a:t>相比较，新《</a:t>
            </a:r>
            <a:r>
              <a:rPr lang="zh-CN" altLang="en-US" sz="2200" b="1" dirty="0" smtClean="0">
                <a:solidFill>
                  <a:schemeClr val="accent2"/>
                </a:solidFill>
                <a:latin typeface="+mj-ea"/>
                <a:cs typeface="+mj-ea"/>
                <a:sym typeface="+mn-ea"/>
              </a:rPr>
              <a:t>评选办法</a:t>
            </a:r>
            <a:r>
              <a:rPr lang="zh-CN" altLang="en-US" sz="2200" b="1" dirty="0" smtClean="0">
                <a:solidFill>
                  <a:schemeClr val="accent2"/>
                </a:solidFill>
                <a:latin typeface="+mj-ea"/>
                <a:cs typeface="+mj-ea"/>
              </a:rPr>
              <a:t>》主要修改内容如下（</a:t>
            </a:r>
            <a:r>
              <a:rPr lang="en-US" altLang="zh-CN" sz="2200" b="1" dirty="0" smtClean="0">
                <a:solidFill>
                  <a:schemeClr val="accent2"/>
                </a:solidFill>
                <a:latin typeface="+mj-ea"/>
                <a:cs typeface="+mj-ea"/>
                <a:sym typeface="+mn-ea"/>
              </a:rPr>
              <a:t>11</a:t>
            </a:r>
            <a:r>
              <a:rPr lang="zh-CN" altLang="en-US" sz="2200" b="1" dirty="0" smtClean="0">
                <a:solidFill>
                  <a:schemeClr val="accent2"/>
                </a:solidFill>
                <a:latin typeface="+mj-ea"/>
                <a:cs typeface="+mj-ea"/>
                <a:sym typeface="+mn-ea"/>
              </a:rPr>
              <a:t>处）</a:t>
            </a:r>
            <a:r>
              <a:rPr lang="zh-CN" altLang="en-US" sz="2200" b="1" dirty="0" smtClean="0">
                <a:solidFill>
                  <a:schemeClr val="accent2"/>
                </a:solidFill>
                <a:latin typeface="+mj-ea"/>
                <a:cs typeface="+mj-ea"/>
              </a:rPr>
              <a:t>：</a:t>
            </a:r>
            <a:endParaRPr lang="zh-CN" altLang="en-US" sz="2200" b="1" dirty="0" smtClean="0">
              <a:solidFill>
                <a:schemeClr val="accent2"/>
              </a:solidFill>
              <a:latin typeface="+mj-ea"/>
              <a:cs typeface="+mj-ea"/>
            </a:endParaRPr>
          </a:p>
        </p:txBody>
      </p:sp>
      <p:sp>
        <p:nvSpPr>
          <p:cNvPr id="6" name="文本框 5"/>
          <p:cNvSpPr txBox="true"/>
          <p:nvPr/>
        </p:nvSpPr>
        <p:spPr>
          <a:xfrm>
            <a:off x="628650" y="1997075"/>
            <a:ext cx="8159750" cy="4399915"/>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1.</a:t>
            </a:r>
            <a:r>
              <a:rPr sz="2000" b="0">
                <a:solidFill>
                  <a:srgbClr val="000099"/>
                </a:solidFill>
                <a:effectLst>
                  <a:outerShdw blurRad="38100" dist="19050" dir="2700000" algn="tl" rotWithShape="0">
                    <a:schemeClr val="dk1">
                      <a:alpha val="40000"/>
                    </a:schemeClr>
                  </a:outerShdw>
                </a:effectLst>
                <a:latin typeface="+mn-ea"/>
                <a:ea typeface="+mn-ea"/>
                <a:cs typeface="+mn-ea"/>
              </a:rPr>
              <a:t>评选组织负责工作由原先的市建协修改为市住建局，设立评选办公</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 </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室（设在建筑业管理处），日常具体工作委托市质安站组织实施</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lang="zh-CN"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具体条文（“一、总则”中第三条、“二、组织管理”中第一条）：</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（三）衢江杯评选工作由衢州市住房和城乡建设局（以下简称市住建</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局）组织实施，每年评选一次，接受社会公众的监督。</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（一）市住建局成立以局长为组长、分管副局长为常务副组长、相关</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副局长为副组长，局相关处室及下属单位负责人，市建筑业行业协</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p:txBody>
      </p:sp>
      <p:sp>
        <p:nvSpPr>
          <p:cNvPr id="3" name="文本框 2"/>
          <p:cNvSpPr txBox="true"/>
          <p:nvPr/>
        </p:nvSpPr>
        <p:spPr>
          <a:xfrm>
            <a:off x="492760" y="815975"/>
            <a:ext cx="4060190" cy="460375"/>
          </a:xfrm>
          <a:prstGeom prst="rect">
            <a:avLst/>
          </a:prstGeom>
          <a:noFill/>
        </p:spPr>
        <p:txBody>
          <a:bodyPr wrap="square" rtlCol="0" anchor="t">
            <a:spAutoFit/>
          </a:bodyPr>
          <a:p>
            <a:r>
              <a:rPr lang="zh-CN" altLang="en-US" b="1" dirty="0" smtClean="0">
                <a:solidFill>
                  <a:srgbClr val="FF0000"/>
                </a:solidFill>
                <a:latin typeface="+mj-ea"/>
                <a:cs typeface="+mj-ea"/>
                <a:sym typeface="+mn-ea"/>
              </a:rPr>
              <a:t>（二）“衢江杯”评选办法</a:t>
            </a:r>
            <a:endParaRPr lang="zh-CN" altLang="en-US"/>
          </a:p>
        </p:txBody>
      </p: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linds(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linds(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linds(horizontal)">
                                      <p:cBhvr>
                                        <p:cTn id="31" dur="500"/>
                                        <p:tgtEl>
                                          <p:spTgt spid="6">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linds(horizontal)">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blinds(horizontal)">
                                      <p:cBhvr>
                                        <p:cTn id="39" dur="500"/>
                                        <p:tgtEl>
                                          <p:spTgt spid="6">
                                            <p:txEl>
                                              <p:pRg st="5" end="5"/>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linds(horizont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600710" y="937895"/>
            <a:ext cx="7942580" cy="3169285"/>
          </a:xfrm>
          <a:prstGeom prst="rect">
            <a:avLst/>
          </a:prstGeom>
          <a:noFill/>
          <a:ln w="9525">
            <a:noFill/>
          </a:ln>
        </p:spPr>
        <p:txBody>
          <a:bodyPr wrap="square">
            <a:spAutoFit/>
          </a:bodyPr>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sym typeface="+mn-ea"/>
              </a:rPr>
              <a:t>会、市市政公用行业协会负责人，智造新城建管部、各县（市、区）住建局分管领导及交通、水利、电力部门相关负责人为成员的衢江杯评选领导小组。领导小组下设衢江杯评选办公室（以下简称“评选办公室”），评选办公室设在市住建局建筑业管理处，具体工作委托衢州市建设工程质量安全监督站（以下简称“市质安站”）组织实施。</a:t>
            </a:r>
            <a:endParaRPr lang="zh-CN" sz="2000" b="0">
              <a:solidFill>
                <a:schemeClr val="tx1"/>
              </a:solidFill>
              <a:effectLst>
                <a:outerShdw blurRad="38100" dist="19050" dir="2700000" algn="tl" rotWithShape="0">
                  <a:schemeClr val="dk1">
                    <a:alpha val="40000"/>
                  </a:schemeClr>
                </a:outerShdw>
              </a:effectLst>
              <a:latin typeface="+mn-ea"/>
              <a:ea typeface="+mn-ea"/>
              <a:cs typeface="+mn-ea"/>
              <a:sym typeface="+mn-ea"/>
            </a:endParaRPr>
          </a:p>
        </p:txBody>
      </p:sp>
      <p:cxnSp>
        <p:nvCxnSpPr>
          <p:cNvPr id="4" name="直接连接符 3"/>
          <p:cNvCxnSpPr/>
          <p:nvPr/>
        </p:nvCxnSpPr>
        <p:spPr>
          <a:xfrm>
            <a:off x="3538855" y="2817495"/>
            <a:ext cx="473519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659765" y="3508375"/>
            <a:ext cx="758063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659765" y="4107180"/>
            <a:ext cx="739267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8" name="矩形 7"/>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692150" y="458470"/>
            <a:ext cx="7912100" cy="3169285"/>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zh-CN" sz="2000" b="0">
                <a:solidFill>
                  <a:srgbClr val="000099"/>
                </a:solidFill>
                <a:effectLst>
                  <a:outerShdw blurRad="38100" dist="19050" dir="2700000" algn="tl" rotWithShape="0">
                    <a:schemeClr val="dk1">
                      <a:alpha val="40000"/>
                    </a:schemeClr>
                  </a:outerShdw>
                </a:effectLst>
                <a:latin typeface="+mn-ea"/>
                <a:ea typeface="+mn-ea"/>
                <a:cs typeface="+mn-ea"/>
              </a:rPr>
              <a:t>2.把本地企业在市外承建的项目纳入衢江杯的评选范围。</a:t>
            </a:r>
            <a:endParaRPr lang="zh-CN" sz="2000" b="0">
              <a:solidFill>
                <a:srgbClr val="000099"/>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东文宋体" charset="0"/>
              <a:buChar char="◆"/>
            </a:pPr>
            <a:r>
              <a:rPr lang="zh-CN" sz="2000" b="0">
                <a:solidFill>
                  <a:srgbClr val="FF0000"/>
                </a:solidFill>
                <a:effectLst>
                  <a:outerShdw blurRad="38100" dist="19050" dir="2700000" algn="tl" rotWithShape="0">
                    <a:schemeClr val="dk1">
                      <a:alpha val="40000"/>
                    </a:schemeClr>
                  </a:outerShdw>
                </a:effectLst>
                <a:latin typeface="+mn-ea"/>
                <a:ea typeface="+mn-ea"/>
                <a:cs typeface="+mn-ea"/>
              </a:rPr>
              <a:t>具体条文</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（“一、总则”</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五</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a:t>
            </a:r>
            <a:r>
              <a:rPr lang="zh-CN" sz="2000" b="0">
                <a:solidFill>
                  <a:srgbClr val="FF0000"/>
                </a:solidFill>
                <a:effectLst>
                  <a:outerShdw blurRad="38100" dist="19050" dir="2700000" algn="tl" rotWithShape="0">
                    <a:schemeClr val="dk1">
                      <a:alpha val="40000"/>
                    </a:schemeClr>
                  </a:outerShdw>
                </a:effectLst>
                <a:latin typeface="+mn-ea"/>
                <a:ea typeface="+mn-ea"/>
                <a:cs typeface="+mn-ea"/>
              </a:rPr>
              <a:t>：</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（五）本地企业在市外主承建的房屋建筑和市政基础设施工程建设</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项目如获得工程所在地设区市建设工程质量最高奖项的，可直接</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endParaRPr lang="en-US"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认定衢江杯。</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p:txBody>
      </p:sp>
      <p:cxnSp>
        <p:nvCxnSpPr>
          <p:cNvPr id="4" name="直接连接符 3"/>
          <p:cNvCxnSpPr/>
          <p:nvPr/>
        </p:nvCxnSpPr>
        <p:spPr>
          <a:xfrm>
            <a:off x="7378700" y="2954655"/>
            <a:ext cx="71755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a:off x="1040130" y="3627755"/>
            <a:ext cx="123952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5" name="矩形 4"/>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linds(horizontal)">
                                      <p:cBhvr>
                                        <p:cTn id="19" dur="500"/>
                                        <p:tgtEl>
                                          <p:spTgt spid="6">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linds(horizontal)">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par>
                                <p:cTn id="31" presetID="3" presetClass="entr" presetSubtype="1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743585" y="629285"/>
            <a:ext cx="8091170" cy="5631180"/>
          </a:xfrm>
          <a:prstGeom prst="rect">
            <a:avLst/>
          </a:prstGeom>
          <a:noFill/>
          <a:ln w="9525">
            <a:noFill/>
          </a:ln>
        </p:spPr>
        <p:txBody>
          <a:bodyPr wrap="square">
            <a:spAutoFit/>
          </a:bodyPr>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3.要求农房工程、市政工程中的城市桥梁、隧道、高架道路等工程结</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 </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构以及专业工程中以建筑工程结构为主的工程应参评市优质结构，</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 </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作为衢江杯评选前提条件之一</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b="0">
                <a:solidFill>
                  <a:srgbClr val="FF0000"/>
                </a:solidFill>
                <a:effectLst>
                  <a:outerShdw blurRad="38100" dist="19050" dir="2700000" algn="tl" rotWithShape="0">
                    <a:schemeClr val="dk1">
                      <a:alpha val="40000"/>
                    </a:schemeClr>
                  </a:outerShdw>
                </a:effectLst>
                <a:latin typeface="+mn-ea"/>
                <a:ea typeface="+mn-ea"/>
                <a:cs typeface="+mn-ea"/>
              </a:rPr>
              <a:t>具体条文</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（“三、评选条件”</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一</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条的第四小条）</a:t>
            </a:r>
            <a:r>
              <a:rPr lang="zh-CN" sz="2000" b="0">
                <a:solidFill>
                  <a:srgbClr val="FF0000"/>
                </a:solidFill>
                <a:effectLst>
                  <a:outerShdw blurRad="38100" dist="19050" dir="2700000" algn="tl" rotWithShape="0">
                    <a:schemeClr val="dk1">
                      <a:alpha val="40000"/>
                    </a:schemeClr>
                  </a:outerShdw>
                </a:effectLst>
                <a:latin typeface="+mn-ea"/>
                <a:ea typeface="+mn-ea"/>
                <a:cs typeface="+mn-ea"/>
              </a:rPr>
              <a:t>：</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Arial" panose="02080604020202020204" pitchFamily="34" charset="0"/>
              <a:buChar char="•"/>
            </a:pPr>
            <a:r>
              <a:rPr sz="2000" b="0">
                <a:solidFill>
                  <a:schemeClr val="tx1"/>
                </a:solidFill>
                <a:effectLst>
                  <a:outerShdw blurRad="38100" dist="19050" dir="2700000" algn="tl" rotWithShape="0">
                    <a:schemeClr val="dk1">
                      <a:alpha val="40000"/>
                    </a:schemeClr>
                  </a:outerShdw>
                </a:effectLst>
                <a:latin typeface="+mn-ea"/>
                <a:ea typeface="+mn-ea"/>
                <a:cs typeface="+mn-ea"/>
              </a:rPr>
              <a:t>（一）评选项目应当符合以下基本条件：</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4.严格落实工程质量、安全管理标准化要求，工程设计、施工工</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艺和技术措施先进合理，工程施工质量达到市内领先水平；其</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中，房屋建筑（含农村住房工程）、市政工程中的高架道路、</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 </a:t>
            </a: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立交桥等工程结构以及专业工程中以建筑工程结构为主的工程</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p:txBody>
      </p:sp>
      <p:cxnSp>
        <p:nvCxnSpPr>
          <p:cNvPr id="4" name="直接连接符 3"/>
          <p:cNvCxnSpPr/>
          <p:nvPr/>
        </p:nvCxnSpPr>
        <p:spPr>
          <a:xfrm flipV="true">
            <a:off x="3201670" y="5517515"/>
            <a:ext cx="1586230" cy="1651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a:off x="5241925" y="5534025"/>
            <a:ext cx="263144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1123950" y="6163310"/>
            <a:ext cx="82232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3766185" y="6163310"/>
            <a:ext cx="34925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8" name="矩形 7"/>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linds(horizontal)">
                                      <p:cBhvr>
                                        <p:cTn id="29" dur="500"/>
                                        <p:tgtEl>
                                          <p:spTgt spid="6">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linds(horizontal)">
                                      <p:cBhvr>
                                        <p:cTn id="35" dur="500"/>
                                        <p:tgtEl>
                                          <p:spTgt spid="6">
                                            <p:txEl>
                                              <p:pRg st="6" end="6"/>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blinds(horizontal)">
                                      <p:cBhvr>
                                        <p:cTn id="38" dur="500"/>
                                        <p:tgtEl>
                                          <p:spTgt spid="6">
                                            <p:txEl>
                                              <p:pRg st="7" end="7"/>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blinds(horizontal)">
                                      <p:cBhvr>
                                        <p:cTn id="41" dur="500"/>
                                        <p:tgtEl>
                                          <p:spTgt spid="6">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linds(horizont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linds(horizontal)">
                                      <p:cBhvr>
                                        <p:cTn id="51" dur="500"/>
                                        <p:tgtEl>
                                          <p:spTgt spid="2"/>
                                        </p:tgtEl>
                                      </p:cBhvr>
                                    </p:animEffect>
                                  </p:childTnLst>
                                </p:cTn>
                              </p:par>
                              <p:par>
                                <p:cTn id="52" presetID="3" presetClass="entr" presetSubtype="1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linds(horizontal)">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linds(horizontal)">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453390" y="1099820"/>
            <a:ext cx="7912100" cy="1938020"/>
          </a:xfrm>
          <a:prstGeom prst="rect">
            <a:avLst/>
          </a:prstGeom>
          <a:noFill/>
          <a:ln w="9525">
            <a:noFill/>
          </a:ln>
        </p:spPr>
        <p:txBody>
          <a:bodyPr wrap="square">
            <a:spAutoFit/>
          </a:bodyPr>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sym typeface="+mn-ea"/>
              </a:rPr>
              <a:t>应是市优质结构工程；市政工程（含园林绿化景观工程）应是“市市政金奖”或“市优秀园林工程奖”工程；水利工程质量应达到“优良”等级</a:t>
            </a:r>
            <a:r>
              <a:rPr lang="zh-CN" sz="2000">
                <a:solidFill>
                  <a:schemeClr val="tx1"/>
                </a:solidFill>
                <a:effectLst>
                  <a:outerShdw blurRad="38100" dist="19050" dir="2700000" algn="tl" rotWithShape="0">
                    <a:schemeClr val="dk1">
                      <a:alpha val="40000"/>
                    </a:schemeClr>
                  </a:outerShdw>
                </a:effectLst>
                <a:latin typeface="+mn-ea"/>
                <a:ea typeface="+mn-ea"/>
                <a:cs typeface="+mn-ea"/>
                <a:sym typeface="+mn-ea"/>
              </a:rPr>
              <a:t>。</a:t>
            </a:r>
            <a:endParaRPr lang="zh-CN" sz="2000" b="0">
              <a:solidFill>
                <a:schemeClr val="tx1"/>
              </a:solidFill>
              <a:effectLst>
                <a:outerShdw blurRad="38100" dist="19050" dir="2700000" algn="tl" rotWithShape="0">
                  <a:schemeClr val="dk1">
                    <a:alpha val="40000"/>
                  </a:schemeClr>
                </a:outerShdw>
              </a:effectLst>
              <a:latin typeface="+mn-ea"/>
              <a:ea typeface="+mn-ea"/>
              <a:cs typeface="+mn-ea"/>
              <a:sym typeface="+mn-ea"/>
            </a:endParaRPr>
          </a:p>
        </p:txBody>
      </p:sp>
      <p:cxnSp>
        <p:nvCxnSpPr>
          <p:cNvPr id="4" name="直接连接符 3"/>
          <p:cNvCxnSpPr/>
          <p:nvPr/>
        </p:nvCxnSpPr>
        <p:spPr>
          <a:xfrm>
            <a:off x="545465" y="1818640"/>
            <a:ext cx="232283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743585" y="629285"/>
            <a:ext cx="7912100" cy="2553335"/>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altLang="zh-CN" sz="2000" b="0">
                <a:solidFill>
                  <a:srgbClr val="000099"/>
                </a:solidFill>
                <a:effectLst>
                  <a:outerShdw blurRad="38100" dist="19050" dir="2700000" algn="tl" rotWithShape="0">
                    <a:schemeClr val="dk1">
                      <a:alpha val="40000"/>
                    </a:schemeClr>
                  </a:outerShdw>
                </a:effectLst>
                <a:latin typeface="+mn-ea"/>
                <a:ea typeface="+mn-ea"/>
                <a:cs typeface="+mn-ea"/>
              </a:rPr>
              <a:t>4</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把各区县的优质工程作为衢江杯评选的前提条件</a:t>
            </a:r>
            <a:r>
              <a:rPr lang="zh-CN" sz="2000" b="0">
                <a:solidFill>
                  <a:srgbClr val="000099"/>
                </a:solidFill>
                <a:effectLst>
                  <a:outerShdw blurRad="38100" dist="19050" dir="2700000" algn="tl" rotWithShape="0">
                    <a:schemeClr val="dk1">
                      <a:alpha val="40000"/>
                    </a:schemeClr>
                  </a:outerShdw>
                </a:effectLst>
                <a:latin typeface="+mn-ea"/>
                <a:ea typeface="+mn-ea"/>
                <a:cs typeface="+mn-ea"/>
              </a:rPr>
              <a:t>之一。</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b="0">
                <a:solidFill>
                  <a:srgbClr val="FF0000"/>
                </a:solidFill>
                <a:effectLst>
                  <a:outerShdw blurRad="38100" dist="19050" dir="2700000" algn="tl" rotWithShape="0">
                    <a:schemeClr val="dk1">
                      <a:alpha val="40000"/>
                    </a:schemeClr>
                  </a:outerShdw>
                </a:effectLst>
                <a:latin typeface="+mn-ea"/>
                <a:ea typeface="+mn-ea"/>
                <a:cs typeface="+mn-ea"/>
              </a:rPr>
              <a:t>具体条文</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（“三、评选条件”</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一</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条的第七小条）</a:t>
            </a:r>
            <a:r>
              <a:rPr lang="zh-CN" sz="2000" b="0">
                <a:solidFill>
                  <a:srgbClr val="FF0000"/>
                </a:solidFill>
                <a:effectLst>
                  <a:outerShdw blurRad="38100" dist="19050" dir="2700000" algn="tl" rotWithShape="0">
                    <a:schemeClr val="dk1">
                      <a:alpha val="40000"/>
                    </a:schemeClr>
                  </a:outerShdw>
                </a:effectLst>
                <a:latin typeface="+mn-ea"/>
                <a:ea typeface="+mn-ea"/>
                <a:cs typeface="+mn-ea"/>
              </a:rPr>
              <a:t>：</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Arial" panose="02080604020202020204" pitchFamily="34" charset="0"/>
              <a:buChar char="•"/>
            </a:pPr>
            <a:r>
              <a:rPr sz="2000">
                <a:effectLst>
                  <a:outerShdw blurRad="38100" dist="19050" dir="2700000" algn="tl" rotWithShape="0">
                    <a:schemeClr val="dk1">
                      <a:alpha val="40000"/>
                    </a:schemeClr>
                  </a:outerShdw>
                </a:effectLst>
                <a:latin typeface="+mn-ea"/>
                <a:ea typeface="+mn-ea"/>
                <a:cs typeface="+mn-ea"/>
                <a:sym typeface="+mn-ea"/>
              </a:rPr>
              <a:t>（一）评选项目应当符合以下基本条件：</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rPr>
              <a:t>    </a:t>
            </a:r>
            <a:r>
              <a:rPr sz="2000">
                <a:effectLst>
                  <a:outerShdw blurRad="38100" dist="19050" dir="2700000" algn="tl" rotWithShape="0">
                    <a:schemeClr val="dk1">
                      <a:alpha val="40000"/>
                    </a:schemeClr>
                  </a:outerShdw>
                </a:effectLst>
                <a:latin typeface="+mn-ea"/>
                <a:ea typeface="+mn-ea"/>
                <a:cs typeface="+mn-ea"/>
              </a:rPr>
              <a:t>7.开展县级优质工程评定的地区，应为县级优质工程</a:t>
            </a:r>
            <a:r>
              <a:rPr lang="zh-CN" sz="2000">
                <a:effectLst>
                  <a:outerShdw blurRad="38100" dist="19050" dir="2700000" algn="tl" rotWithShape="0">
                    <a:schemeClr val="dk1">
                      <a:alpha val="40000"/>
                    </a:schemeClr>
                  </a:outerShdw>
                </a:effectLst>
                <a:latin typeface="+mn-ea"/>
                <a:ea typeface="+mn-ea"/>
                <a:cs typeface="+mn-ea"/>
              </a:rPr>
              <a:t>。</a:t>
            </a:r>
            <a:endParaRPr lang="zh-CN" sz="2000">
              <a:effectLst>
                <a:outerShdw blurRad="38100" dist="19050" dir="2700000" algn="tl" rotWithShape="0">
                  <a:schemeClr val="dk1">
                    <a:alpha val="40000"/>
                  </a:schemeClr>
                </a:outerShdw>
              </a:effectLst>
              <a:latin typeface="+mn-ea"/>
              <a:ea typeface="+mn-ea"/>
              <a:cs typeface="+mn-ea"/>
            </a:endParaRPr>
          </a:p>
        </p:txBody>
      </p: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linds(horizontal)">
                                      <p:cBhvr>
                                        <p:cTn id="19" dur="500"/>
                                        <p:tgtEl>
                                          <p:spTgt spid="6">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701040" y="613410"/>
            <a:ext cx="8125460" cy="5631180"/>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altLang="zh-CN" sz="2000" b="0">
                <a:solidFill>
                  <a:srgbClr val="000099"/>
                </a:solidFill>
                <a:effectLst>
                  <a:outerShdw blurRad="38100" dist="19050" dir="2700000" algn="tl" rotWithShape="0">
                    <a:schemeClr val="dk1">
                      <a:alpha val="40000"/>
                    </a:schemeClr>
                  </a:outerShdw>
                </a:effectLst>
                <a:latin typeface="+mn-ea"/>
                <a:ea typeface="+mn-ea"/>
                <a:cs typeface="+mn-ea"/>
              </a:rPr>
              <a:t>5</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把专业工程（交通、水利及电力工程）纳入市标化优良工地评选</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endParaRPr lang="en-US"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范围（已设立本专业工程市级施工标准化工地评选的除外）</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具体条文（“三、评选条件”</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一</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条的第八小条）：</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Arial" panose="02080604020202020204" pitchFamily="34" charset="0"/>
              <a:buChar char="•"/>
            </a:pPr>
            <a:r>
              <a:rPr sz="2000">
                <a:effectLst>
                  <a:outerShdw blurRad="38100" dist="19050" dir="2700000" algn="tl" rotWithShape="0">
                    <a:schemeClr val="dk1">
                      <a:alpha val="40000"/>
                    </a:schemeClr>
                  </a:outerShdw>
                </a:effectLst>
                <a:latin typeface="+mn-ea"/>
                <a:ea typeface="+mn-ea"/>
                <a:cs typeface="+mn-ea"/>
                <a:sym typeface="+mn-ea"/>
              </a:rPr>
              <a:t>（一）评选项目应当符合以下基本条件：</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sym typeface="+mn-ea"/>
              </a:rPr>
              <a:t>    </a:t>
            </a:r>
            <a:r>
              <a:rPr sz="2000">
                <a:effectLst>
                  <a:outerShdw blurRad="38100" dist="19050" dir="2700000" algn="tl" rotWithShape="0">
                    <a:schemeClr val="dk1">
                      <a:alpha val="40000"/>
                    </a:schemeClr>
                  </a:outerShdw>
                </a:effectLst>
                <a:latin typeface="+mn-ea"/>
                <a:ea typeface="+mn-ea"/>
                <a:cs typeface="+mn-ea"/>
                <a:sym typeface="+mn-ea"/>
              </a:rPr>
              <a:t>8.工程安全生产、文明施工和扬尘控制具有市内同类工程先进</a:t>
            </a:r>
            <a:endParaRPr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sz="2000">
                <a:effectLst>
                  <a:outerShdw blurRad="38100" dist="19050" dir="2700000" algn="tl" rotWithShape="0">
                    <a:schemeClr val="dk1">
                      <a:alpha val="40000"/>
                    </a:schemeClr>
                  </a:outerShdw>
                </a:effectLst>
                <a:latin typeface="+mn-ea"/>
                <a:ea typeface="+mn-ea"/>
                <a:cs typeface="+mn-ea"/>
                <a:sym typeface="+mn-ea"/>
              </a:rPr>
              <a:t> </a:t>
            </a:r>
            <a:r>
              <a:rPr lang="en-US" sz="2000">
                <a:effectLst>
                  <a:outerShdw blurRad="38100" dist="19050" dir="2700000" algn="tl" rotWithShape="0">
                    <a:schemeClr val="dk1">
                      <a:alpha val="40000"/>
                    </a:schemeClr>
                  </a:outerShdw>
                </a:effectLst>
                <a:latin typeface="+mn-ea"/>
                <a:ea typeface="+mn-ea"/>
                <a:cs typeface="+mn-ea"/>
                <a:sym typeface="+mn-ea"/>
              </a:rPr>
              <a:t>     </a:t>
            </a:r>
            <a:r>
              <a:rPr sz="2000">
                <a:effectLst>
                  <a:outerShdw blurRad="38100" dist="19050" dir="2700000" algn="tl" rotWithShape="0">
                    <a:schemeClr val="dk1">
                      <a:alpha val="40000"/>
                    </a:schemeClr>
                  </a:outerShdw>
                </a:effectLst>
                <a:latin typeface="+mn-ea"/>
                <a:ea typeface="+mn-ea"/>
                <a:cs typeface="+mn-ea"/>
                <a:sym typeface="+mn-ea"/>
              </a:rPr>
              <a:t>水平，被评定为衢州市建筑施工安全生产标准化管理优良工</a:t>
            </a:r>
            <a:endParaRPr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sz="2000">
                <a:effectLst>
                  <a:outerShdw blurRad="38100" dist="19050" dir="2700000" algn="tl" rotWithShape="0">
                    <a:schemeClr val="dk1">
                      <a:alpha val="40000"/>
                    </a:schemeClr>
                  </a:outerShdw>
                </a:effectLst>
                <a:latin typeface="+mn-ea"/>
                <a:ea typeface="+mn-ea"/>
                <a:cs typeface="+mn-ea"/>
                <a:sym typeface="+mn-ea"/>
              </a:rPr>
              <a:t> </a:t>
            </a:r>
            <a:r>
              <a:rPr lang="en-US" sz="2000">
                <a:effectLst>
                  <a:outerShdw blurRad="38100" dist="19050" dir="2700000" algn="tl" rotWithShape="0">
                    <a:schemeClr val="dk1">
                      <a:alpha val="40000"/>
                    </a:schemeClr>
                  </a:outerShdw>
                </a:effectLst>
                <a:latin typeface="+mn-ea"/>
                <a:ea typeface="+mn-ea"/>
                <a:cs typeface="+mn-ea"/>
                <a:sym typeface="+mn-ea"/>
              </a:rPr>
              <a:t>     </a:t>
            </a:r>
            <a:r>
              <a:rPr sz="2000">
                <a:effectLst>
                  <a:outerShdw blurRad="38100" dist="19050" dir="2700000" algn="tl" rotWithShape="0">
                    <a:schemeClr val="dk1">
                      <a:alpha val="40000"/>
                    </a:schemeClr>
                  </a:outerShdw>
                </a:effectLst>
                <a:latin typeface="+mn-ea"/>
                <a:ea typeface="+mn-ea"/>
                <a:cs typeface="+mn-ea"/>
                <a:sym typeface="+mn-ea"/>
              </a:rPr>
              <a:t>地（农村住房工程除外）；</a:t>
            </a:r>
            <a:r>
              <a:rPr sz="2000">
                <a:solidFill>
                  <a:schemeClr val="tx1"/>
                </a:solidFill>
                <a:effectLst>
                  <a:outerShdw blurRad="38100" dist="19050" dir="2700000" algn="tl" rotWithShape="0">
                    <a:schemeClr val="dk1">
                      <a:alpha val="40000"/>
                    </a:schemeClr>
                  </a:outerShdw>
                </a:effectLst>
                <a:latin typeface="+mn-ea"/>
                <a:ea typeface="+mn-ea"/>
                <a:cs typeface="+mn-ea"/>
                <a:sym typeface="+mn-ea"/>
              </a:rPr>
              <a:t>各专业工程如设立市级施工标准</a:t>
            </a:r>
            <a:endParaRPr sz="2000">
              <a:solidFill>
                <a:schemeClr val="tx1"/>
              </a:solidFill>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sym typeface="+mn-ea"/>
              </a:rPr>
              <a:t> </a:t>
            </a:r>
            <a:r>
              <a:rPr lang="en-US" sz="2000">
                <a:solidFill>
                  <a:schemeClr val="tx1"/>
                </a:solidFill>
                <a:effectLst>
                  <a:outerShdw blurRad="38100" dist="19050" dir="2700000" algn="tl" rotWithShape="0">
                    <a:schemeClr val="dk1">
                      <a:alpha val="40000"/>
                    </a:schemeClr>
                  </a:outerShdw>
                </a:effectLst>
                <a:latin typeface="+mn-ea"/>
                <a:ea typeface="+mn-ea"/>
                <a:cs typeface="+mn-ea"/>
                <a:sym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sym typeface="+mn-ea"/>
              </a:rPr>
              <a:t>化工地评选的，应获得市级专业工程施工标准化工地，如未</a:t>
            </a:r>
            <a:endParaRPr sz="2000">
              <a:solidFill>
                <a:schemeClr val="tx1"/>
              </a:solidFill>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sz="2000">
                <a:solidFill>
                  <a:schemeClr val="tx1"/>
                </a:solidFill>
                <a:effectLst>
                  <a:outerShdw blurRad="38100" dist="19050" dir="2700000" algn="tl" rotWithShape="0">
                    <a:schemeClr val="dk1">
                      <a:alpha val="40000"/>
                    </a:schemeClr>
                  </a:outerShdw>
                </a:effectLst>
                <a:latin typeface="+mn-ea"/>
                <a:ea typeface="+mn-ea"/>
                <a:cs typeface="+mn-ea"/>
                <a:sym typeface="+mn-ea"/>
              </a:rPr>
              <a:t> </a:t>
            </a:r>
            <a:r>
              <a:rPr lang="en-US" sz="2000">
                <a:solidFill>
                  <a:schemeClr val="tx1"/>
                </a:solidFill>
                <a:effectLst>
                  <a:outerShdw blurRad="38100" dist="19050" dir="2700000" algn="tl" rotWithShape="0">
                    <a:schemeClr val="dk1">
                      <a:alpha val="40000"/>
                    </a:schemeClr>
                  </a:outerShdw>
                </a:effectLst>
                <a:latin typeface="+mn-ea"/>
                <a:ea typeface="+mn-ea"/>
                <a:cs typeface="+mn-ea"/>
                <a:sym typeface="+mn-ea"/>
              </a:rPr>
              <a:t>     </a:t>
            </a:r>
            <a:r>
              <a:rPr sz="2000">
                <a:solidFill>
                  <a:schemeClr val="tx1"/>
                </a:solidFill>
                <a:effectLst>
                  <a:outerShdw blurRad="38100" dist="19050" dir="2700000" algn="tl" rotWithShape="0">
                    <a:schemeClr val="dk1">
                      <a:alpha val="40000"/>
                    </a:schemeClr>
                  </a:outerShdw>
                </a:effectLst>
                <a:latin typeface="+mn-ea"/>
                <a:ea typeface="+mn-ea"/>
                <a:cs typeface="+mn-ea"/>
                <a:sym typeface="+mn-ea"/>
              </a:rPr>
              <a:t>设立的，应获得衢州市建筑施工安全生产标准化管理优良工地</a:t>
            </a:r>
            <a:r>
              <a:rPr lang="zh-CN" sz="2000">
                <a:solidFill>
                  <a:schemeClr val="tx1"/>
                </a:solidFill>
                <a:effectLst>
                  <a:outerShdw blurRad="38100" dist="19050" dir="2700000" algn="tl" rotWithShape="0">
                    <a:schemeClr val="dk1">
                      <a:alpha val="40000"/>
                    </a:schemeClr>
                  </a:outerShdw>
                </a:effectLst>
                <a:latin typeface="+mn-ea"/>
                <a:ea typeface="+mn-ea"/>
                <a:cs typeface="+mn-ea"/>
                <a:sym typeface="+mn-ea"/>
              </a:rPr>
              <a:t>。</a:t>
            </a:r>
            <a:endParaRPr lang="zh-CN" sz="2000">
              <a:solidFill>
                <a:schemeClr val="tx1"/>
              </a:solidFill>
              <a:effectLst>
                <a:outerShdw blurRad="38100" dist="19050" dir="2700000" algn="tl" rotWithShape="0">
                  <a:schemeClr val="dk1">
                    <a:alpha val="40000"/>
                  </a:schemeClr>
                </a:outerShdw>
              </a:effectLst>
              <a:latin typeface="+mn-ea"/>
              <a:ea typeface="+mn-ea"/>
              <a:cs typeface="+mn-ea"/>
              <a:sym typeface="+mn-ea"/>
            </a:endParaRPr>
          </a:p>
        </p:txBody>
      </p:sp>
      <p:cxnSp>
        <p:nvCxnSpPr>
          <p:cNvPr id="4" name="直接连接符 3"/>
          <p:cNvCxnSpPr/>
          <p:nvPr/>
        </p:nvCxnSpPr>
        <p:spPr>
          <a:xfrm>
            <a:off x="1675765" y="1930400"/>
            <a:ext cx="563689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a:off x="1675765" y="4970145"/>
            <a:ext cx="201549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4208145" y="4970145"/>
            <a:ext cx="351980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1166495" y="5608955"/>
            <a:ext cx="583501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a:off x="7312660" y="5608955"/>
            <a:ext cx="51181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a:off x="1167765" y="6190615"/>
            <a:ext cx="680847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10" name="矩形 9"/>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linds(horizontal)">
                                      <p:cBhvr>
                                        <p:cTn id="29" dur="500"/>
                                        <p:tgtEl>
                                          <p:spTgt spid="6">
                                            <p:txEl>
                                              <p:pRg st="3" end="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blinds(horizontal)">
                                      <p:cBhvr>
                                        <p:cTn id="35" dur="500"/>
                                        <p:tgtEl>
                                          <p:spTgt spid="6">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blinds(horizontal)">
                                      <p:cBhvr>
                                        <p:cTn id="38" dur="500"/>
                                        <p:tgtEl>
                                          <p:spTgt spid="6">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blinds(horizontal)">
                                      <p:cBhvr>
                                        <p:cTn id="41" dur="500"/>
                                        <p:tgtEl>
                                          <p:spTgt spid="6">
                                            <p:txEl>
                                              <p:pRg st="7" end="7"/>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blinds(horizontal)">
                                      <p:cBhvr>
                                        <p:cTn id="44" dur="500"/>
                                        <p:tgtEl>
                                          <p:spTgt spid="6">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linds(horizontal)">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blinds(horizontal)">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linds(horizontal)">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true"/>
          </p:cNvSpPr>
          <p:nvPr>
            <p:ph type="title"/>
          </p:nvPr>
        </p:nvSpPr>
        <p:spPr>
          <a:xfrm>
            <a:off x="629285" y="202565"/>
            <a:ext cx="7772400" cy="857250"/>
          </a:xfrm>
        </p:spPr>
        <p:txBody>
          <a:bodyPr/>
          <a:lstStyle/>
          <a:p>
            <a:pPr eaLnBrk="1" hangingPunct="1"/>
            <a:r>
              <a:rPr kumimoji="0" lang="en-US" altLang="zh-CN" sz="3200" b="1" kern="1200" dirty="0" smtClean="0">
                <a:solidFill>
                  <a:srgbClr val="FF0000"/>
                </a:solidFill>
              </a:rPr>
              <a:t>一、修订背景</a:t>
            </a:r>
            <a:r>
              <a:rPr kumimoji="0" lang="zh-CN" altLang="en-US" sz="3200" b="1" kern="1200" dirty="0" smtClean="0">
                <a:solidFill>
                  <a:srgbClr val="FF0000"/>
                </a:solidFill>
              </a:rPr>
              <a:t>及依据</a:t>
            </a:r>
            <a:endParaRPr kumimoji="0" lang="zh-CN" altLang="en-US" sz="3200" b="1" kern="1200" dirty="0" smtClean="0">
              <a:solidFill>
                <a:srgbClr val="FF0000"/>
              </a:solidFill>
            </a:endParaRPr>
          </a:p>
        </p:txBody>
      </p:sp>
      <p:pic>
        <p:nvPicPr>
          <p:cNvPr id="3" name="图片 2"/>
          <p:cNvPicPr>
            <a:picLocks noChangeAspect="true"/>
          </p:cNvPicPr>
          <p:nvPr/>
        </p:nvPicPr>
        <p:blipFill>
          <a:blip r:embed="rId1">
            <a:lum bright="-6000"/>
          </a:blip>
          <a:srcRect l="2584" t="7767"/>
          <a:stretch>
            <a:fillRect/>
          </a:stretch>
        </p:blipFill>
        <p:spPr>
          <a:xfrm>
            <a:off x="796925" y="1552575"/>
            <a:ext cx="3752215" cy="4994910"/>
          </a:xfrm>
          <a:prstGeom prst="rect">
            <a:avLst/>
          </a:prstGeom>
          <a:ln>
            <a:solidFill>
              <a:schemeClr val="tx1"/>
            </a:solidFill>
          </a:ln>
        </p:spPr>
      </p:pic>
      <p:sp>
        <p:nvSpPr>
          <p:cNvPr id="11266" name="标题 3"/>
          <p:cNvSpPr>
            <a:spLocks noGrp="true"/>
          </p:cNvSpPr>
          <p:nvPr/>
        </p:nvSpPr>
        <p:spPr>
          <a:xfrm>
            <a:off x="419100" y="974090"/>
            <a:ext cx="6942455" cy="474980"/>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r>
              <a:rPr lang="en-US" altLang="zh-CN" sz="2400" b="1" dirty="0" smtClean="0">
                <a:solidFill>
                  <a:schemeClr val="accent2"/>
                </a:solidFill>
                <a:latin typeface="+mj-ea"/>
                <a:cs typeface="+mj-ea"/>
              </a:rPr>
              <a:t>1.</a:t>
            </a:r>
            <a:r>
              <a:rPr lang="zh-CN" altLang="en-US" sz="2400" b="1" dirty="0" smtClean="0">
                <a:solidFill>
                  <a:schemeClr val="accent2"/>
                </a:solidFill>
                <a:latin typeface="+mj-ea"/>
                <a:cs typeface="+mj-ea"/>
              </a:rPr>
              <a:t>新《</a:t>
            </a:r>
            <a:r>
              <a:rPr lang="zh-CN" altLang="en-US" sz="2400" b="1" dirty="0" smtClean="0">
                <a:solidFill>
                  <a:schemeClr val="accent2"/>
                </a:solidFill>
                <a:latin typeface="+mj-ea"/>
                <a:cs typeface="+mj-ea"/>
                <a:sym typeface="+mn-ea"/>
              </a:rPr>
              <a:t>评选办法</a:t>
            </a:r>
            <a:r>
              <a:rPr lang="zh-CN" altLang="en-US" sz="2400" b="1" dirty="0" smtClean="0">
                <a:solidFill>
                  <a:schemeClr val="accent2"/>
                </a:solidFill>
                <a:latin typeface="+mj-ea"/>
                <a:cs typeface="+mj-ea"/>
              </a:rPr>
              <a:t>》文件发布</a:t>
            </a:r>
            <a:r>
              <a:rPr lang="zh-CN" altLang="en-US" sz="2000" b="1" dirty="0" smtClean="0">
                <a:solidFill>
                  <a:schemeClr val="accent2"/>
                </a:solidFill>
                <a:latin typeface="+mj-ea"/>
                <a:cs typeface="+mj-ea"/>
              </a:rPr>
              <a:t>（</a:t>
            </a:r>
            <a:r>
              <a:rPr lang="en-US" altLang="zh-CN" sz="2000" b="1" dirty="0" smtClean="0">
                <a:solidFill>
                  <a:schemeClr val="accent2"/>
                </a:solidFill>
                <a:latin typeface="+mj-ea"/>
                <a:cs typeface="+mj-ea"/>
              </a:rPr>
              <a:t>2023</a:t>
            </a:r>
            <a:r>
              <a:rPr lang="zh-CN" altLang="en-US" sz="2000" b="1" dirty="0" smtClean="0">
                <a:solidFill>
                  <a:schemeClr val="accent2"/>
                </a:solidFill>
                <a:latin typeface="+mj-ea"/>
                <a:cs typeface="+mj-ea"/>
              </a:rPr>
              <a:t>年</a:t>
            </a:r>
            <a:r>
              <a:rPr lang="en-US" altLang="zh-CN" sz="2000" b="1" dirty="0" smtClean="0">
                <a:solidFill>
                  <a:schemeClr val="accent2"/>
                </a:solidFill>
                <a:latin typeface="+mj-ea"/>
                <a:cs typeface="+mj-ea"/>
              </a:rPr>
              <a:t>1</a:t>
            </a:r>
            <a:r>
              <a:rPr lang="zh-CN" altLang="en-US" sz="2000" b="1" dirty="0" smtClean="0">
                <a:solidFill>
                  <a:schemeClr val="accent2"/>
                </a:solidFill>
                <a:latin typeface="+mj-ea"/>
                <a:cs typeface="+mj-ea"/>
              </a:rPr>
              <a:t>月</a:t>
            </a:r>
            <a:r>
              <a:rPr lang="en-US" altLang="zh-CN" sz="2000" b="1" dirty="0" smtClean="0">
                <a:solidFill>
                  <a:schemeClr val="accent2"/>
                </a:solidFill>
                <a:latin typeface="+mj-ea"/>
                <a:cs typeface="+mj-ea"/>
              </a:rPr>
              <a:t>1</a:t>
            </a:r>
            <a:r>
              <a:rPr lang="zh-CN" altLang="en-US" sz="2000" b="1" dirty="0" smtClean="0">
                <a:solidFill>
                  <a:schemeClr val="accent2"/>
                </a:solidFill>
                <a:latin typeface="+mj-ea"/>
                <a:cs typeface="+mj-ea"/>
              </a:rPr>
              <a:t>日起施行）</a:t>
            </a:r>
            <a:endParaRPr lang="zh-CN" altLang="en-US" sz="2000" b="1" dirty="0" smtClean="0">
              <a:solidFill>
                <a:schemeClr val="accent2"/>
              </a:solidFill>
              <a:latin typeface="+mj-ea"/>
              <a:cs typeface="+mj-ea"/>
            </a:endParaRPr>
          </a:p>
        </p:txBody>
      </p:sp>
      <p:cxnSp>
        <p:nvCxnSpPr>
          <p:cNvPr id="4" name="直接连接符 3"/>
          <p:cNvCxnSpPr/>
          <p:nvPr/>
        </p:nvCxnSpPr>
        <p:spPr>
          <a:xfrm>
            <a:off x="3086100" y="5755005"/>
            <a:ext cx="89662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pic>
        <p:nvPicPr>
          <p:cNvPr id="2" name="图片 1"/>
          <p:cNvPicPr>
            <a:picLocks noChangeAspect="true"/>
          </p:cNvPicPr>
          <p:nvPr/>
        </p:nvPicPr>
        <p:blipFill>
          <a:blip r:embed="rId2">
            <a:lum bright="-12000"/>
          </a:blip>
          <a:srcRect t="8377"/>
          <a:stretch>
            <a:fillRect/>
          </a:stretch>
        </p:blipFill>
        <p:spPr>
          <a:xfrm>
            <a:off x="4744085" y="1553210"/>
            <a:ext cx="3522345" cy="4994275"/>
          </a:xfrm>
          <a:prstGeom prst="rect">
            <a:avLst/>
          </a:prstGeom>
          <a:ln>
            <a:solidFill>
              <a:schemeClr val="tx1"/>
            </a:solidFill>
          </a:ln>
        </p:spPr>
      </p:pic>
      <p:cxnSp>
        <p:nvCxnSpPr>
          <p:cNvPr id="7" name="直接连接符 6"/>
          <p:cNvCxnSpPr/>
          <p:nvPr/>
        </p:nvCxnSpPr>
        <p:spPr>
          <a:xfrm>
            <a:off x="6723380" y="5864860"/>
            <a:ext cx="89662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additive="base">
                                        <p:cTn id="14" dur="500" fill="hold"/>
                                        <p:tgtEl>
                                          <p:spTgt spid="11266"/>
                                        </p:tgtEl>
                                        <p:attrNameLst>
                                          <p:attrName>ppt_x</p:attrName>
                                        </p:attrNameLst>
                                      </p:cBhvr>
                                      <p:tavLst>
                                        <p:tav tm="0">
                                          <p:val>
                                            <p:strVal val="#ppt_x"/>
                                          </p:val>
                                        </p:tav>
                                        <p:tav tm="100000">
                                          <p:val>
                                            <p:strVal val="#ppt_x"/>
                                          </p:val>
                                        </p:tav>
                                      </p:tavLst>
                                    </p:anim>
                                    <p:anim calcmode="lin" valueType="num">
                                      <p:cBhvr additive="base">
                                        <p:cTn id="15"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edg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92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675005" y="629285"/>
            <a:ext cx="8057515" cy="2061210"/>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altLang="zh-CN" sz="2000" b="0">
                <a:solidFill>
                  <a:srgbClr val="000099"/>
                </a:solidFill>
                <a:effectLst>
                  <a:outerShdw blurRad="38100" dist="19050" dir="2700000" algn="tl" rotWithShape="0">
                    <a:schemeClr val="dk1">
                      <a:alpha val="40000"/>
                    </a:schemeClr>
                  </a:outerShdw>
                </a:effectLst>
                <a:latin typeface="+mn-ea"/>
                <a:ea typeface="+mn-ea"/>
                <a:cs typeface="+mn-ea"/>
              </a:rPr>
              <a:t>6</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纯装饰装修工程及建筑幕墙工程不再允许参评衢江杯</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b="0">
                <a:solidFill>
                  <a:srgbClr val="FF0000"/>
                </a:solidFill>
                <a:effectLst>
                  <a:outerShdw blurRad="38100" dist="19050" dir="2700000" algn="tl" rotWithShape="0">
                    <a:schemeClr val="dk1">
                      <a:alpha val="40000"/>
                    </a:schemeClr>
                  </a:outerShdw>
                </a:effectLst>
                <a:latin typeface="+mn-ea"/>
                <a:ea typeface="+mn-ea"/>
                <a:cs typeface="+mn-ea"/>
              </a:rPr>
              <a:t>  </a:t>
            </a:r>
            <a:r>
              <a:rPr b="0">
                <a:solidFill>
                  <a:srgbClr val="FF0000"/>
                </a:solidFill>
                <a:effectLst>
                  <a:outerShdw blurRad="38100" dist="19050" dir="2700000" algn="tl" rotWithShape="0">
                    <a:schemeClr val="dk1">
                      <a:alpha val="40000"/>
                    </a:schemeClr>
                  </a:outerShdw>
                </a:effectLst>
                <a:latin typeface="+mn-ea"/>
                <a:ea typeface="+mn-ea"/>
                <a:cs typeface="+mn-ea"/>
              </a:rPr>
              <a:t>原则上</a:t>
            </a:r>
            <a:r>
              <a:rPr lang="zh-CN" b="0">
                <a:solidFill>
                  <a:srgbClr val="FF0000"/>
                </a:solidFill>
                <a:effectLst>
                  <a:outerShdw blurRad="38100" dist="19050" dir="2700000" algn="tl" rotWithShape="0">
                    <a:schemeClr val="dk1">
                      <a:alpha val="40000"/>
                    </a:schemeClr>
                  </a:outerShdw>
                </a:effectLst>
                <a:latin typeface="+mn-ea"/>
                <a:ea typeface="+mn-ea"/>
                <a:cs typeface="+mn-ea"/>
              </a:rPr>
              <a:t>要求</a:t>
            </a:r>
            <a:r>
              <a:rPr b="0">
                <a:solidFill>
                  <a:srgbClr val="FF0000"/>
                </a:solidFill>
                <a:effectLst>
                  <a:outerShdw blurRad="38100" dist="19050" dir="2700000" algn="tl" rotWithShape="0">
                    <a:schemeClr val="dk1">
                      <a:alpha val="40000"/>
                    </a:schemeClr>
                  </a:outerShdw>
                </a:effectLst>
                <a:latin typeface="+mn-ea"/>
                <a:ea typeface="+mn-ea"/>
                <a:cs typeface="+mn-ea"/>
              </a:rPr>
              <a:t>以新建+装修的项目参评</a:t>
            </a:r>
            <a:r>
              <a:rPr lang="zh-CN" b="0">
                <a:solidFill>
                  <a:srgbClr val="FF0000"/>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endParaRPr sz="2000">
              <a:effectLst>
                <a:outerShdw blurRad="38100" dist="19050" dir="2700000" algn="tl" rotWithShape="0">
                  <a:schemeClr val="dk1">
                    <a:alpha val="40000"/>
                  </a:schemeClr>
                </a:outerShdw>
              </a:effectLst>
              <a:latin typeface="+mn-ea"/>
              <a:ea typeface="+mn-ea"/>
              <a:cs typeface="+mn-ea"/>
            </a:endParaRPr>
          </a:p>
        </p:txBody>
      </p:sp>
      <p:cxnSp>
        <p:nvCxnSpPr>
          <p:cNvPr id="4" name="直接连接符 3"/>
          <p:cNvCxnSpPr/>
          <p:nvPr/>
        </p:nvCxnSpPr>
        <p:spPr>
          <a:xfrm>
            <a:off x="2740660" y="2015490"/>
            <a:ext cx="1383030" cy="0"/>
          </a:xfrm>
          <a:prstGeom prst="line">
            <a:avLst/>
          </a:prstGeom>
          <a:ln w="63500" cmpd="sng"/>
        </p:spPr>
        <p:style>
          <a:lnRef idx="3">
            <a:schemeClr val="accent2"/>
          </a:lnRef>
          <a:fillRef idx="0">
            <a:schemeClr val="accent2"/>
          </a:fillRef>
          <a:effectRef idx="2">
            <a:schemeClr val="accent2"/>
          </a:effectRef>
          <a:fontRef idx="minor">
            <a:schemeClr val="tx1"/>
          </a:fontRef>
        </p:style>
      </p:cxn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513715" y="613410"/>
            <a:ext cx="8429625" cy="5631180"/>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7</a:t>
            </a:r>
            <a:r>
              <a:rPr sz="2000" b="0">
                <a:solidFill>
                  <a:srgbClr val="000099"/>
                </a:solidFill>
                <a:effectLst>
                  <a:outerShdw blurRad="38100" dist="19050" dir="2700000" algn="tl" rotWithShape="0">
                    <a:schemeClr val="dk1">
                      <a:alpha val="40000"/>
                    </a:schemeClr>
                  </a:outerShdw>
                </a:effectLst>
                <a:latin typeface="+mn-ea"/>
                <a:ea typeface="+mn-ea"/>
                <a:cs typeface="+mn-ea"/>
              </a:rPr>
              <a:t>.</a:t>
            </a:r>
            <a:r>
              <a:rPr lang="zh-CN" sz="2000" b="0">
                <a:solidFill>
                  <a:srgbClr val="000099"/>
                </a:solidFill>
                <a:effectLst>
                  <a:outerShdw blurRad="38100" dist="19050" dir="2700000" algn="tl" rotWithShape="0">
                    <a:schemeClr val="dk1">
                      <a:alpha val="40000"/>
                    </a:schemeClr>
                  </a:outerShdw>
                </a:effectLst>
                <a:latin typeface="+mn-ea"/>
                <a:ea typeface="+mn-ea"/>
                <a:cs typeface="+mn-ea"/>
              </a:rPr>
              <a:t>对申报工程项目装饰装修要求做了具体规定。</a:t>
            </a:r>
            <a:r>
              <a:rPr sz="2000" b="0">
                <a:solidFill>
                  <a:srgbClr val="000099"/>
                </a:solidFill>
                <a:effectLst>
                  <a:outerShdw blurRad="38100" dist="19050" dir="2700000" algn="tl" rotWithShape="0">
                    <a:schemeClr val="dk1">
                      <a:alpha val="40000"/>
                    </a:schemeClr>
                  </a:outerShdw>
                </a:effectLst>
                <a:latin typeface="+mn-ea"/>
                <a:ea typeface="+mn-ea"/>
                <a:cs typeface="+mn-ea"/>
              </a:rPr>
              <a:t>不再允许以毛坯形式的</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 </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简单粗装修项目参评衢江杯，不管是住宅项目还是公建项目，均须完</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 </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成一定量的精装修面积，才能申报衢江杯</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具体条文（“三、评选条件”</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一</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条的第十小条）：</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Arial" panose="02080604020202020204" pitchFamily="34" charset="0"/>
              <a:buChar char="•"/>
            </a:pPr>
            <a:r>
              <a:rPr sz="2000">
                <a:effectLst>
                  <a:outerShdw blurRad="38100" dist="19050" dir="2700000" algn="tl" rotWithShape="0">
                    <a:schemeClr val="dk1">
                      <a:alpha val="40000"/>
                    </a:schemeClr>
                  </a:outerShdw>
                </a:effectLst>
                <a:latin typeface="+mn-ea"/>
                <a:ea typeface="+mn-ea"/>
                <a:cs typeface="+mn-ea"/>
                <a:sym typeface="+mn-ea"/>
              </a:rPr>
              <a:t>（一）评选项目应当符合以下基本条件：</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sym typeface="+mn-ea"/>
              </a:rPr>
              <a:t>    10.住宅工程装饰装修全部施工到位（含建筑设备）；公共建筑的</a:t>
            </a:r>
            <a:endParaRPr 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sym typeface="+mn-ea"/>
              </a:rPr>
              <a:t>       室内部分一次装修到位（含建筑设备）的面积应不低于申报面</a:t>
            </a:r>
            <a:endParaRPr 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sym typeface="+mn-ea"/>
              </a:rPr>
              <a:t>       积的70%，室内公共部分（如楼梯间、电梯井前室、厕浴、走廊</a:t>
            </a:r>
            <a:r>
              <a:rPr lang="zh-CN" altLang="en-US" sz="2000">
                <a:effectLst>
                  <a:outerShdw blurRad="38100" dist="19050" dir="2700000" algn="tl" rotWithShape="0">
                    <a:schemeClr val="dk1">
                      <a:alpha val="40000"/>
                    </a:schemeClr>
                  </a:outerShdw>
                </a:effectLst>
                <a:latin typeface="+mn-ea"/>
                <a:ea typeface="+mn-ea"/>
                <a:cs typeface="+mn-ea"/>
                <a:sym typeface="+mn-ea"/>
              </a:rPr>
              <a:t>、</a:t>
            </a:r>
            <a:endParaRPr 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sz="2000">
                <a:effectLst>
                  <a:outerShdw blurRad="38100" dist="19050" dir="2700000" algn="tl" rotWithShape="0">
                    <a:schemeClr val="dk1">
                      <a:alpha val="40000"/>
                    </a:schemeClr>
                  </a:outerShdw>
                </a:effectLst>
                <a:latin typeface="+mn-ea"/>
                <a:ea typeface="+mn-ea"/>
                <a:cs typeface="+mn-ea"/>
                <a:sym typeface="+mn-ea"/>
              </a:rPr>
              <a:t>       地下室等）和室外部分应一次装修到位（含建筑设备）</a:t>
            </a:r>
            <a:r>
              <a:rPr lang="zh-CN" altLang="en-US" sz="2000">
                <a:effectLst>
                  <a:outerShdw blurRad="38100" dist="19050" dir="2700000" algn="tl" rotWithShape="0">
                    <a:schemeClr val="dk1">
                      <a:alpha val="40000"/>
                    </a:schemeClr>
                  </a:outerShdw>
                </a:effectLst>
                <a:latin typeface="+mn-ea"/>
                <a:ea typeface="+mn-ea"/>
                <a:cs typeface="+mn-ea"/>
                <a:sym typeface="+mn-ea"/>
              </a:rPr>
              <a:t>。</a:t>
            </a:r>
            <a:endParaRPr lang="zh-CN" altLang="en-US" sz="2000">
              <a:effectLst>
                <a:outerShdw blurRad="38100" dist="19050" dir="2700000" algn="tl" rotWithShape="0">
                  <a:schemeClr val="dk1">
                    <a:alpha val="40000"/>
                  </a:schemeClr>
                </a:outerShdw>
              </a:effectLst>
              <a:latin typeface="+mn-ea"/>
              <a:ea typeface="+mn-ea"/>
              <a:cs typeface="+mn-ea"/>
              <a:sym typeface="+mn-ea"/>
            </a:endParaRPr>
          </a:p>
        </p:txBody>
      </p:sp>
      <p:cxnSp>
        <p:nvCxnSpPr>
          <p:cNvPr id="4" name="直接连接符 3"/>
          <p:cNvCxnSpPr/>
          <p:nvPr/>
        </p:nvCxnSpPr>
        <p:spPr>
          <a:xfrm>
            <a:off x="5909310" y="1280160"/>
            <a:ext cx="256159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a:off x="887095" y="1938655"/>
            <a:ext cx="307403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1219835" y="4363720"/>
            <a:ext cx="97345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3178175" y="4363720"/>
            <a:ext cx="310007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a:off x="6788785" y="4363720"/>
            <a:ext cx="97345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a:off x="1612265" y="5541645"/>
            <a:ext cx="37655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8" name="矩形 7"/>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blinds(horizontal)">
                                      <p:cBhvr>
                                        <p:cTn id="39" dur="500"/>
                                        <p:tgtEl>
                                          <p:spTgt spid="6">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blinds(horizontal)">
                                      <p:cBhvr>
                                        <p:cTn id="42" dur="500"/>
                                        <p:tgtEl>
                                          <p:spTgt spid="6">
                                            <p:txEl>
                                              <p:pRg st="5" end="5"/>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blinds(horizontal)">
                                      <p:cBhvr>
                                        <p:cTn id="45" dur="500"/>
                                        <p:tgtEl>
                                          <p:spTgt spid="6">
                                            <p:txEl>
                                              <p:pRg st="6" end="6"/>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blinds(horizontal)">
                                      <p:cBhvr>
                                        <p:cTn id="48" dur="500"/>
                                        <p:tgtEl>
                                          <p:spTgt spid="6">
                                            <p:txEl>
                                              <p:pRg st="7" end="7"/>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blinds(horizontal)">
                                      <p:cBhvr>
                                        <p:cTn id="51" dur="500"/>
                                        <p:tgtEl>
                                          <p:spTgt spid="6">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linds(horizont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linds(horizontal)">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linds(horizontal)">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linds(horizontal)">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521970" y="468630"/>
            <a:ext cx="8429625" cy="6247130"/>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8</a:t>
            </a:r>
            <a:r>
              <a:rPr sz="2000" b="0">
                <a:solidFill>
                  <a:srgbClr val="000099"/>
                </a:solidFill>
                <a:effectLst>
                  <a:outerShdw blurRad="38100" dist="19050" dir="2700000" algn="tl" rotWithShape="0">
                    <a:schemeClr val="dk1">
                      <a:alpha val="40000"/>
                    </a:schemeClr>
                  </a:outerShdw>
                </a:effectLst>
                <a:latin typeface="+mn-ea"/>
                <a:ea typeface="+mn-ea"/>
                <a:cs typeface="+mn-ea"/>
              </a:rPr>
              <a:t>.</a:t>
            </a:r>
            <a:r>
              <a:rPr lang="zh-CN" sz="2000" b="0">
                <a:solidFill>
                  <a:srgbClr val="000099"/>
                </a:solidFill>
                <a:effectLst>
                  <a:outerShdw blurRad="38100" dist="19050" dir="2700000" algn="tl" rotWithShape="0">
                    <a:schemeClr val="dk1">
                      <a:alpha val="40000"/>
                    </a:schemeClr>
                  </a:outerShdw>
                </a:effectLst>
                <a:latin typeface="+mn-ea"/>
                <a:ea typeface="+mn-ea"/>
                <a:cs typeface="+mn-ea"/>
              </a:rPr>
              <a:t>对</a:t>
            </a:r>
            <a:r>
              <a:rPr sz="2000" b="0">
                <a:solidFill>
                  <a:srgbClr val="000099"/>
                </a:solidFill>
                <a:effectLst>
                  <a:outerShdw blurRad="38100" dist="19050" dir="2700000" algn="tl" rotWithShape="0">
                    <a:schemeClr val="dk1">
                      <a:alpha val="40000"/>
                    </a:schemeClr>
                  </a:outerShdw>
                </a:effectLst>
                <a:latin typeface="+mn-ea"/>
                <a:ea typeface="+mn-ea"/>
                <a:cs typeface="+mn-ea"/>
              </a:rPr>
              <a:t>申报工程规模</a:t>
            </a:r>
            <a:r>
              <a:rPr lang="zh-CN" sz="2000" b="0">
                <a:solidFill>
                  <a:srgbClr val="000099"/>
                </a:solidFill>
                <a:effectLst>
                  <a:outerShdw blurRad="38100" dist="19050" dir="2700000" algn="tl" rotWithShape="0">
                    <a:schemeClr val="dk1">
                      <a:alpha val="40000"/>
                    </a:schemeClr>
                  </a:outerShdw>
                </a:effectLst>
                <a:latin typeface="+mn-ea"/>
                <a:ea typeface="+mn-ea"/>
                <a:cs typeface="+mn-ea"/>
              </a:rPr>
              <a:t>进行了适当</a:t>
            </a:r>
            <a:r>
              <a:rPr sz="2000" b="0">
                <a:solidFill>
                  <a:srgbClr val="000099"/>
                </a:solidFill>
                <a:effectLst>
                  <a:outerShdw blurRad="38100" dist="19050" dir="2700000" algn="tl" rotWithShape="0">
                    <a:schemeClr val="dk1">
                      <a:alpha val="40000"/>
                    </a:schemeClr>
                  </a:outerShdw>
                </a:effectLst>
                <a:latin typeface="+mn-ea"/>
                <a:ea typeface="+mn-ea"/>
                <a:cs typeface="+mn-ea"/>
              </a:rPr>
              <a:t>调整</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r>
              <a:rPr sz="2000" b="0">
                <a:solidFill>
                  <a:srgbClr val="000099"/>
                </a:solidFill>
                <a:effectLst>
                  <a:outerShdw blurRad="38100" dist="19050" dir="2700000" algn="tl" rotWithShape="0">
                    <a:schemeClr val="dk1">
                      <a:alpha val="40000"/>
                    </a:schemeClr>
                  </a:outerShdw>
                </a:effectLst>
                <a:latin typeface="+mn-ea"/>
                <a:ea typeface="+mn-ea"/>
                <a:cs typeface="+mn-ea"/>
              </a:rPr>
              <a:t>如适当提高市政、园林及专业工程申</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 </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报衢江杯的工程造价要求（市政工程由原来400万元调整为1000万元，</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 </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园林工程由原来的300万元调整为1000万元，水利工程由原来的800万元</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rgbClr val="000099"/>
                </a:solidFill>
                <a:effectLst>
                  <a:outerShdw blurRad="38100" dist="19050" dir="2700000" algn="tl" rotWithShape="0">
                    <a:schemeClr val="dk1">
                      <a:alpha val="40000"/>
                    </a:schemeClr>
                  </a:outerShdw>
                </a:effectLst>
                <a:latin typeface="+mn-ea"/>
                <a:ea typeface="+mn-ea"/>
                <a:cs typeface="+mn-ea"/>
              </a:rPr>
              <a:t> </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调整为2000万元）</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具体条文（“三、评选条件”</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三</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Arial" panose="02080604020202020204" pitchFamily="34" charset="0"/>
              <a:buChar char="•"/>
            </a:pPr>
            <a:r>
              <a:rPr lang="en-US" sz="2000">
                <a:effectLst>
                  <a:outerShdw blurRad="38100" dist="19050" dir="2700000" algn="tl" rotWithShape="0">
                    <a:schemeClr val="dk1">
                      <a:alpha val="40000"/>
                    </a:schemeClr>
                  </a:outerShdw>
                </a:effectLst>
                <a:latin typeface="+mn-ea"/>
                <a:ea typeface="+mn-ea"/>
                <a:cs typeface="+mn-ea"/>
                <a:sym typeface="+mn-ea"/>
              </a:rPr>
              <a:t>（三）工程规模应符合下列条件之一：</a:t>
            </a:r>
            <a:endParaRPr 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1.建筑面积4000平方米以上的单体公共建筑及工业厂房；建筑面积</a:t>
            </a:r>
            <a:r>
              <a:rPr lang="en-US" altLang="zh-CN" sz="2000">
                <a:effectLst>
                  <a:outerShdw blurRad="38100" dist="19050" dir="2700000" algn="tl" rotWithShape="0">
                    <a:schemeClr val="dk1">
                      <a:alpha val="40000"/>
                    </a:schemeClr>
                  </a:outerShdw>
                </a:effectLst>
                <a:latin typeface="+mn-ea"/>
                <a:ea typeface="+mn-ea"/>
                <a:cs typeface="+mn-ea"/>
                <a:sym typeface="+mn-ea"/>
              </a:rPr>
              <a:t> </a:t>
            </a:r>
            <a:endParaRPr lang="en-US" altLang="zh-CN"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10000平方米以上的群体公共建筑及工业厂房；</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2.建筑面积4000平方米以上的单体住宅工程或30000平方米以上的住宅</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zh-CN" altLang="en-US" sz="2000">
                <a:effectLst>
                  <a:outerShdw blurRad="38100" dist="19050" dir="2700000" algn="tl" rotWithShape="0">
                    <a:schemeClr val="dk1">
                      <a:alpha val="40000"/>
                    </a:schemeClr>
                  </a:outerShdw>
                </a:effectLst>
                <a:latin typeface="+mn-ea"/>
                <a:ea typeface="+mn-ea"/>
                <a:cs typeface="+mn-ea"/>
                <a:sym typeface="+mn-ea"/>
              </a:rPr>
              <a:t> </a:t>
            </a: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小区或组团；保障性住房建筑面积单体工程为3000平方米以上；</a:t>
            </a:r>
            <a:endParaRPr lang="zh-CN" altLang="en-US" sz="2000">
              <a:effectLst>
                <a:outerShdw blurRad="38100" dist="19050" dir="2700000" algn="tl" rotWithShape="0">
                  <a:schemeClr val="dk1">
                    <a:alpha val="40000"/>
                  </a:schemeClr>
                </a:outerShdw>
              </a:effectLst>
              <a:latin typeface="+mn-ea"/>
              <a:ea typeface="+mn-ea"/>
              <a:cs typeface="+mn-ea"/>
              <a:sym typeface="+mn-ea"/>
            </a:endParaRPr>
          </a:p>
        </p:txBody>
      </p:sp>
      <p:cxnSp>
        <p:nvCxnSpPr>
          <p:cNvPr id="4" name="直接连接符 3"/>
          <p:cNvCxnSpPr/>
          <p:nvPr/>
        </p:nvCxnSpPr>
        <p:spPr>
          <a:xfrm flipV="true">
            <a:off x="3842385" y="1746885"/>
            <a:ext cx="970280" cy="317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flipV="true">
            <a:off x="716280" y="2369820"/>
            <a:ext cx="970280" cy="317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flipV="true">
            <a:off x="5709920" y="2366645"/>
            <a:ext cx="970280" cy="317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blinds(horizontal)">
                                      <p:cBhvr>
                                        <p:cTn id="49" dur="500"/>
                                        <p:tgtEl>
                                          <p:spTgt spid="6">
                                            <p:txEl>
                                              <p:pRg st="5" end="5"/>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blinds(horizontal)">
                                      <p:cBhvr>
                                        <p:cTn id="52" dur="500"/>
                                        <p:tgtEl>
                                          <p:spTgt spid="6">
                                            <p:txEl>
                                              <p:pRg st="6" end="6"/>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blinds(horizontal)">
                                      <p:cBhvr>
                                        <p:cTn id="55" dur="500"/>
                                        <p:tgtEl>
                                          <p:spTgt spid="6">
                                            <p:txEl>
                                              <p:pRg st="7" end="7"/>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blinds(horizontal)">
                                      <p:cBhvr>
                                        <p:cTn id="58" dur="500"/>
                                        <p:tgtEl>
                                          <p:spTgt spid="6">
                                            <p:txEl>
                                              <p:pRg st="8" end="8"/>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blinds(horizontal)">
                                      <p:cBhvr>
                                        <p:cTn id="6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198755" y="468630"/>
            <a:ext cx="8897620" cy="6185535"/>
          </a:xfrm>
          <a:prstGeom prst="rect">
            <a:avLst/>
          </a:prstGeom>
          <a:noFill/>
          <a:ln w="9525">
            <a:noFill/>
          </a:ln>
        </p:spPr>
        <p:txBody>
          <a:bodyPr wrap="square">
            <a:spAutoFit/>
          </a:bodyPr>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3.1000座以上的体育馆、影剧院、游泳馆；</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4.1000平方米以上的仿古建筑；</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5.建安工程造价1000万元以上的城市道路、桥梁、管道、堤岸、城市广场、污水处</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1800" b="0">
                <a:solidFill>
                  <a:schemeClr val="tx1"/>
                </a:solidFill>
                <a:effectLst>
                  <a:outerShdw blurRad="38100" dist="19050" dir="2700000" algn="tl" rotWithShape="0">
                    <a:schemeClr val="dk1">
                      <a:alpha val="40000"/>
                    </a:schemeClr>
                  </a:outerShdw>
                </a:effectLst>
                <a:latin typeface="+mn-ea"/>
                <a:ea typeface="+mn-ea"/>
                <a:cs typeface="+mn-ea"/>
              </a:rPr>
              <a:t>  </a:t>
            </a:r>
            <a:r>
              <a:rPr sz="1800" b="0">
                <a:solidFill>
                  <a:schemeClr val="tx1"/>
                </a:solidFill>
                <a:effectLst>
                  <a:outerShdw blurRad="38100" dist="19050" dir="2700000" algn="tl" rotWithShape="0">
                    <a:schemeClr val="dk1">
                      <a:alpha val="40000"/>
                    </a:schemeClr>
                  </a:outerShdw>
                </a:effectLst>
                <a:latin typeface="+mn-ea"/>
                <a:ea typeface="+mn-ea"/>
                <a:cs typeface="+mn-ea"/>
              </a:rPr>
              <a:t>理、净配水厂等市政公用工程；</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6.建安工程造价1000万元以上的园林绿化工程；</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7.建安工程造价1000万元以上的交通（含公路、桥梁、隧道）、供电（含变电站、输</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 </a:t>
            </a:r>
            <a:r>
              <a:rPr lang="en-US" sz="1800" b="0">
                <a:solidFill>
                  <a:schemeClr val="tx1"/>
                </a:solidFill>
                <a:effectLst>
                  <a:outerShdw blurRad="38100" dist="19050" dir="2700000" algn="tl" rotWithShape="0">
                    <a:schemeClr val="dk1">
                      <a:alpha val="40000"/>
                    </a:schemeClr>
                  </a:outerShdw>
                </a:effectLst>
                <a:latin typeface="+mn-ea"/>
                <a:ea typeface="+mn-ea"/>
                <a:cs typeface="+mn-ea"/>
              </a:rPr>
              <a:t> </a:t>
            </a:r>
            <a:r>
              <a:rPr sz="1800" b="0">
                <a:solidFill>
                  <a:schemeClr val="tx1"/>
                </a:solidFill>
                <a:effectLst>
                  <a:outerShdw blurRad="38100" dist="19050" dir="2700000" algn="tl" rotWithShape="0">
                    <a:schemeClr val="dk1">
                      <a:alpha val="40000"/>
                    </a:schemeClr>
                  </a:outerShdw>
                </a:effectLst>
                <a:latin typeface="+mn-ea"/>
                <a:ea typeface="+mn-ea"/>
                <a:cs typeface="+mn-ea"/>
              </a:rPr>
              <a:t>电线）工程；</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8.建安工程造价2000万元以上的水利（含堤岸（坝）、码头、渠道、水电站）工程；</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9.统一规划、连片建设，且建筑面积 10000平方米以上的农村住房工程；</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10.小于以上规模，但具有代表性和影响力，建筑风格独特，具有显著社会效益和环</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1800" b="0">
                <a:solidFill>
                  <a:schemeClr val="tx1"/>
                </a:solidFill>
                <a:effectLst>
                  <a:outerShdw blurRad="38100" dist="19050" dir="2700000" algn="tl" rotWithShape="0">
                    <a:schemeClr val="dk1">
                      <a:alpha val="40000"/>
                    </a:schemeClr>
                  </a:outerShdw>
                </a:effectLst>
                <a:latin typeface="+mn-ea"/>
                <a:ea typeface="+mn-ea"/>
                <a:cs typeface="+mn-ea"/>
              </a:rPr>
              <a:t> </a:t>
            </a:r>
            <a:r>
              <a:rPr lang="en-US" sz="1800" b="0">
                <a:solidFill>
                  <a:schemeClr val="tx1"/>
                </a:solidFill>
                <a:effectLst>
                  <a:outerShdw blurRad="38100" dist="19050" dir="2700000" algn="tl" rotWithShape="0">
                    <a:schemeClr val="dk1">
                      <a:alpha val="40000"/>
                    </a:schemeClr>
                  </a:outerShdw>
                </a:effectLst>
                <a:latin typeface="+mn-ea"/>
                <a:ea typeface="+mn-ea"/>
                <a:cs typeface="+mn-ea"/>
              </a:rPr>
              <a:t>  </a:t>
            </a:r>
            <a:r>
              <a:rPr sz="1800" b="0">
                <a:solidFill>
                  <a:schemeClr val="tx1"/>
                </a:solidFill>
                <a:effectLst>
                  <a:outerShdw blurRad="38100" dist="19050" dir="2700000" algn="tl" rotWithShape="0">
                    <a:schemeClr val="dk1">
                      <a:alpha val="40000"/>
                    </a:schemeClr>
                  </a:outerShdw>
                </a:effectLst>
                <a:latin typeface="+mn-ea"/>
                <a:ea typeface="+mn-ea"/>
                <a:cs typeface="+mn-ea"/>
              </a:rPr>
              <a:t>境效益，质量特别优良的工程。</a:t>
            </a:r>
            <a:endParaRPr sz="1800" b="0">
              <a:solidFill>
                <a:schemeClr val="tx1"/>
              </a:solidFill>
              <a:effectLst>
                <a:outerShdw blurRad="38100" dist="19050" dir="2700000" algn="tl" rotWithShape="0">
                  <a:schemeClr val="dk1">
                    <a:alpha val="40000"/>
                  </a:schemeClr>
                </a:outerShdw>
              </a:effectLst>
              <a:latin typeface="+mn-ea"/>
              <a:ea typeface="+mn-ea"/>
              <a:cs typeface="+mn-ea"/>
            </a:endParaRPr>
          </a:p>
        </p:txBody>
      </p:sp>
      <p:sp>
        <p:nvSpPr>
          <p:cNvPr id="3" name="矩形 2"/>
          <p:cNvSpPr/>
          <p:nvPr/>
        </p:nvSpPr>
        <p:spPr>
          <a:xfrm>
            <a:off x="7642860" y="31115"/>
            <a:ext cx="1452880"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cxnSp>
        <p:nvCxnSpPr>
          <p:cNvPr id="4" name="直接连接符 3"/>
          <p:cNvCxnSpPr/>
          <p:nvPr/>
        </p:nvCxnSpPr>
        <p:spPr>
          <a:xfrm>
            <a:off x="2228215" y="2707005"/>
            <a:ext cx="1335405" cy="190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flipV="true">
            <a:off x="1962150" y="2157095"/>
            <a:ext cx="970280" cy="317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a:off x="3636010" y="3269615"/>
            <a:ext cx="1335405" cy="190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a:off x="1962150" y="3271520"/>
            <a:ext cx="1335405" cy="190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a:off x="3563620" y="4941570"/>
            <a:ext cx="43243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1" name="直接连接符 10"/>
          <p:cNvCxnSpPr/>
          <p:nvPr/>
        </p:nvCxnSpPr>
        <p:spPr>
          <a:xfrm>
            <a:off x="8100695" y="4941570"/>
            <a:ext cx="57594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1911350" y="4924425"/>
            <a:ext cx="932180" cy="1714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linds(horizontal)">
                                      <p:cBhvr>
                                        <p:cTn id="11" dur="500"/>
                                        <p:tgtEl>
                                          <p:spTgt spid="6">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linds(horizontal)">
                                      <p:cBhvr>
                                        <p:cTn id="23" dur="500"/>
                                        <p:tgtEl>
                                          <p:spTgt spid="6">
                                            <p:txEl>
                                              <p:pRg st="4" end="4"/>
                                            </p:txEl>
                                          </p:spTgt>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linds(horizontal)">
                                      <p:cBhvr>
                                        <p:cTn id="31" dur="500"/>
                                        <p:tgtEl>
                                          <p:spTgt spid="6">
                                            <p:txEl>
                                              <p:pRg st="6" end="6"/>
                                            </p:txEl>
                                          </p:spTgt>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linds(horizontal)">
                                      <p:cBhvr>
                                        <p:cTn id="35" dur="500"/>
                                        <p:tgtEl>
                                          <p:spTgt spid="6">
                                            <p:txEl>
                                              <p:pRg st="7" end="7"/>
                                            </p:txEl>
                                          </p:spTgt>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blinds(horizontal)">
                                      <p:cBhvr>
                                        <p:cTn id="39" dur="500"/>
                                        <p:tgtEl>
                                          <p:spTgt spid="6">
                                            <p:txEl>
                                              <p:pRg st="8" end="8"/>
                                            </p:txEl>
                                          </p:spTgt>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blinds(horizontal)">
                                      <p:cBhvr>
                                        <p:cTn id="43" dur="500"/>
                                        <p:tgtEl>
                                          <p:spTgt spid="6">
                                            <p:txEl>
                                              <p:pRg st="9" end="9"/>
                                            </p:txEl>
                                          </p:spTgt>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blinds(horizontal)">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linds(horizont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linds(horizontal)">
                                      <p:cBhvr>
                                        <p:cTn id="72" dur="500"/>
                                        <p:tgtEl>
                                          <p:spTgt spid="10"/>
                                        </p:tgtEl>
                                      </p:cBhvr>
                                    </p:animEffect>
                                  </p:childTnLst>
                                </p:cTn>
                              </p:par>
                              <p:par>
                                <p:cTn id="73" presetID="3" presetClass="entr" presetSubtype="1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linds(horizont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blinds(horizontal)">
                                      <p:cBhvr>
                                        <p:cTn id="8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true"/>
          </p:cNvPicPr>
          <p:nvPr/>
        </p:nvPicPr>
        <p:blipFill>
          <a:blip r:embed="rId1"/>
          <a:srcRect b="682"/>
          <a:stretch>
            <a:fillRect/>
          </a:stretch>
        </p:blipFill>
        <p:spPr>
          <a:xfrm>
            <a:off x="388620" y="975995"/>
            <a:ext cx="5437505" cy="5365115"/>
          </a:xfrm>
          <a:prstGeom prst="rect">
            <a:avLst/>
          </a:prstGeom>
        </p:spPr>
      </p:pic>
      <p:sp>
        <p:nvSpPr>
          <p:cNvPr id="7" name="文本框 6"/>
          <p:cNvSpPr txBox="true"/>
          <p:nvPr/>
        </p:nvSpPr>
        <p:spPr>
          <a:xfrm>
            <a:off x="580390" y="269240"/>
            <a:ext cx="4323080" cy="706755"/>
          </a:xfrm>
          <a:prstGeom prst="rect">
            <a:avLst/>
          </a:prstGeom>
          <a:noFill/>
        </p:spPr>
        <p:txBody>
          <a:bodyPr wrap="square" rtlCol="0" anchor="t">
            <a:spAutoFit/>
          </a:bodyPr>
          <a:p>
            <a:pPr marL="0" indent="0" algn="l">
              <a:lnSpc>
                <a:spcPct val="200000"/>
              </a:lnSpc>
              <a:buClr>
                <a:srgbClr val="FF0000"/>
              </a:buClr>
              <a:buFont typeface="东文宋体" charset="0"/>
              <a:buNone/>
            </a:pPr>
            <a:r>
              <a:rPr lang="zh-CN" altLang="en-US" sz="2000" b="1">
                <a:solidFill>
                  <a:schemeClr val="accent2"/>
                </a:solidFill>
              </a:rPr>
              <a:t>省厅文件（浙建建</a:t>
            </a:r>
            <a:r>
              <a:rPr lang="en-US" altLang="zh-CN" sz="2000" b="1">
                <a:solidFill>
                  <a:schemeClr val="accent2"/>
                </a:solidFill>
                <a:latin typeface="方正隶书_GBK" panose="02000000000000000000" charset="-122"/>
                <a:ea typeface="方正隶书_GBK" panose="02000000000000000000" charset="-122"/>
              </a:rPr>
              <a:t>〔</a:t>
            </a:r>
            <a:r>
              <a:rPr lang="en-US" altLang="zh-CN" sz="2000" b="1">
                <a:solidFill>
                  <a:schemeClr val="accent2"/>
                </a:solidFill>
                <a:sym typeface="+mn-ea"/>
              </a:rPr>
              <a:t>2023</a:t>
            </a:r>
            <a:r>
              <a:rPr lang="en-US" altLang="zh-CN" sz="2000" b="1">
                <a:solidFill>
                  <a:schemeClr val="accent2"/>
                </a:solidFill>
                <a:latin typeface="方正隶书_GBK" panose="02000000000000000000" charset="-122"/>
                <a:ea typeface="方正隶书_GBK" panose="02000000000000000000" charset="-122"/>
              </a:rPr>
              <a:t>〕</a:t>
            </a:r>
            <a:r>
              <a:rPr lang="en-US" altLang="zh-CN" sz="2000" b="1">
                <a:solidFill>
                  <a:schemeClr val="accent2"/>
                </a:solidFill>
              </a:rPr>
              <a:t>7</a:t>
            </a:r>
            <a:r>
              <a:rPr lang="zh-CN" altLang="en-US" sz="2000" b="1">
                <a:solidFill>
                  <a:schemeClr val="accent2"/>
                </a:solidFill>
              </a:rPr>
              <a:t>号）</a:t>
            </a:r>
            <a:endParaRPr lang="zh-CN" altLang="en-US" sz="2000" b="1">
              <a:solidFill>
                <a:schemeClr val="accent2"/>
              </a:solidFill>
            </a:endParaRPr>
          </a:p>
        </p:txBody>
      </p:sp>
      <p:cxnSp>
        <p:nvCxnSpPr>
          <p:cNvPr id="13" name="直接连接符 12"/>
          <p:cNvCxnSpPr/>
          <p:nvPr/>
        </p:nvCxnSpPr>
        <p:spPr>
          <a:xfrm flipV="true">
            <a:off x="580390" y="6245225"/>
            <a:ext cx="751205" cy="508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pic>
        <p:nvPicPr>
          <p:cNvPr id="14" name="图片 13"/>
          <p:cNvPicPr>
            <a:picLocks noChangeAspect="true"/>
          </p:cNvPicPr>
          <p:nvPr/>
        </p:nvPicPr>
        <p:blipFill>
          <a:blip r:embed="rId2"/>
          <a:stretch>
            <a:fillRect/>
          </a:stretch>
        </p:blipFill>
        <p:spPr>
          <a:xfrm>
            <a:off x="281940" y="1573530"/>
            <a:ext cx="8099425" cy="4767580"/>
          </a:xfrm>
          <a:prstGeom prst="rect">
            <a:avLst/>
          </a:prstGeom>
        </p:spPr>
      </p:pic>
      <p:cxnSp>
        <p:nvCxnSpPr>
          <p:cNvPr id="15" name="直接连接符 14"/>
          <p:cNvCxnSpPr/>
          <p:nvPr/>
        </p:nvCxnSpPr>
        <p:spPr>
          <a:xfrm>
            <a:off x="528320" y="1943100"/>
            <a:ext cx="115252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6" name="直接连接符 15"/>
          <p:cNvCxnSpPr/>
          <p:nvPr/>
        </p:nvCxnSpPr>
        <p:spPr>
          <a:xfrm>
            <a:off x="528320" y="5621020"/>
            <a:ext cx="136779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7" name="直接连接符 16"/>
          <p:cNvCxnSpPr/>
          <p:nvPr/>
        </p:nvCxnSpPr>
        <p:spPr>
          <a:xfrm>
            <a:off x="7030720" y="5621020"/>
            <a:ext cx="124333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0" name="椭圆 19"/>
          <p:cNvSpPr/>
          <p:nvPr/>
        </p:nvSpPr>
        <p:spPr>
          <a:xfrm>
            <a:off x="1083945" y="5656580"/>
            <a:ext cx="247650" cy="330200"/>
          </a:xfrm>
          <a:prstGeom prst="ellipse">
            <a:avLst/>
          </a:prstGeom>
          <a:noFill/>
          <a:ln w="28575" cap="flat" cmpd="sng" algn="ctr">
            <a:solidFill>
              <a:srgbClr val="0000FF"/>
            </a:solidFill>
            <a:prstDash val="solid"/>
            <a:round/>
            <a:headEnd type="none" w="med" len="med"/>
            <a:tailEnd type="none" w="med" len="med"/>
          </a:ln>
        </p:spPr>
        <p:txBody>
          <a:bodyPr vert="horz" wrap="square" lIns="91440" tIns="45720" rIns="91440" bIns="45720" numCol="1" anchor="t" anchorCtr="false" compatLnSpc="tru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smtClean="0">
              <a:ln>
                <a:noFill/>
              </a:ln>
              <a:solidFill>
                <a:schemeClr val="tx1"/>
              </a:solidFill>
              <a:effectLst/>
              <a:latin typeface="Arial" panose="02080604020202020204" pitchFamily="34" charset="0"/>
              <a:ea typeface="宋体" panose="02010600030101010101" pitchFamily="2" charset="-122"/>
            </a:endParaRPr>
          </a:p>
        </p:txBody>
      </p:sp>
      <p:sp>
        <p:nvSpPr>
          <p:cNvPr id="21" name="椭圆 20"/>
          <p:cNvSpPr/>
          <p:nvPr/>
        </p:nvSpPr>
        <p:spPr>
          <a:xfrm>
            <a:off x="423545" y="6010910"/>
            <a:ext cx="234315" cy="330200"/>
          </a:xfrm>
          <a:prstGeom prst="ellipse">
            <a:avLst/>
          </a:prstGeom>
          <a:noFill/>
          <a:ln w="28575" cap="flat" cmpd="sng" algn="ctr">
            <a:solidFill>
              <a:srgbClr val="0000FF"/>
            </a:solidFill>
            <a:prstDash val="solid"/>
            <a:round/>
            <a:headEnd type="none" w="med" len="med"/>
            <a:tailEnd type="none" w="med" len="med"/>
          </a:ln>
        </p:spPr>
        <p:txBody>
          <a:bodyPr vert="horz" wrap="square" lIns="91440" tIns="45720" rIns="91440" bIns="45720" numCol="1" anchor="t" anchorCtr="false" compatLnSpc="tru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smtClean="0">
              <a:ln>
                <a:noFill/>
              </a:ln>
              <a:solidFill>
                <a:schemeClr val="tx1"/>
              </a:solidFill>
              <a:effectLst/>
              <a:latin typeface="Arial" panose="02080604020202020204" pitchFamily="34" charset="0"/>
              <a:ea typeface="宋体" panose="02010600030101010101" pitchFamily="2" charset="-122"/>
            </a:endParaRPr>
          </a:p>
        </p:txBody>
      </p:sp>
      <p:sp>
        <p:nvSpPr>
          <p:cNvPr id="2" name="矩形 1"/>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bldLvl="0" animBg="true"/>
      <p:bldP spid="21" grpId="0" bldLvl="0" animBg="tru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521970" y="468630"/>
            <a:ext cx="8429625" cy="5631180"/>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9</a:t>
            </a:r>
            <a:r>
              <a:rPr sz="2000" b="0">
                <a:solidFill>
                  <a:srgbClr val="000099"/>
                </a:solidFill>
                <a:effectLst>
                  <a:outerShdw blurRad="38100" dist="19050" dir="2700000" algn="tl" rotWithShape="0">
                    <a:schemeClr val="dk1">
                      <a:alpha val="40000"/>
                    </a:schemeClr>
                  </a:outerShdw>
                </a:effectLst>
                <a:latin typeface="+mn-ea"/>
                <a:ea typeface="+mn-ea"/>
                <a:cs typeface="+mn-ea"/>
              </a:rPr>
              <a:t>.</a:t>
            </a:r>
            <a:r>
              <a:rPr sz="2000">
                <a:solidFill>
                  <a:srgbClr val="000099"/>
                </a:solidFill>
                <a:effectLst>
                  <a:outerShdw blurRad="38100" dist="19050" dir="2700000" algn="tl" rotWithShape="0">
                    <a:schemeClr val="dk1">
                      <a:alpha val="40000"/>
                    </a:schemeClr>
                  </a:outerShdw>
                </a:effectLst>
                <a:latin typeface="+mn-ea"/>
                <a:ea typeface="+mn-ea"/>
                <a:cs typeface="+mn-ea"/>
                <a:sym typeface="+mn-ea"/>
              </a:rPr>
              <a:t>明确参建单位申报数量（不得超过3家）</a:t>
            </a:r>
            <a:r>
              <a:rPr lang="zh-CN" sz="2000">
                <a:solidFill>
                  <a:srgbClr val="000099"/>
                </a:solidFill>
                <a:effectLst>
                  <a:outerShdw blurRad="38100" dist="19050" dir="2700000" algn="tl" rotWithShape="0">
                    <a:schemeClr val="dk1">
                      <a:alpha val="40000"/>
                    </a:schemeClr>
                  </a:outerShdw>
                </a:effectLst>
                <a:latin typeface="+mn-ea"/>
                <a:ea typeface="+mn-ea"/>
                <a:cs typeface="+mn-ea"/>
                <a:sym typeface="+mn-ea"/>
              </a:rPr>
              <a:t>；同时</a:t>
            </a:r>
            <a:r>
              <a:rPr sz="2000" b="0">
                <a:solidFill>
                  <a:srgbClr val="000099"/>
                </a:solidFill>
                <a:effectLst>
                  <a:outerShdw blurRad="38100" dist="19050" dir="2700000" algn="tl" rotWithShape="0">
                    <a:schemeClr val="dk1">
                      <a:alpha val="40000"/>
                    </a:schemeClr>
                  </a:outerShdw>
                </a:effectLst>
                <a:latin typeface="+mn-ea"/>
                <a:ea typeface="+mn-ea"/>
                <a:cs typeface="+mn-ea"/>
              </a:rPr>
              <a:t>参建单位也需评市标化</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endParaRPr lang="en-US"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优良工地，即作为参建单位参评衢江杯的，也须先参评市标化优良工地</a:t>
            </a: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endParaRPr lang="en-US" sz="2000" b="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 </a:t>
            </a:r>
            <a:r>
              <a:rPr sz="2000" b="0">
                <a:solidFill>
                  <a:srgbClr val="000099"/>
                </a:solidFill>
                <a:effectLst>
                  <a:outerShdw blurRad="38100" dist="19050" dir="2700000" algn="tl" rotWithShape="0">
                    <a:schemeClr val="dk1">
                      <a:alpha val="40000"/>
                    </a:schemeClr>
                  </a:outerShdw>
                </a:effectLst>
                <a:latin typeface="+mn-ea"/>
                <a:ea typeface="+mn-ea"/>
                <a:cs typeface="+mn-ea"/>
              </a:rPr>
              <a:t>（以参建单位身份参评）</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具体条文（“三、评选条件”</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a:t>
            </a:r>
            <a:r>
              <a:rPr lang="zh-CN" altLang="en-US" sz="2000">
                <a:solidFill>
                  <a:srgbClr val="FF0000"/>
                </a:solidFill>
                <a:effectLst>
                  <a:outerShdw blurRad="38100" dist="19050" dir="2700000" algn="tl" rotWithShape="0">
                    <a:schemeClr val="dk1">
                      <a:alpha val="40000"/>
                    </a:schemeClr>
                  </a:outerShdw>
                </a:effectLst>
                <a:latin typeface="+mn-ea"/>
                <a:ea typeface="+mn-ea"/>
                <a:cs typeface="+mn-ea"/>
                <a:sym typeface="+mn-ea"/>
              </a:rPr>
              <a:t>四</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条、第五条的第二小条）：</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Arial" panose="02080604020202020204" pitchFamily="34" charset="0"/>
              <a:buChar char="•"/>
            </a:pPr>
            <a:r>
              <a:rPr lang="zh-CN" altLang="en-US" sz="2000">
                <a:solidFill>
                  <a:schemeClr val="tx1"/>
                </a:solidFill>
                <a:effectLst>
                  <a:outerShdw blurRad="38100" dist="19050" dir="2700000" algn="tl" rotWithShape="0">
                    <a:schemeClr val="dk1">
                      <a:alpha val="40000"/>
                    </a:schemeClr>
                  </a:outerShdw>
                </a:effectLst>
                <a:latin typeface="+mn-ea"/>
                <a:ea typeface="+mn-ea"/>
                <a:cs typeface="+mn-ea"/>
                <a:sym typeface="+mn-ea"/>
              </a:rPr>
              <a:t>（四）衢江杯应由工程的总承包或主要承建单位提出申请，当施工许可</a:t>
            </a:r>
            <a:r>
              <a:rPr lang="en-US" altLang="zh-CN" sz="2000">
                <a:solidFill>
                  <a:schemeClr val="tx1"/>
                </a:solidFill>
                <a:effectLst>
                  <a:outerShdw blurRad="38100" dist="19050" dir="2700000" algn="tl" rotWithShape="0">
                    <a:schemeClr val="dk1">
                      <a:alpha val="40000"/>
                    </a:schemeClr>
                  </a:outerShdw>
                </a:effectLst>
                <a:latin typeface="+mn-ea"/>
                <a:ea typeface="+mn-ea"/>
                <a:cs typeface="+mn-ea"/>
                <a:sym typeface="+mn-ea"/>
              </a:rPr>
              <a:t> </a:t>
            </a:r>
            <a:endParaRPr lang="en-US" altLang="zh-CN" sz="2000">
              <a:solidFill>
                <a:schemeClr val="tx1"/>
              </a:solidFill>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altLang="zh-CN" sz="2000">
                <a:solidFill>
                  <a:schemeClr val="tx1"/>
                </a:solidFill>
                <a:effectLst>
                  <a:outerShdw blurRad="38100" dist="19050" dir="2700000" algn="tl" rotWithShape="0">
                    <a:schemeClr val="dk1">
                      <a:alpha val="40000"/>
                    </a:schemeClr>
                  </a:outerShdw>
                </a:effectLst>
                <a:latin typeface="+mn-ea"/>
                <a:ea typeface="+mn-ea"/>
                <a:cs typeface="+mn-ea"/>
                <a:sym typeface="+mn-ea"/>
              </a:rPr>
              <a:t>  </a:t>
            </a:r>
            <a:r>
              <a:rPr lang="zh-CN" altLang="en-US" sz="2000">
                <a:solidFill>
                  <a:schemeClr val="tx1"/>
                </a:solidFill>
                <a:effectLst>
                  <a:outerShdw blurRad="38100" dist="19050" dir="2700000" algn="tl" rotWithShape="0">
                    <a:schemeClr val="dk1">
                      <a:alpha val="40000"/>
                    </a:schemeClr>
                  </a:outerShdw>
                </a:effectLst>
                <a:latin typeface="+mn-ea"/>
                <a:ea typeface="+mn-ea"/>
                <a:cs typeface="+mn-ea"/>
                <a:sym typeface="+mn-ea"/>
              </a:rPr>
              <a:t>信息存在两家以上（含两家）主要承建单位的，应采取联合方式申报；</a:t>
            </a:r>
            <a:endParaRPr lang="zh-CN" altLang="en-US" sz="2000">
              <a:solidFill>
                <a:schemeClr val="tx1"/>
              </a:solidFill>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altLang="zh-CN" sz="2000">
                <a:solidFill>
                  <a:schemeClr val="tx1"/>
                </a:solidFill>
                <a:effectLst>
                  <a:outerShdw blurRad="38100" dist="19050" dir="2700000" algn="tl" rotWithShape="0">
                    <a:schemeClr val="dk1">
                      <a:alpha val="40000"/>
                    </a:schemeClr>
                  </a:outerShdw>
                </a:effectLst>
                <a:latin typeface="+mn-ea"/>
                <a:ea typeface="+mn-ea"/>
                <a:cs typeface="+mn-ea"/>
                <a:sym typeface="+mn-ea"/>
              </a:rPr>
              <a:t>  </a:t>
            </a:r>
            <a:r>
              <a:rPr lang="zh-CN" altLang="en-US" sz="2000">
                <a:solidFill>
                  <a:schemeClr val="tx1"/>
                </a:solidFill>
                <a:effectLst>
                  <a:outerShdw blurRad="38100" dist="19050" dir="2700000" algn="tl" rotWithShape="0">
                    <a:schemeClr val="dk1">
                      <a:alpha val="40000"/>
                    </a:schemeClr>
                  </a:outerShdw>
                </a:effectLst>
                <a:latin typeface="+mn-ea"/>
                <a:ea typeface="+mn-ea"/>
                <a:cs typeface="+mn-ea"/>
                <a:sym typeface="+mn-ea"/>
              </a:rPr>
              <a:t>其他专业承包企业可以作为参建单位参与申报，但总数不得超过三家，</a:t>
            </a:r>
            <a:endParaRPr lang="zh-CN" altLang="en-US" sz="2000">
              <a:solidFill>
                <a:schemeClr val="tx1"/>
              </a:solidFill>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zh-CN" altLang="en-US" sz="2000">
                <a:solidFill>
                  <a:schemeClr val="tx1"/>
                </a:solidFill>
                <a:effectLst>
                  <a:outerShdw blurRad="38100" dist="19050" dir="2700000" algn="tl" rotWithShape="0">
                    <a:schemeClr val="dk1">
                      <a:alpha val="40000"/>
                    </a:schemeClr>
                  </a:outerShdw>
                </a:effectLst>
                <a:latin typeface="+mn-ea"/>
                <a:ea typeface="+mn-ea"/>
                <a:cs typeface="+mn-ea"/>
                <a:sym typeface="+mn-ea"/>
              </a:rPr>
              <a:t> </a:t>
            </a:r>
            <a:r>
              <a:rPr lang="en-US" altLang="zh-CN" sz="2000">
                <a:solidFill>
                  <a:schemeClr val="tx1"/>
                </a:solidFill>
                <a:effectLst>
                  <a:outerShdw blurRad="38100" dist="19050" dir="2700000" algn="tl" rotWithShape="0">
                    <a:schemeClr val="dk1">
                      <a:alpha val="40000"/>
                    </a:schemeClr>
                  </a:outerShdw>
                </a:effectLst>
                <a:latin typeface="+mn-ea"/>
                <a:ea typeface="+mn-ea"/>
                <a:cs typeface="+mn-ea"/>
                <a:sym typeface="+mn-ea"/>
              </a:rPr>
              <a:t> </a:t>
            </a:r>
            <a:r>
              <a:rPr lang="zh-CN" altLang="en-US" sz="2000">
                <a:solidFill>
                  <a:schemeClr val="tx1"/>
                </a:solidFill>
                <a:effectLst>
                  <a:outerShdw blurRad="38100" dist="19050" dir="2700000" algn="tl" rotWithShape="0">
                    <a:schemeClr val="dk1">
                      <a:alpha val="40000"/>
                    </a:schemeClr>
                  </a:outerShdw>
                </a:effectLst>
                <a:latin typeface="+mn-ea"/>
                <a:ea typeface="+mn-ea"/>
                <a:cs typeface="+mn-ea"/>
                <a:sym typeface="+mn-ea"/>
              </a:rPr>
              <a:t>参建单位的申报资料由工程的主要承建单位统一汇总申报。</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342900" indent="-342900" algn="l">
              <a:lnSpc>
                <a:spcPct val="200000"/>
              </a:lnSpc>
              <a:buClr>
                <a:srgbClr val="FF0000"/>
              </a:buClr>
              <a:buFont typeface="Arial" panose="02080604020202020204" pitchFamily="34" charset="0"/>
              <a:buChar char="•"/>
            </a:pPr>
            <a:r>
              <a:rPr lang="zh-CN" altLang="en-US" sz="2000">
                <a:effectLst>
                  <a:outerShdw blurRad="38100" dist="19050" dir="2700000" algn="tl" rotWithShape="0">
                    <a:schemeClr val="dk1">
                      <a:alpha val="40000"/>
                    </a:schemeClr>
                  </a:outerShdw>
                </a:effectLst>
                <a:latin typeface="+mn-ea"/>
                <a:ea typeface="+mn-ea"/>
                <a:cs typeface="+mn-ea"/>
                <a:sym typeface="+mn-ea"/>
              </a:rPr>
              <a:t>（五）衢江杯申报项目的承建单位、参建单位应符合下列条件：</a:t>
            </a:r>
            <a:endParaRPr lang="zh-CN" altLang="en-US" sz="2000">
              <a:effectLst>
                <a:outerShdw blurRad="38100" dist="19050" dir="2700000" algn="tl" rotWithShape="0">
                  <a:schemeClr val="dk1">
                    <a:alpha val="40000"/>
                  </a:schemeClr>
                </a:outerShdw>
              </a:effectLst>
              <a:latin typeface="+mn-ea"/>
              <a:ea typeface="+mn-ea"/>
              <a:cs typeface="+mn-ea"/>
              <a:sym typeface="+mn-ea"/>
            </a:endParaRPr>
          </a:p>
        </p:txBody>
      </p:sp>
      <p:cxnSp>
        <p:nvCxnSpPr>
          <p:cNvPr id="4" name="直接连接符 3"/>
          <p:cNvCxnSpPr/>
          <p:nvPr/>
        </p:nvCxnSpPr>
        <p:spPr>
          <a:xfrm>
            <a:off x="3646170" y="1160780"/>
            <a:ext cx="1335405" cy="190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flipV="true">
            <a:off x="912495" y="4788535"/>
            <a:ext cx="7547610" cy="1079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linds(horizontal)">
                                      <p:cBhvr>
                                        <p:cTn id="34" dur="500"/>
                                        <p:tgtEl>
                                          <p:spTgt spid="6">
                                            <p:txEl>
                                              <p:pRg st="4" end="4"/>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linds(horizontal)">
                                      <p:cBhvr>
                                        <p:cTn id="37" dur="500"/>
                                        <p:tgtEl>
                                          <p:spTgt spid="6">
                                            <p:txEl>
                                              <p:pRg st="5" end="5"/>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blinds(horizontal)">
                                      <p:cBhvr>
                                        <p:cTn id="40" dur="500"/>
                                        <p:tgtEl>
                                          <p:spTgt spid="6">
                                            <p:txEl>
                                              <p:pRg st="6" end="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blinds(horizontal)">
                                      <p:cBhvr>
                                        <p:cTn id="43" dur="500"/>
                                        <p:tgtEl>
                                          <p:spTgt spid="6">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linds(horizont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blinds(horizontal)">
                                      <p:cBhvr>
                                        <p:cTn id="5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504825" y="622300"/>
            <a:ext cx="8429625" cy="2553335"/>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sz="2000" b="0">
                <a:solidFill>
                  <a:schemeClr val="tx1"/>
                </a:solidFill>
                <a:effectLst>
                  <a:outerShdw blurRad="38100" dist="19050" dir="2700000" algn="tl" rotWithShape="0">
                    <a:schemeClr val="dk1">
                      <a:alpha val="40000"/>
                    </a:schemeClr>
                  </a:outerShdw>
                </a:effectLst>
                <a:latin typeface="+mn-ea"/>
                <a:ea typeface="+mn-ea"/>
                <a:cs typeface="+mn-ea"/>
              </a:rPr>
              <a:t> </a:t>
            </a:r>
            <a:r>
              <a:rPr sz="2000" b="0">
                <a:solidFill>
                  <a:schemeClr val="tx1"/>
                </a:solidFill>
                <a:effectLst>
                  <a:outerShdw blurRad="38100" dist="19050" dir="2700000" algn="tl" rotWithShape="0">
                    <a:schemeClr val="dk1">
                      <a:alpha val="40000"/>
                    </a:schemeClr>
                  </a:outerShdw>
                </a:effectLst>
                <a:latin typeface="+mn-ea"/>
                <a:ea typeface="+mn-ea"/>
                <a:cs typeface="+mn-ea"/>
              </a:rPr>
              <a:t>2.参建单位：</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b="0">
                <a:solidFill>
                  <a:schemeClr val="tx1"/>
                </a:solidFill>
                <a:effectLst>
                  <a:outerShdw blurRad="38100" dist="19050" dir="2700000" algn="tl" rotWithShape="0">
                    <a:schemeClr val="dk1">
                      <a:alpha val="40000"/>
                    </a:schemeClr>
                  </a:outerShdw>
                </a:effectLst>
                <a:latin typeface="+mn-ea"/>
                <a:ea typeface="+mn-ea"/>
                <a:cs typeface="+mn-ea"/>
              </a:rPr>
              <a:t>（2）被评定衢州市建筑施工安全生产标准化管理优良工地参建单位（专业工程如设立市级施工标准化工地评选的，应被评为市级专业工程施工标准化工地参建单位）。</a:t>
            </a:r>
            <a:endParaRPr sz="2000" b="0">
              <a:solidFill>
                <a:schemeClr val="tx1"/>
              </a:solidFill>
              <a:effectLst>
                <a:outerShdw blurRad="38100" dist="19050" dir="2700000" algn="tl" rotWithShape="0">
                  <a:schemeClr val="dk1">
                    <a:alpha val="40000"/>
                  </a:schemeClr>
                </a:outerShdw>
              </a:effectLst>
              <a:latin typeface="+mn-ea"/>
              <a:ea typeface="+mn-ea"/>
              <a:cs typeface="+mn-ea"/>
            </a:endParaRPr>
          </a:p>
        </p:txBody>
      </p:sp>
      <p:cxnSp>
        <p:nvCxnSpPr>
          <p:cNvPr id="4" name="直接连接符 3"/>
          <p:cNvCxnSpPr/>
          <p:nvPr/>
        </p:nvCxnSpPr>
        <p:spPr>
          <a:xfrm flipV="true">
            <a:off x="6083935" y="1894840"/>
            <a:ext cx="2160270" cy="22225"/>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521970" y="468630"/>
            <a:ext cx="8429625" cy="5631180"/>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10</a:t>
            </a:r>
            <a:r>
              <a:rPr sz="2000" b="0">
                <a:solidFill>
                  <a:srgbClr val="000099"/>
                </a:solidFill>
                <a:effectLst>
                  <a:outerShdw blurRad="38100" dist="19050" dir="2700000" algn="tl" rotWithShape="0">
                    <a:schemeClr val="dk1">
                      <a:alpha val="40000"/>
                    </a:schemeClr>
                  </a:outerShdw>
                </a:effectLst>
                <a:latin typeface="+mn-ea"/>
                <a:ea typeface="+mn-ea"/>
                <a:cs typeface="+mn-ea"/>
              </a:rPr>
              <a:t>.</a:t>
            </a:r>
            <a:r>
              <a:rPr sz="2000">
                <a:solidFill>
                  <a:srgbClr val="000099"/>
                </a:solidFill>
                <a:effectLst>
                  <a:outerShdw blurRad="38100" dist="19050" dir="2700000" algn="tl" rotWithShape="0">
                    <a:schemeClr val="dk1">
                      <a:alpha val="40000"/>
                    </a:schemeClr>
                  </a:outerShdw>
                </a:effectLst>
                <a:latin typeface="+mn-ea"/>
                <a:ea typeface="+mn-ea"/>
                <a:cs typeface="+mn-ea"/>
              </a:rPr>
              <a:t>对参建单位申报规模要求进行适当修改</a:t>
            </a:r>
            <a:r>
              <a:rPr lang="zh-CN" sz="2000">
                <a:solidFill>
                  <a:srgbClr val="000099"/>
                </a:solidFill>
                <a:effectLst>
                  <a:outerShdw blurRad="38100" dist="19050" dir="2700000" algn="tl" rotWithShape="0">
                    <a:schemeClr val="dk1">
                      <a:alpha val="40000"/>
                    </a:schemeClr>
                  </a:outerShdw>
                </a:effectLst>
                <a:latin typeface="+mn-ea"/>
                <a:ea typeface="+mn-ea"/>
                <a:cs typeface="+mn-ea"/>
              </a:rPr>
              <a:t>。</a:t>
            </a:r>
            <a:endParaRPr lang="zh-CN" sz="2000">
              <a:solidFill>
                <a:srgbClr val="000099"/>
              </a:solidFill>
              <a:effectLst>
                <a:outerShdw blurRad="38100" dist="19050" dir="2700000" algn="tl" rotWithShape="0">
                  <a:schemeClr val="dk1">
                    <a:alpha val="40000"/>
                  </a:schemeClr>
                </a:outerShdw>
              </a:effectLst>
              <a:latin typeface="+mn-ea"/>
              <a:ea typeface="+mn-ea"/>
              <a:cs typeface="+mn-ea"/>
            </a:endParaRPr>
          </a:p>
          <a:p>
            <a:pPr marL="0" indent="0" algn="l">
              <a:lnSpc>
                <a:spcPct val="200000"/>
              </a:lnSpc>
              <a:buClr>
                <a:srgbClr val="FF0000"/>
              </a:buClr>
              <a:buFont typeface="东文宋体" charset="0"/>
              <a:buNone/>
            </a:pPr>
            <a:r>
              <a:rPr sz="2000">
                <a:solidFill>
                  <a:srgbClr val="000099"/>
                </a:solidFill>
                <a:effectLst>
                  <a:outerShdw blurRad="38100" dist="19050" dir="2700000" algn="tl" rotWithShape="0">
                    <a:schemeClr val="dk1">
                      <a:alpha val="40000"/>
                    </a:schemeClr>
                  </a:outerShdw>
                </a:effectLst>
                <a:latin typeface="+mn-ea"/>
                <a:ea typeface="+mn-ea"/>
                <a:cs typeface="+mn-ea"/>
              </a:rPr>
              <a:t>（</a:t>
            </a:r>
            <a:r>
              <a:rPr lang="zh-CN" sz="2000">
                <a:solidFill>
                  <a:srgbClr val="000099"/>
                </a:solidFill>
                <a:effectLst>
                  <a:outerShdw blurRad="38100" dist="19050" dir="2700000" algn="tl" rotWithShape="0">
                    <a:schemeClr val="dk1">
                      <a:alpha val="40000"/>
                    </a:schemeClr>
                  </a:outerShdw>
                </a:effectLst>
                <a:latin typeface="+mn-ea"/>
                <a:ea typeface="+mn-ea"/>
                <a:cs typeface="+mn-ea"/>
              </a:rPr>
              <a:t>即</a:t>
            </a:r>
            <a:r>
              <a:rPr sz="2000">
                <a:solidFill>
                  <a:srgbClr val="000099"/>
                </a:solidFill>
                <a:effectLst>
                  <a:outerShdw blurRad="38100" dist="19050" dir="2700000" algn="tl" rotWithShape="0">
                    <a:schemeClr val="dk1">
                      <a:alpha val="40000"/>
                    </a:schemeClr>
                  </a:outerShdw>
                </a:effectLst>
                <a:latin typeface="+mn-ea"/>
                <a:ea typeface="+mn-ea"/>
                <a:cs typeface="+mn-ea"/>
              </a:rPr>
              <a:t>由原来要求“完成的建安合同造价占总建安合同造价20%以上且不低于200万”修改为“完成的建安合同造价占总建安合同造价20%以上且不低于200万，或未达到20%但不低于500万元”）</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具体条文（“三、评选条件”</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中第五条的第二小条）：</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Arial" panose="02080604020202020204" pitchFamily="34" charset="0"/>
              <a:buChar char="•"/>
            </a:pPr>
            <a:r>
              <a:rPr lang="zh-CN" altLang="en-US" sz="2000">
                <a:effectLst>
                  <a:outerShdw blurRad="38100" dist="19050" dir="2700000" algn="tl" rotWithShape="0">
                    <a:schemeClr val="dk1">
                      <a:alpha val="40000"/>
                    </a:schemeClr>
                  </a:outerShdw>
                </a:effectLst>
                <a:latin typeface="+mn-ea"/>
                <a:ea typeface="+mn-ea"/>
                <a:cs typeface="+mn-ea"/>
                <a:sym typeface="+mn-ea"/>
              </a:rPr>
              <a:t>（五）衢江杯申报项目的承建单位、参建单位应符合下列条件：</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2.参建单位：</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（1）完成的建安合同造价占总建安合同造价20%以上且不低于200万，</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zh-CN" altLang="en-US" sz="2000">
                <a:effectLst>
                  <a:outerShdw blurRad="38100" dist="19050" dir="2700000" algn="tl" rotWithShape="0">
                    <a:schemeClr val="dk1">
                      <a:alpha val="40000"/>
                    </a:schemeClr>
                  </a:outerShdw>
                </a:effectLst>
                <a:latin typeface="+mn-ea"/>
                <a:ea typeface="+mn-ea"/>
                <a:cs typeface="+mn-ea"/>
                <a:sym typeface="+mn-ea"/>
              </a:rPr>
              <a:t> </a:t>
            </a: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或未达到20%但不低于500万元的施工企业。</a:t>
            </a:r>
            <a:endParaRPr lang="zh-CN" altLang="en-US" sz="2000">
              <a:effectLst>
                <a:outerShdw blurRad="38100" dist="19050" dir="2700000" algn="tl" rotWithShape="0">
                  <a:schemeClr val="dk1">
                    <a:alpha val="40000"/>
                  </a:schemeClr>
                </a:outerShdw>
              </a:effectLst>
              <a:latin typeface="+mn-ea"/>
              <a:ea typeface="+mn-ea"/>
              <a:cs typeface="+mn-ea"/>
              <a:sym typeface="+mn-ea"/>
            </a:endParaRPr>
          </a:p>
        </p:txBody>
      </p:sp>
      <p:cxnSp>
        <p:nvCxnSpPr>
          <p:cNvPr id="4" name="直接连接符 3"/>
          <p:cNvCxnSpPr/>
          <p:nvPr/>
        </p:nvCxnSpPr>
        <p:spPr>
          <a:xfrm>
            <a:off x="1403350" y="6093460"/>
            <a:ext cx="345630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 name="椭圆 1"/>
          <p:cNvSpPr/>
          <p:nvPr/>
        </p:nvSpPr>
        <p:spPr>
          <a:xfrm>
            <a:off x="997585" y="5453380"/>
            <a:ext cx="342265" cy="647065"/>
          </a:xfrm>
          <a:prstGeom prst="ellipse">
            <a:avLst/>
          </a:prstGeom>
          <a:noFill/>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0000"/>
                </a:solidFill>
              </a14:hiddenFill>
            </a:ext>
          </a:extLst>
        </p:spPr>
        <p:txBody>
          <a:bodyPr vert="horz" wrap="square" lIns="91440" tIns="45720" rIns="91440" bIns="45720" numCol="1" anchor="t" anchorCtr="false" compatLnSpc="true"/>
          <a:p>
            <a:pPr marL="0" marR="0" indent="0" algn="l" defTabSz="914400" rtl="0" eaLnBrk="0" fontAlgn="base" latinLnBrk="0" hangingPunct="0">
              <a:lnSpc>
                <a:spcPct val="100000"/>
              </a:lnSpc>
              <a:spcBef>
                <a:spcPct val="0"/>
              </a:spcBef>
              <a:spcAft>
                <a:spcPct val="0"/>
              </a:spcAft>
              <a:buClrTx/>
              <a:buSzTx/>
              <a:buFontTx/>
              <a:buNone/>
            </a:pPr>
            <a:endParaRPr kumimoji="0" lang="en-US" altLang="en-US" sz="2400" b="0" i="0" u="none" strike="noStrike" cap="none" normalizeH="0" baseline="0" smtClean="0">
              <a:ln>
                <a:noFill/>
              </a:ln>
              <a:solidFill>
                <a:schemeClr val="tx1"/>
              </a:solidFill>
              <a:effectLst/>
              <a:latin typeface="Arial" panose="02080604020202020204" pitchFamily="34" charset="0"/>
              <a:ea typeface="宋体" panose="02010600030101010101" pitchFamily="2" charset="-122"/>
            </a:endParaRPr>
          </a:p>
        </p:txBody>
      </p: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linds(horizontal)">
                                      <p:cBhvr>
                                        <p:cTn id="28" dur="500"/>
                                        <p:tgtEl>
                                          <p:spTgt spid="6">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linds(horizontal)">
                                      <p:cBhvr>
                                        <p:cTn id="31" dur="500"/>
                                        <p:tgtEl>
                                          <p:spTgt spid="6">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linds(horizontal)">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linds(horizontal)">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linds(horizontal)">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tru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true"/>
          <p:nvPr/>
        </p:nvSpPr>
        <p:spPr>
          <a:xfrm>
            <a:off x="521970" y="468630"/>
            <a:ext cx="8429625" cy="3169285"/>
          </a:xfrm>
          <a:prstGeom prst="rect">
            <a:avLst/>
          </a:prstGeom>
          <a:noFill/>
          <a:ln w="9525">
            <a:noFill/>
          </a:ln>
        </p:spPr>
        <p:txBody>
          <a:bodyPr wrap="square">
            <a:spAutoFit/>
          </a:bodyPr>
          <a:p>
            <a:pPr marL="0" indent="0" algn="l">
              <a:lnSpc>
                <a:spcPct val="200000"/>
              </a:lnSpc>
              <a:buClr>
                <a:srgbClr val="FF0000"/>
              </a:buClr>
              <a:buFont typeface="东文宋体" charset="0"/>
              <a:buNone/>
            </a:pPr>
            <a:r>
              <a:rPr lang="en-US" sz="2000" b="0">
                <a:solidFill>
                  <a:srgbClr val="000099"/>
                </a:solidFill>
                <a:effectLst>
                  <a:outerShdw blurRad="38100" dist="19050" dir="2700000" algn="tl" rotWithShape="0">
                    <a:schemeClr val="dk1">
                      <a:alpha val="40000"/>
                    </a:schemeClr>
                  </a:outerShdw>
                </a:effectLst>
                <a:latin typeface="+mn-ea"/>
                <a:ea typeface="+mn-ea"/>
                <a:cs typeface="+mn-ea"/>
              </a:rPr>
              <a:t>11</a:t>
            </a:r>
            <a:r>
              <a:rPr sz="2000" b="0">
                <a:solidFill>
                  <a:srgbClr val="000099"/>
                </a:solidFill>
                <a:effectLst>
                  <a:outerShdw blurRad="38100" dist="19050" dir="2700000" algn="tl" rotWithShape="0">
                    <a:schemeClr val="dk1">
                      <a:alpha val="40000"/>
                    </a:schemeClr>
                  </a:outerShdw>
                </a:effectLst>
                <a:latin typeface="+mn-ea"/>
                <a:ea typeface="+mn-ea"/>
                <a:cs typeface="+mn-ea"/>
              </a:rPr>
              <a:t>.</a:t>
            </a:r>
            <a:r>
              <a:rPr sz="2000">
                <a:solidFill>
                  <a:srgbClr val="000099"/>
                </a:solidFill>
                <a:effectLst>
                  <a:outerShdw blurRad="38100" dist="19050" dir="2700000" algn="tl" rotWithShape="0">
                    <a:schemeClr val="dk1">
                      <a:alpha val="40000"/>
                    </a:schemeClr>
                  </a:outerShdw>
                </a:effectLst>
                <a:latin typeface="+mn-ea"/>
                <a:ea typeface="+mn-ea"/>
                <a:cs typeface="+mn-ea"/>
              </a:rPr>
              <a:t>对衢江杯申报评选程序做了适当调整（新增了申报材料复审）</a:t>
            </a:r>
            <a:r>
              <a:rPr lang="zh-CN" sz="2000" b="0">
                <a:solidFill>
                  <a:srgbClr val="000099"/>
                </a:solidFill>
                <a:effectLst>
                  <a:outerShdw blurRad="38100" dist="19050" dir="2700000" algn="tl" rotWithShape="0">
                    <a:schemeClr val="dk1">
                      <a:alpha val="40000"/>
                    </a:schemeClr>
                  </a:outerShdw>
                </a:effectLst>
                <a:latin typeface="+mn-ea"/>
                <a:ea typeface="+mn-ea"/>
                <a:cs typeface="+mn-ea"/>
              </a:rPr>
              <a:t>。</a:t>
            </a:r>
            <a:endParaRPr sz="2000" b="0">
              <a:solidFill>
                <a:srgbClr val="000099"/>
              </a:solidFill>
              <a:effectLst>
                <a:outerShdw blurRad="38100" dist="19050" dir="2700000" algn="tl" rotWithShape="0">
                  <a:schemeClr val="dk1">
                    <a:alpha val="40000"/>
                  </a:schemeClr>
                </a:outerShdw>
              </a:effectLst>
              <a:latin typeface="+mn-ea"/>
              <a:ea typeface="+mn-ea"/>
              <a:cs typeface="+mn-ea"/>
            </a:endParaRPr>
          </a:p>
          <a:p>
            <a:pPr marL="285750" indent="-285750" algn="l">
              <a:lnSpc>
                <a:spcPct val="200000"/>
              </a:lnSpc>
              <a:buClr>
                <a:srgbClr val="FF0000"/>
              </a:buClr>
              <a:buFont typeface="东文宋体" charset="0"/>
              <a:buChar char="◆"/>
            </a:pP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具体条文（“四、申报评选”</a:t>
            </a:r>
            <a:r>
              <a:rPr lang="en-US" alt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 </a:t>
            </a:r>
            <a:r>
              <a:rPr lang="zh-CN" sz="2000">
                <a:solidFill>
                  <a:srgbClr val="FF0000"/>
                </a:solidFill>
                <a:effectLst>
                  <a:outerShdw blurRad="38100" dist="19050" dir="2700000" algn="tl" rotWithShape="0">
                    <a:schemeClr val="dk1">
                      <a:alpha val="40000"/>
                    </a:schemeClr>
                  </a:outerShdw>
                </a:effectLst>
                <a:latin typeface="+mn-ea"/>
                <a:ea typeface="+mn-ea"/>
                <a:cs typeface="+mn-ea"/>
                <a:sym typeface="+mn-ea"/>
              </a:rPr>
              <a:t>中第三条）：</a:t>
            </a:r>
            <a:endParaRPr lang="zh-CN" sz="2000" b="0">
              <a:solidFill>
                <a:srgbClr val="FF0000"/>
              </a:solidFill>
              <a:effectLst>
                <a:outerShdw blurRad="38100" dist="19050" dir="2700000" algn="tl" rotWithShape="0">
                  <a:schemeClr val="dk1">
                    <a:alpha val="40000"/>
                  </a:schemeClr>
                </a:outerShdw>
              </a:effectLst>
              <a:latin typeface="+mn-ea"/>
              <a:ea typeface="+mn-ea"/>
              <a:cs typeface="+mn-ea"/>
            </a:endParaRPr>
          </a:p>
          <a:p>
            <a:pPr marL="342900" indent="-342900" algn="l">
              <a:lnSpc>
                <a:spcPct val="200000"/>
              </a:lnSpc>
              <a:buClr>
                <a:srgbClr val="FF0000"/>
              </a:buClr>
              <a:buFont typeface="Arial" panose="02080604020202020204" pitchFamily="34" charset="0"/>
              <a:buChar char="•"/>
            </a:pPr>
            <a:r>
              <a:rPr lang="zh-CN" altLang="en-US" sz="2000">
                <a:effectLst>
                  <a:outerShdw blurRad="38100" dist="19050" dir="2700000" algn="tl" rotWithShape="0">
                    <a:schemeClr val="dk1">
                      <a:alpha val="40000"/>
                    </a:schemeClr>
                  </a:outerShdw>
                </a:effectLst>
                <a:latin typeface="+mn-ea"/>
                <a:ea typeface="+mn-ea"/>
                <a:cs typeface="+mn-ea"/>
                <a:sym typeface="+mn-ea"/>
              </a:rPr>
              <a:t>衢江杯的申报评选程序：</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（三）材料复审。评选办公室汇总申报项目名单后，组织专家对项目</a:t>
            </a:r>
            <a:endParaRPr lang="zh-CN" altLang="en-US" sz="2000">
              <a:effectLst>
                <a:outerShdw blurRad="38100" dist="19050" dir="2700000" algn="tl" rotWithShape="0">
                  <a:schemeClr val="dk1">
                    <a:alpha val="40000"/>
                  </a:schemeClr>
                </a:outerShdw>
              </a:effectLst>
              <a:latin typeface="+mn-ea"/>
              <a:ea typeface="+mn-ea"/>
              <a:cs typeface="+mn-ea"/>
              <a:sym typeface="+mn-ea"/>
            </a:endParaRPr>
          </a:p>
          <a:p>
            <a:pPr marL="0" indent="0" algn="l">
              <a:lnSpc>
                <a:spcPct val="200000"/>
              </a:lnSpc>
              <a:buClr>
                <a:srgbClr val="FF0000"/>
              </a:buClr>
              <a:buFont typeface="Arial" panose="02080604020202020204" pitchFamily="34" charset="0"/>
              <a:buNone/>
            </a:pPr>
            <a:r>
              <a:rPr lang="en-US" altLang="zh-CN" sz="2000">
                <a:effectLst>
                  <a:outerShdw blurRad="38100" dist="19050" dir="2700000" algn="tl" rotWithShape="0">
                    <a:schemeClr val="dk1">
                      <a:alpha val="40000"/>
                    </a:schemeClr>
                  </a:outerShdw>
                </a:effectLst>
                <a:latin typeface="+mn-ea"/>
                <a:ea typeface="+mn-ea"/>
                <a:cs typeface="+mn-ea"/>
                <a:sym typeface="+mn-ea"/>
              </a:rPr>
              <a:t>       </a:t>
            </a:r>
            <a:r>
              <a:rPr lang="zh-CN" altLang="en-US" sz="2000">
                <a:effectLst>
                  <a:outerShdw blurRad="38100" dist="19050" dir="2700000" algn="tl" rotWithShape="0">
                    <a:schemeClr val="dk1">
                      <a:alpha val="40000"/>
                    </a:schemeClr>
                  </a:outerShdw>
                </a:effectLst>
                <a:latin typeface="+mn-ea"/>
                <a:ea typeface="+mn-ea"/>
                <a:cs typeface="+mn-ea"/>
                <a:sym typeface="+mn-ea"/>
              </a:rPr>
              <a:t>申报材料进行复审。</a:t>
            </a:r>
            <a:endParaRPr lang="zh-CN" altLang="en-US" sz="2000">
              <a:effectLst>
                <a:outerShdw blurRad="38100" dist="19050" dir="2700000" algn="tl" rotWithShape="0">
                  <a:schemeClr val="dk1">
                    <a:alpha val="40000"/>
                  </a:schemeClr>
                </a:outerShdw>
              </a:effectLst>
              <a:latin typeface="+mn-ea"/>
              <a:ea typeface="+mn-ea"/>
              <a:cs typeface="+mn-ea"/>
              <a:sym typeface="+mn-ea"/>
            </a:endParaRPr>
          </a:p>
        </p:txBody>
      </p:sp>
      <p:cxnSp>
        <p:nvCxnSpPr>
          <p:cNvPr id="4" name="直接连接符 3"/>
          <p:cNvCxnSpPr/>
          <p:nvPr/>
        </p:nvCxnSpPr>
        <p:spPr>
          <a:xfrm flipV="true">
            <a:off x="1442085" y="2988945"/>
            <a:ext cx="1007110" cy="889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7" name="矩形 6"/>
          <p:cNvSpPr/>
          <p:nvPr/>
        </p:nvSpPr>
        <p:spPr>
          <a:xfrm>
            <a:off x="7642860" y="31115"/>
            <a:ext cx="1452880" cy="58356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修订主要内容（衢江杯）</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linds(horizontal)">
                                      <p:cBhvr>
                                        <p:cTn id="19" dur="500"/>
                                        <p:tgtEl>
                                          <p:spTgt spid="6">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linds(horizontal)">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true"/>
          </p:cNvSpPr>
          <p:nvPr>
            <p:ph type="sldNum" sz="quarter" idx="12"/>
          </p:nvPr>
        </p:nvSpPr>
        <p:spPr/>
        <p:txBody>
          <a:bodyPr/>
          <a:lstStyle/>
          <a:p>
            <a:pPr>
              <a:defRPr/>
            </a:pPr>
            <a:fld id="{636CDA31-8C4F-4780-AD39-DA669B019909}" type="slidenum">
              <a:rPr lang="zh-CN" altLang="en-US" smtClean="0"/>
            </a:fld>
            <a:endParaRPr lang="en-US" altLang="zh-CN"/>
          </a:p>
        </p:txBody>
      </p:sp>
      <p:pic>
        <p:nvPicPr>
          <p:cNvPr id="2050" name="Picture 2"/>
          <p:cNvPicPr>
            <a:picLocks noChangeAspect="true" noChangeArrowheads="true"/>
          </p:cNvPicPr>
          <p:nvPr/>
        </p:nvPicPr>
        <p:blipFill>
          <a:blip r:embed="rId1"/>
          <a:srcRect/>
          <a:stretch>
            <a:fillRect/>
          </a:stretch>
        </p:blipFill>
        <p:spPr bwMode="auto">
          <a:xfrm>
            <a:off x="0" y="0"/>
            <a:ext cx="9144000" cy="6858000"/>
          </a:xfrm>
          <a:prstGeom prst="rect">
            <a:avLst/>
          </a:prstGeom>
          <a:noFill/>
          <a:ln w="9525">
            <a:noFill/>
            <a:miter lim="800000"/>
            <a:headEnd/>
            <a:tailEnd/>
          </a:ln>
          <a:effectLst/>
        </p:spPr>
      </p:pic>
      <p:sp>
        <p:nvSpPr>
          <p:cNvPr id="6" name="内容占位符 2"/>
          <p:cNvSpPr txBox="true"/>
          <p:nvPr/>
        </p:nvSpPr>
        <p:spPr bwMode="auto">
          <a:xfrm>
            <a:off x="2571736" y="3143248"/>
            <a:ext cx="3786214" cy="1357322"/>
          </a:xfrm>
          <a:prstGeom prst="rect">
            <a:avLst/>
          </a:prstGeom>
          <a:noFill/>
          <a:ln w="9525">
            <a:noFill/>
            <a:miter lim="800000"/>
          </a:ln>
        </p:spPr>
        <p:txBody>
          <a:bodyPr vert="horz" wrap="square" lIns="91440" tIns="45720" rIns="91440" bIns="45720" numCol="1" anchor="t" anchorCtr="false" compatLnSpc="true"/>
          <a:lstStyle/>
          <a:p>
            <a:pPr marL="342900" marR="0" lvl="0" indent="-342900" algn="ctr" defTabSz="914400" rtl="0" eaLnBrk="0" fontAlgn="base" latinLnBrk="0" hangingPunct="0">
              <a:lnSpc>
                <a:spcPct val="100000"/>
              </a:lnSpc>
              <a:spcBef>
                <a:spcPct val="20000"/>
              </a:spcBef>
              <a:spcAft>
                <a:spcPct val="0"/>
              </a:spcAft>
              <a:buClrTx/>
              <a:buSzTx/>
              <a:defRPr/>
            </a:pPr>
            <a:r>
              <a:rPr kumimoji="1" lang="zh-CN" altLang="en-US" sz="7200" b="0" i="0" u="none" strike="noStrike" kern="0" cap="none" spc="0" normalizeH="0" baseline="0" noProof="0" dirty="0" smtClean="0">
                <a:ln>
                  <a:noFill/>
                </a:ln>
                <a:solidFill>
                  <a:srgbClr val="0000FF"/>
                </a:solidFill>
                <a:effectLst/>
                <a:uLnTx/>
                <a:uFillTx/>
                <a:latin typeface="华文行楷" panose="02010800040101010101" pitchFamily="2" charset="-122"/>
                <a:ea typeface="华文行楷" panose="02010800040101010101" pitchFamily="2" charset="-122"/>
              </a:rPr>
              <a:t>谢    谢</a:t>
            </a:r>
            <a:endParaRPr kumimoji="1" lang="zh-CN" altLang="en-US" sz="7200" b="0" i="0" u="none" strike="noStrike" kern="0" cap="none" spc="0" normalizeH="0" baseline="0" noProof="0" dirty="0" smtClean="0">
              <a:ln>
                <a:noFill/>
              </a:ln>
              <a:solidFill>
                <a:srgbClr val="0000FF"/>
              </a:solidFill>
              <a:effectLst/>
              <a:uLnTx/>
              <a:uFillTx/>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true"/>
          </p:cNvSpPr>
          <p:nvPr/>
        </p:nvSpPr>
        <p:spPr>
          <a:xfrm>
            <a:off x="810260" y="811530"/>
            <a:ext cx="3004185" cy="611505"/>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pPr algn="l"/>
            <a:r>
              <a:rPr lang="en-US" altLang="zh-CN" sz="2400" b="1" dirty="0" smtClean="0">
                <a:solidFill>
                  <a:schemeClr val="accent2"/>
                </a:solidFill>
                <a:latin typeface="+mj-ea"/>
                <a:cs typeface="+mj-ea"/>
              </a:rPr>
              <a:t>2.</a:t>
            </a:r>
            <a:r>
              <a:rPr lang="zh-CN" altLang="en-US" sz="2400" b="1" dirty="0" smtClean="0">
                <a:solidFill>
                  <a:schemeClr val="accent2"/>
                </a:solidFill>
                <a:latin typeface="+mj-ea"/>
                <a:cs typeface="+mj-ea"/>
              </a:rPr>
              <a:t>历年版本及简介</a:t>
            </a:r>
            <a:endParaRPr lang="zh-CN" altLang="en-US" sz="2400" b="1" dirty="0" smtClean="0">
              <a:solidFill>
                <a:srgbClr val="000099"/>
              </a:solidFill>
              <a:latin typeface="+mj-ea"/>
              <a:cs typeface="+mj-ea"/>
              <a:sym typeface="+mn-ea"/>
            </a:endParaRPr>
          </a:p>
        </p:txBody>
      </p:sp>
      <p:sp>
        <p:nvSpPr>
          <p:cNvPr id="6" name="矩形 5"/>
          <p:cNvSpPr/>
          <p:nvPr/>
        </p:nvSpPr>
        <p:spPr>
          <a:xfrm>
            <a:off x="7472045" y="31115"/>
            <a:ext cx="1623695"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修订背景及依据</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cxnSp>
        <p:nvCxnSpPr>
          <p:cNvPr id="9" name="直接连接符 8"/>
          <p:cNvCxnSpPr/>
          <p:nvPr/>
        </p:nvCxnSpPr>
        <p:spPr>
          <a:xfrm>
            <a:off x="705485" y="4065905"/>
            <a:ext cx="790448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3" name="标题 3"/>
          <p:cNvSpPr>
            <a:spLocks noGrp="true"/>
          </p:cNvSpPr>
          <p:nvPr/>
        </p:nvSpPr>
        <p:spPr>
          <a:xfrm>
            <a:off x="945515" y="1423035"/>
            <a:ext cx="3951605" cy="611505"/>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pPr algn="l"/>
            <a:r>
              <a:rPr lang="en-US" altLang="zh-CN" sz="2200" b="1" dirty="0" smtClean="0">
                <a:solidFill>
                  <a:schemeClr val="accent2"/>
                </a:solidFill>
                <a:latin typeface="+mj-ea"/>
                <a:cs typeface="+mj-ea"/>
              </a:rPr>
              <a:t>1</a:t>
            </a:r>
            <a:r>
              <a:rPr lang="zh-CN" altLang="en-US" sz="2200" b="1" dirty="0" smtClean="0">
                <a:solidFill>
                  <a:schemeClr val="accent2"/>
                </a:solidFill>
                <a:latin typeface="+mj-ea"/>
                <a:cs typeface="+mj-ea"/>
              </a:rPr>
              <a:t>）“</a:t>
            </a:r>
            <a:r>
              <a:rPr lang="zh-CN" altLang="en-US" sz="2200" b="1" dirty="0" smtClean="0">
                <a:solidFill>
                  <a:schemeClr val="accent2"/>
                </a:solidFill>
                <a:latin typeface="+mj-ea"/>
                <a:cs typeface="+mj-ea"/>
                <a:sym typeface="+mn-ea"/>
              </a:rPr>
              <a:t>优质结构</a:t>
            </a:r>
            <a:r>
              <a:rPr lang="zh-CN" altLang="en-US" sz="2200" b="1" dirty="0" smtClean="0">
                <a:solidFill>
                  <a:schemeClr val="accent2"/>
                </a:solidFill>
                <a:latin typeface="+mj-ea"/>
                <a:cs typeface="+mj-ea"/>
              </a:rPr>
              <a:t>”评选文件</a:t>
            </a:r>
            <a:endParaRPr lang="zh-CN" altLang="en-US" sz="2200" b="1" dirty="0" smtClean="0">
              <a:solidFill>
                <a:srgbClr val="000099"/>
              </a:solidFill>
              <a:latin typeface="+mj-ea"/>
              <a:cs typeface="+mj-ea"/>
              <a:sym typeface="+mn-ea"/>
            </a:endParaRPr>
          </a:p>
        </p:txBody>
      </p:sp>
      <p:pic>
        <p:nvPicPr>
          <p:cNvPr id="5" name="图片 4"/>
          <p:cNvPicPr>
            <a:picLocks noChangeAspect="true"/>
          </p:cNvPicPr>
          <p:nvPr/>
        </p:nvPicPr>
        <p:blipFill>
          <a:blip r:embed="rId1"/>
          <a:srcRect t="3369" r="1701" b="3912"/>
          <a:stretch>
            <a:fillRect/>
          </a:stretch>
        </p:blipFill>
        <p:spPr>
          <a:xfrm>
            <a:off x="687070" y="2419985"/>
            <a:ext cx="8076565" cy="1645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circle(in)">
                                      <p:cBhvr>
                                        <p:cTn id="7" dur="2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472045" y="31115"/>
            <a:ext cx="1623695"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修订背景及依据</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
        <p:nvSpPr>
          <p:cNvPr id="3" name="文本框 2"/>
          <p:cNvSpPr txBox="true"/>
          <p:nvPr/>
        </p:nvSpPr>
        <p:spPr>
          <a:xfrm>
            <a:off x="673735" y="974090"/>
            <a:ext cx="7583805" cy="398780"/>
          </a:xfrm>
          <a:prstGeom prst="rect">
            <a:avLst/>
          </a:prstGeom>
          <a:noFill/>
        </p:spPr>
        <p:txBody>
          <a:bodyPr wrap="none" rtlCol="0">
            <a:spAutoFit/>
          </a:bodyPr>
          <a:p>
            <a:pPr algn="l"/>
            <a:r>
              <a:rPr lang="en-US" altLang="zh-CN" sz="2000">
                <a:latin typeface="东文宋体" charset="0"/>
                <a:ea typeface="东文宋体" charset="0"/>
              </a:rPr>
              <a:t>① </a:t>
            </a:r>
            <a:r>
              <a:rPr lang="zh-CN" altLang="en-US" sz="2000"/>
              <a:t>首版（</a:t>
            </a:r>
            <a:r>
              <a:rPr lang="en-US" altLang="zh-CN" sz="2000">
                <a:sym typeface="+mn-ea"/>
              </a:rPr>
              <a:t>2011</a:t>
            </a:r>
            <a:r>
              <a:rPr lang="zh-CN" altLang="en-US" sz="2000">
                <a:sym typeface="+mn-ea"/>
              </a:rPr>
              <a:t>版</a:t>
            </a:r>
            <a:r>
              <a:rPr lang="zh-CN" altLang="en-US" sz="2000"/>
              <a:t>）：</a:t>
            </a:r>
            <a:r>
              <a:rPr lang="en-US" altLang="zh-CN" sz="2000"/>
              <a:t>2011</a:t>
            </a:r>
            <a:r>
              <a:rPr lang="zh-CN" altLang="en-US" sz="2000"/>
              <a:t>年</a:t>
            </a:r>
            <a:r>
              <a:rPr lang="en-US" altLang="zh-CN" sz="2000"/>
              <a:t>11</a:t>
            </a:r>
            <a:r>
              <a:rPr lang="zh-CN" altLang="en-US" sz="2000"/>
              <a:t>月</a:t>
            </a:r>
            <a:r>
              <a:rPr lang="en-US" altLang="zh-CN" sz="2000"/>
              <a:t>14</a:t>
            </a:r>
            <a:r>
              <a:rPr lang="zh-CN" altLang="en-US" sz="2000"/>
              <a:t>日发布，</a:t>
            </a:r>
            <a:r>
              <a:rPr lang="en-US" altLang="zh-CN" sz="2000"/>
              <a:t>2012</a:t>
            </a:r>
            <a:r>
              <a:rPr lang="zh-CN" altLang="en-US" sz="2000"/>
              <a:t>年</a:t>
            </a:r>
            <a:r>
              <a:rPr lang="en-US" altLang="zh-CN" sz="2000"/>
              <a:t>1</a:t>
            </a:r>
            <a:r>
              <a:rPr lang="zh-CN" altLang="en-US" sz="2000"/>
              <a:t>月</a:t>
            </a:r>
            <a:r>
              <a:rPr lang="en-US" altLang="zh-CN" sz="2000"/>
              <a:t>1</a:t>
            </a:r>
            <a:r>
              <a:rPr lang="zh-CN" altLang="en-US" sz="2000"/>
              <a:t>日起施行。</a:t>
            </a:r>
            <a:endParaRPr lang="zh-CN" altLang="en-US" sz="2000"/>
          </a:p>
        </p:txBody>
      </p:sp>
      <p:pic>
        <p:nvPicPr>
          <p:cNvPr id="5" name="图片 4"/>
          <p:cNvPicPr>
            <a:picLocks noChangeAspect="true"/>
          </p:cNvPicPr>
          <p:nvPr/>
        </p:nvPicPr>
        <p:blipFill>
          <a:blip r:embed="rId1">
            <a:lum bright="-30000" contrast="18000"/>
          </a:blip>
          <a:stretch>
            <a:fillRect/>
          </a:stretch>
        </p:blipFill>
        <p:spPr>
          <a:xfrm>
            <a:off x="545465" y="1525905"/>
            <a:ext cx="3759835" cy="4208780"/>
          </a:xfrm>
          <a:prstGeom prst="rect">
            <a:avLst/>
          </a:prstGeom>
          <a:ln>
            <a:solidFill>
              <a:schemeClr val="tx1"/>
            </a:solidFill>
          </a:ln>
        </p:spPr>
      </p:pic>
      <p:pic>
        <p:nvPicPr>
          <p:cNvPr id="7" name="图片 6"/>
          <p:cNvPicPr>
            <a:picLocks noChangeAspect="true"/>
          </p:cNvPicPr>
          <p:nvPr/>
        </p:nvPicPr>
        <p:blipFill>
          <a:blip r:embed="rId2">
            <a:lum bright="-24000"/>
          </a:blip>
          <a:stretch>
            <a:fillRect/>
          </a:stretch>
        </p:blipFill>
        <p:spPr>
          <a:xfrm>
            <a:off x="4554220" y="2010410"/>
            <a:ext cx="4103370" cy="3240405"/>
          </a:xfrm>
          <a:prstGeom prst="rect">
            <a:avLst/>
          </a:prstGeom>
          <a:ln>
            <a:solidFill>
              <a:schemeClr val="tx1"/>
            </a:solidFill>
          </a:ln>
        </p:spPr>
      </p:pic>
      <p:cxnSp>
        <p:nvCxnSpPr>
          <p:cNvPr id="4" name="直接连接符 3"/>
          <p:cNvCxnSpPr/>
          <p:nvPr/>
        </p:nvCxnSpPr>
        <p:spPr>
          <a:xfrm>
            <a:off x="3052445" y="3064510"/>
            <a:ext cx="119062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 name="直接连接符 1"/>
          <p:cNvCxnSpPr/>
          <p:nvPr/>
        </p:nvCxnSpPr>
        <p:spPr>
          <a:xfrm>
            <a:off x="5434330" y="3690620"/>
            <a:ext cx="201168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664845" y="863600"/>
            <a:ext cx="8110855" cy="398780"/>
          </a:xfrm>
          <a:prstGeom prst="rect">
            <a:avLst/>
          </a:prstGeom>
          <a:noFill/>
        </p:spPr>
        <p:txBody>
          <a:bodyPr wrap="none" rtlCol="0">
            <a:spAutoFit/>
          </a:bodyPr>
          <a:p>
            <a:pPr algn="l"/>
            <a:r>
              <a:rPr lang="en-US" altLang="zh-CN" sz="2000">
                <a:latin typeface="东文宋体" charset="0"/>
                <a:ea typeface="东文宋体" charset="0"/>
              </a:rPr>
              <a:t>② </a:t>
            </a:r>
            <a:r>
              <a:rPr lang="zh-CN" altLang="en-US" sz="2000"/>
              <a:t>第二版（</a:t>
            </a:r>
            <a:r>
              <a:rPr lang="en-US" altLang="zh-CN" sz="2000">
                <a:sym typeface="+mn-ea"/>
              </a:rPr>
              <a:t>2014</a:t>
            </a:r>
            <a:r>
              <a:rPr lang="zh-CN" altLang="en-US" sz="2000">
                <a:sym typeface="+mn-ea"/>
              </a:rPr>
              <a:t>版</a:t>
            </a:r>
            <a:r>
              <a:rPr lang="zh-CN" altLang="en-US" sz="2000"/>
              <a:t>）：</a:t>
            </a:r>
            <a:r>
              <a:rPr lang="en-US" altLang="zh-CN" sz="2000"/>
              <a:t>2014</a:t>
            </a:r>
            <a:r>
              <a:rPr lang="zh-CN" altLang="en-US" sz="2000"/>
              <a:t>年</a:t>
            </a:r>
            <a:r>
              <a:rPr lang="en-US" altLang="zh-CN" sz="2000"/>
              <a:t>11</a:t>
            </a:r>
            <a:r>
              <a:rPr lang="zh-CN" altLang="en-US" sz="2000"/>
              <a:t>月</a:t>
            </a:r>
            <a:r>
              <a:rPr lang="en-US" altLang="zh-CN" sz="2000"/>
              <a:t>13</a:t>
            </a:r>
            <a:r>
              <a:rPr lang="zh-CN" altLang="en-US" sz="2000"/>
              <a:t>日发布，</a:t>
            </a:r>
            <a:r>
              <a:rPr lang="en-US" altLang="zh-CN" sz="2000"/>
              <a:t>2014</a:t>
            </a:r>
            <a:r>
              <a:rPr lang="zh-CN" altLang="en-US" sz="2000"/>
              <a:t>年</a:t>
            </a:r>
            <a:r>
              <a:rPr lang="en-US" altLang="zh-CN" sz="2000"/>
              <a:t>12</a:t>
            </a:r>
            <a:r>
              <a:rPr lang="zh-CN" altLang="en-US" sz="2000"/>
              <a:t>月</a:t>
            </a:r>
            <a:r>
              <a:rPr lang="en-US" altLang="zh-CN" sz="2000"/>
              <a:t>13</a:t>
            </a:r>
            <a:r>
              <a:rPr lang="zh-CN" altLang="en-US" sz="2000"/>
              <a:t>日起施行。</a:t>
            </a:r>
            <a:endParaRPr lang="zh-CN" altLang="en-US" sz="2000"/>
          </a:p>
        </p:txBody>
      </p:sp>
      <p:pic>
        <p:nvPicPr>
          <p:cNvPr id="2" name="图片 1"/>
          <p:cNvPicPr>
            <a:picLocks noChangeAspect="true"/>
          </p:cNvPicPr>
          <p:nvPr/>
        </p:nvPicPr>
        <p:blipFill>
          <a:blip r:embed="rId1">
            <a:lum bright="-12000"/>
          </a:blip>
          <a:stretch>
            <a:fillRect/>
          </a:stretch>
        </p:blipFill>
        <p:spPr>
          <a:xfrm>
            <a:off x="942975" y="1412875"/>
            <a:ext cx="3604895" cy="4780280"/>
          </a:xfrm>
          <a:prstGeom prst="rect">
            <a:avLst/>
          </a:prstGeom>
          <a:ln>
            <a:solidFill>
              <a:schemeClr val="tx1"/>
            </a:solidFill>
          </a:ln>
        </p:spPr>
      </p:pic>
      <p:pic>
        <p:nvPicPr>
          <p:cNvPr id="4" name="图片 3"/>
          <p:cNvPicPr>
            <a:picLocks noChangeAspect="true"/>
          </p:cNvPicPr>
          <p:nvPr/>
        </p:nvPicPr>
        <p:blipFill>
          <a:blip r:embed="rId2">
            <a:lum bright="-12000"/>
          </a:blip>
          <a:stretch>
            <a:fillRect/>
          </a:stretch>
        </p:blipFill>
        <p:spPr>
          <a:xfrm>
            <a:off x="4876800" y="1412240"/>
            <a:ext cx="3411855" cy="4780915"/>
          </a:xfrm>
          <a:prstGeom prst="rect">
            <a:avLst/>
          </a:prstGeom>
          <a:ln>
            <a:solidFill>
              <a:schemeClr val="tx1"/>
            </a:solidFill>
          </a:ln>
        </p:spPr>
      </p:pic>
      <p:sp>
        <p:nvSpPr>
          <p:cNvPr id="8" name="矩形 7"/>
          <p:cNvSpPr/>
          <p:nvPr/>
        </p:nvSpPr>
        <p:spPr>
          <a:xfrm>
            <a:off x="7472045" y="31115"/>
            <a:ext cx="1623695"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修订背景及依据</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cxnSp>
        <p:nvCxnSpPr>
          <p:cNvPr id="5" name="直接连接符 4"/>
          <p:cNvCxnSpPr/>
          <p:nvPr/>
        </p:nvCxnSpPr>
        <p:spPr>
          <a:xfrm>
            <a:off x="5775325" y="5688965"/>
            <a:ext cx="201168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par>
                                <p:cTn id="15" presetID="3"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true"/>
          </p:cNvSpPr>
          <p:nvPr/>
        </p:nvSpPr>
        <p:spPr>
          <a:xfrm>
            <a:off x="1130935" y="829310"/>
            <a:ext cx="4304030" cy="611505"/>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pPr algn="l"/>
            <a:r>
              <a:rPr lang="en-US" altLang="zh-CN" sz="2200" b="1" dirty="0" smtClean="0">
                <a:solidFill>
                  <a:schemeClr val="accent2"/>
                </a:solidFill>
                <a:latin typeface="+mj-ea"/>
                <a:cs typeface="+mj-ea"/>
                <a:sym typeface="+mn-ea"/>
              </a:rPr>
              <a:t> 2</a:t>
            </a:r>
            <a:r>
              <a:rPr lang="zh-CN" altLang="en-US" sz="2200" b="1" dirty="0" smtClean="0">
                <a:solidFill>
                  <a:schemeClr val="accent2"/>
                </a:solidFill>
                <a:latin typeface="+mj-ea"/>
                <a:cs typeface="+mj-ea"/>
                <a:sym typeface="+mn-ea"/>
              </a:rPr>
              <a:t>）“衢江杯”评选文件</a:t>
            </a:r>
            <a:endParaRPr lang="zh-CN" altLang="en-US" sz="2200" b="1" dirty="0" smtClean="0">
              <a:solidFill>
                <a:srgbClr val="000099"/>
              </a:solidFill>
              <a:latin typeface="+mj-ea"/>
              <a:cs typeface="+mj-ea"/>
              <a:sym typeface="+mn-ea"/>
            </a:endParaRPr>
          </a:p>
        </p:txBody>
      </p:sp>
      <p:sp>
        <p:nvSpPr>
          <p:cNvPr id="6" name="矩形 5"/>
          <p:cNvSpPr/>
          <p:nvPr/>
        </p:nvSpPr>
        <p:spPr>
          <a:xfrm>
            <a:off x="7472045" y="31115"/>
            <a:ext cx="1623695"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修订背景及依据</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pic>
        <p:nvPicPr>
          <p:cNvPr id="8" name="图片 7"/>
          <p:cNvPicPr>
            <a:picLocks noChangeAspect="true"/>
          </p:cNvPicPr>
          <p:nvPr/>
        </p:nvPicPr>
        <p:blipFill>
          <a:blip r:embed="rId1"/>
          <a:stretch>
            <a:fillRect/>
          </a:stretch>
        </p:blipFill>
        <p:spPr>
          <a:xfrm>
            <a:off x="1130935" y="1440815"/>
            <a:ext cx="6937375" cy="5132705"/>
          </a:xfrm>
          <a:prstGeom prst="rect">
            <a:avLst/>
          </a:prstGeom>
        </p:spPr>
      </p:pic>
      <p:cxnSp>
        <p:nvCxnSpPr>
          <p:cNvPr id="9" name="直接连接符 8"/>
          <p:cNvCxnSpPr/>
          <p:nvPr/>
        </p:nvCxnSpPr>
        <p:spPr>
          <a:xfrm>
            <a:off x="1325880" y="5924550"/>
            <a:ext cx="654748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直接连接符 9"/>
          <p:cNvCxnSpPr/>
          <p:nvPr/>
        </p:nvCxnSpPr>
        <p:spPr>
          <a:xfrm>
            <a:off x="1325880" y="6427470"/>
            <a:ext cx="6547485"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
        <p:nvSpPr>
          <p:cNvPr id="2" name="标题 3"/>
          <p:cNvSpPr>
            <a:spLocks noGrp="true"/>
          </p:cNvSpPr>
          <p:nvPr/>
        </p:nvSpPr>
        <p:spPr>
          <a:xfrm>
            <a:off x="1074420" y="304165"/>
            <a:ext cx="3004185" cy="611505"/>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pPr algn="l"/>
            <a:r>
              <a:rPr lang="en-US" altLang="zh-CN" sz="2400" b="1" dirty="0" smtClean="0">
                <a:solidFill>
                  <a:schemeClr val="accent2"/>
                </a:solidFill>
                <a:latin typeface="+mj-ea"/>
                <a:cs typeface="+mj-ea"/>
              </a:rPr>
              <a:t>2.</a:t>
            </a:r>
            <a:r>
              <a:rPr lang="zh-CN" altLang="en-US" sz="2400" b="1" dirty="0" smtClean="0">
                <a:solidFill>
                  <a:schemeClr val="accent2"/>
                </a:solidFill>
                <a:latin typeface="+mj-ea"/>
                <a:cs typeface="+mj-ea"/>
              </a:rPr>
              <a:t>历年版本及简介</a:t>
            </a:r>
            <a:endParaRPr lang="zh-CN" altLang="en-US" sz="2400" b="1" dirty="0" smtClean="0">
              <a:solidFill>
                <a:srgbClr val="000099"/>
              </a:solidFill>
              <a:latin typeface="+mj-ea"/>
              <a:cs typeface="+mj-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1266">
                                            <p:txEl>
                                              <p:pRg st="0" end="0"/>
                                            </p:txEl>
                                          </p:spTgt>
                                        </p:tgtEl>
                                        <p:attrNameLst>
                                          <p:attrName>style.visibility</p:attrName>
                                        </p:attrNameLst>
                                      </p:cBhvr>
                                      <p:to>
                                        <p:strVal val="visible"/>
                                      </p:to>
                                    </p:set>
                                    <p:animEffect transition="in" filter="circle(in)">
                                      <p:cBhvr>
                                        <p:cTn id="11" dur="2000"/>
                                        <p:tgtEl>
                                          <p:spTgt spid="1126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true"/>
          </p:cNvSpPr>
          <p:nvPr/>
        </p:nvSpPr>
        <p:spPr>
          <a:xfrm>
            <a:off x="521335" y="633095"/>
            <a:ext cx="8069580" cy="850265"/>
          </a:xfrm>
          <a:prstGeom prst="rect">
            <a:avLst/>
          </a:prstGeom>
          <a:noFill/>
          <a:ln w="9525">
            <a:noFill/>
            <a:miter lim="800000"/>
          </a:ln>
        </p:spPr>
        <p:txBody>
          <a:bodyPr vert="horz" wrap="square" lIns="91440" tIns="45720" rIns="91440" bIns="45720" numCol="1" anchor="ctr" anchorCtr="false" compatLnSpc="true"/>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charset="0"/>
                <a:ea typeface="宋体" panose="02010600030101010101" pitchFamily="2" charset="-122"/>
              </a:defRPr>
            </a:lvl9pPr>
          </a:lstStyle>
          <a:p>
            <a:pPr algn="l"/>
            <a:r>
              <a:rPr lang="zh-CN" altLang="en-US" sz="2400" b="1" dirty="0" smtClean="0">
                <a:solidFill>
                  <a:schemeClr val="accent2"/>
                </a:solidFill>
                <a:latin typeface="+mj-ea"/>
                <a:cs typeface="+mj-ea"/>
              </a:rPr>
              <a:t>前版《</a:t>
            </a:r>
            <a:r>
              <a:rPr lang="zh-CN" altLang="en-US" sz="2400" b="1" dirty="0" smtClean="0">
                <a:solidFill>
                  <a:schemeClr val="accent2"/>
                </a:solidFill>
                <a:latin typeface="+mj-ea"/>
                <a:cs typeface="+mj-ea"/>
                <a:sym typeface="+mn-ea"/>
              </a:rPr>
              <a:t>评</a:t>
            </a:r>
            <a:r>
              <a:rPr lang="zh-CN" altLang="en-US" sz="2400" b="1" dirty="0" smtClean="0">
                <a:solidFill>
                  <a:srgbClr val="000099"/>
                </a:solidFill>
                <a:latin typeface="+mj-ea"/>
                <a:cs typeface="+mj-ea"/>
                <a:sym typeface="+mn-ea"/>
              </a:rPr>
              <a:t>选办法</a:t>
            </a:r>
            <a:r>
              <a:rPr lang="zh-CN" altLang="en-US" sz="2400" b="1" dirty="0" smtClean="0">
                <a:solidFill>
                  <a:srgbClr val="000099"/>
                </a:solidFill>
                <a:latin typeface="+mj-ea"/>
                <a:cs typeface="+mj-ea"/>
              </a:rPr>
              <a:t>》：</a:t>
            </a:r>
            <a:r>
              <a:rPr lang="zh-CN" sz="2400">
                <a:solidFill>
                  <a:srgbClr val="000099"/>
                </a:solidFill>
                <a:sym typeface="+mn-ea"/>
              </a:rPr>
              <a:t>由《评审办法》（</a:t>
            </a:r>
            <a:r>
              <a:rPr lang="en-US" altLang="zh-CN" sz="2400">
                <a:solidFill>
                  <a:srgbClr val="000099"/>
                </a:solidFill>
                <a:sym typeface="+mn-ea"/>
              </a:rPr>
              <a:t>2016</a:t>
            </a:r>
            <a:r>
              <a:rPr lang="zh-CN" altLang="en-US" sz="2400">
                <a:solidFill>
                  <a:srgbClr val="000099"/>
                </a:solidFill>
                <a:sym typeface="+mn-ea"/>
              </a:rPr>
              <a:t>版</a:t>
            </a:r>
            <a:r>
              <a:rPr lang="zh-CN" sz="2400">
                <a:solidFill>
                  <a:srgbClr val="000099"/>
                </a:solidFill>
                <a:sym typeface="+mn-ea"/>
              </a:rPr>
              <a:t>）和</a:t>
            </a:r>
            <a:endParaRPr lang="zh-CN" sz="2400">
              <a:solidFill>
                <a:srgbClr val="000099"/>
              </a:solidFill>
              <a:sym typeface="+mn-ea"/>
            </a:endParaRPr>
          </a:p>
          <a:p>
            <a:pPr algn="l"/>
            <a:r>
              <a:rPr lang="en-US" altLang="zh-CN" sz="2400">
                <a:solidFill>
                  <a:srgbClr val="000099"/>
                </a:solidFill>
                <a:sym typeface="+mn-ea"/>
              </a:rPr>
              <a:t>                                </a:t>
            </a:r>
            <a:r>
              <a:rPr lang="zh-CN" sz="2400">
                <a:solidFill>
                  <a:srgbClr val="000099"/>
                </a:solidFill>
                <a:sym typeface="+mn-ea"/>
              </a:rPr>
              <a:t>《评审细则》（</a:t>
            </a:r>
            <a:r>
              <a:rPr lang="en-US" altLang="zh-CN" sz="2400">
                <a:solidFill>
                  <a:srgbClr val="000099"/>
                </a:solidFill>
                <a:sym typeface="+mn-ea"/>
              </a:rPr>
              <a:t>2014</a:t>
            </a:r>
            <a:r>
              <a:rPr lang="zh-CN" altLang="en-US" sz="2400">
                <a:solidFill>
                  <a:srgbClr val="000099"/>
                </a:solidFill>
                <a:sym typeface="+mn-ea"/>
              </a:rPr>
              <a:t>版</a:t>
            </a:r>
            <a:r>
              <a:rPr lang="zh-CN" sz="2400">
                <a:solidFill>
                  <a:srgbClr val="000099"/>
                </a:solidFill>
                <a:sym typeface="+mn-ea"/>
              </a:rPr>
              <a:t>）构成。</a:t>
            </a:r>
            <a:endParaRPr lang="zh-CN" altLang="en-US" sz="2400" b="1" dirty="0" smtClean="0">
              <a:solidFill>
                <a:srgbClr val="000099"/>
              </a:solidFill>
              <a:latin typeface="+mj-ea"/>
              <a:cs typeface="+mj-ea"/>
              <a:sym typeface="+mn-ea"/>
            </a:endParaRPr>
          </a:p>
        </p:txBody>
      </p:sp>
      <p:sp>
        <p:nvSpPr>
          <p:cNvPr id="6" name="矩形 5"/>
          <p:cNvSpPr/>
          <p:nvPr/>
        </p:nvSpPr>
        <p:spPr>
          <a:xfrm>
            <a:off x="7472045" y="31115"/>
            <a:ext cx="1623695"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修订背景及依据</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sp>
        <p:nvSpPr>
          <p:cNvPr id="3" name="文本框 2"/>
          <p:cNvSpPr txBox="true"/>
          <p:nvPr/>
        </p:nvSpPr>
        <p:spPr>
          <a:xfrm>
            <a:off x="690245" y="1540510"/>
            <a:ext cx="8026400" cy="398780"/>
          </a:xfrm>
          <a:prstGeom prst="rect">
            <a:avLst/>
          </a:prstGeom>
          <a:noFill/>
        </p:spPr>
        <p:txBody>
          <a:bodyPr wrap="square" rtlCol="0">
            <a:spAutoFit/>
          </a:bodyPr>
          <a:p>
            <a:pPr algn="l"/>
            <a:r>
              <a:rPr lang="en-US" altLang="zh-CN" sz="2000">
                <a:latin typeface="东文宋体" charset="0"/>
                <a:ea typeface="东文宋体" charset="0"/>
              </a:rPr>
              <a:t>①</a:t>
            </a:r>
            <a:r>
              <a:rPr lang="zh-CN" sz="2000"/>
              <a:t>《衢州市建设工程衢江杯奖评审办法》（衢住建办〔2016〕46号）</a:t>
            </a:r>
            <a:endParaRPr lang="zh-CN" sz="2000"/>
          </a:p>
        </p:txBody>
      </p:sp>
      <p:pic>
        <p:nvPicPr>
          <p:cNvPr id="2" name="图片 1"/>
          <p:cNvPicPr>
            <a:picLocks noChangeAspect="true"/>
          </p:cNvPicPr>
          <p:nvPr/>
        </p:nvPicPr>
        <p:blipFill>
          <a:blip r:embed="rId1">
            <a:lum bright="-12000"/>
          </a:blip>
          <a:srcRect t="4069"/>
          <a:stretch>
            <a:fillRect/>
          </a:stretch>
        </p:blipFill>
        <p:spPr>
          <a:xfrm>
            <a:off x="1033780" y="2064385"/>
            <a:ext cx="3424555" cy="4422140"/>
          </a:xfrm>
          <a:prstGeom prst="rect">
            <a:avLst/>
          </a:prstGeom>
          <a:ln>
            <a:solidFill>
              <a:schemeClr val="tx1"/>
            </a:solidFill>
          </a:ln>
        </p:spPr>
      </p:pic>
      <p:pic>
        <p:nvPicPr>
          <p:cNvPr id="4" name="图片 3"/>
          <p:cNvPicPr>
            <a:picLocks noChangeAspect="true"/>
          </p:cNvPicPr>
          <p:nvPr/>
        </p:nvPicPr>
        <p:blipFill>
          <a:blip r:embed="rId2">
            <a:lum bright="-12000"/>
          </a:blip>
          <a:srcRect t="7366"/>
          <a:stretch>
            <a:fillRect/>
          </a:stretch>
        </p:blipFill>
        <p:spPr>
          <a:xfrm>
            <a:off x="4763770" y="2049780"/>
            <a:ext cx="3251835" cy="4436745"/>
          </a:xfrm>
          <a:prstGeom prst="rect">
            <a:avLst/>
          </a:prstGeom>
          <a:ln>
            <a:solidFill>
              <a:schemeClr val="tx1"/>
            </a:solidFill>
          </a:ln>
        </p:spPr>
      </p:pic>
      <p:cxnSp>
        <p:nvCxnSpPr>
          <p:cNvPr id="5" name="直接连接符 4"/>
          <p:cNvCxnSpPr/>
          <p:nvPr/>
        </p:nvCxnSpPr>
        <p:spPr>
          <a:xfrm>
            <a:off x="3009900" y="5857240"/>
            <a:ext cx="89662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6099810" y="5582920"/>
            <a:ext cx="89662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circle(in)">
                                      <p:cBhvr>
                                        <p:cTn id="7" dur="2000"/>
                                        <p:tgtEl>
                                          <p:spTgt spid="11266">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animEffect transition="in" filter="circle(in)">
                                      <p:cBhvr>
                                        <p:cTn id="11" dur="2000"/>
                                        <p:tgtEl>
                                          <p:spTgt spid="1126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edge">
                                      <p:cBhvr>
                                        <p:cTn id="22" dur="2000"/>
                                        <p:tgtEl>
                                          <p:spTgt spid="2"/>
                                        </p:tgtEl>
                                      </p:cBhvr>
                                    </p:animEffect>
                                  </p:childTnLst>
                                </p:cTn>
                              </p:par>
                              <p:par>
                                <p:cTn id="23" presetID="2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158750" y="716915"/>
            <a:ext cx="8827135" cy="398780"/>
          </a:xfrm>
          <a:prstGeom prst="rect">
            <a:avLst/>
          </a:prstGeom>
          <a:noFill/>
        </p:spPr>
        <p:txBody>
          <a:bodyPr wrap="square" rtlCol="0">
            <a:spAutoFit/>
          </a:bodyPr>
          <a:p>
            <a:pPr algn="l"/>
            <a:r>
              <a:rPr lang="en-US" altLang="zh-CN" sz="2000">
                <a:latin typeface="东文宋体" charset="0"/>
                <a:ea typeface="东文宋体" charset="0"/>
              </a:rPr>
              <a:t>②</a:t>
            </a:r>
            <a:r>
              <a:rPr lang="zh-CN" sz="2000">
                <a:sym typeface="+mn-ea"/>
              </a:rPr>
              <a:t>《衢州市建设工程衢江杯奖（优质工程）评审细则》</a:t>
            </a:r>
            <a:r>
              <a:rPr lang="zh-CN" sz="1800">
                <a:sym typeface="+mn-ea"/>
              </a:rPr>
              <a:t>（衢建协〔20</a:t>
            </a:r>
            <a:r>
              <a:rPr lang="en-US" altLang="zh-CN" sz="1800">
                <a:sym typeface="+mn-ea"/>
              </a:rPr>
              <a:t>14</a:t>
            </a:r>
            <a:r>
              <a:rPr lang="zh-CN" sz="1800">
                <a:sym typeface="+mn-ea"/>
              </a:rPr>
              <a:t>〕</a:t>
            </a:r>
            <a:r>
              <a:rPr lang="en-US" altLang="zh-CN" sz="1800">
                <a:sym typeface="+mn-ea"/>
              </a:rPr>
              <a:t>28</a:t>
            </a:r>
            <a:r>
              <a:rPr lang="zh-CN" sz="1800">
                <a:sym typeface="+mn-ea"/>
              </a:rPr>
              <a:t>号）</a:t>
            </a:r>
            <a:endParaRPr lang="zh-CN" altLang="en-US" sz="1800"/>
          </a:p>
        </p:txBody>
      </p:sp>
      <p:sp>
        <p:nvSpPr>
          <p:cNvPr id="8" name="矩形 7"/>
          <p:cNvSpPr/>
          <p:nvPr/>
        </p:nvSpPr>
        <p:spPr>
          <a:xfrm>
            <a:off x="7472045" y="31115"/>
            <a:ext cx="1623695" cy="337185"/>
          </a:xfrm>
          <a:prstGeom prst="rect">
            <a:avLst/>
          </a:prstGeom>
          <a:noFill/>
          <a:ln w="9525">
            <a:noFill/>
          </a:ln>
          <a:effectLst>
            <a:glow rad="228600">
              <a:schemeClr val="accent2">
                <a:satMod val="175000"/>
                <a:alpha val="40000"/>
              </a:schemeClr>
            </a:glow>
          </a:effectLst>
        </p:spPr>
        <p:txBody>
          <a:bodyPr wrap="square" anchor="t" anchorCtr="false">
            <a:spAutoFit/>
          </a:bodyPr>
          <a:p>
            <a:pPr lvl="0" algn="l" defTabSz="914400" eaLnBrk="1" fontAlgn="auto" hangingPunct="1">
              <a:buClrTx/>
              <a:buSzTx/>
              <a:buFontTx/>
            </a:pPr>
            <a:r>
              <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rPr>
              <a:t>修订背景及依据</a:t>
            </a:r>
            <a:endParaRPr lang="zh-CN" altLang="en-US" sz="1600" b="1" i="1" dirty="0">
              <a:solidFill>
                <a:srgbClr val="CC00FF"/>
              </a:solidFill>
              <a:effectLst>
                <a:outerShdw blurRad="38100" dist="38100" dir="2700000" algn="tl">
                  <a:srgbClr val="000000">
                    <a:alpha val="43137"/>
                  </a:srgbClr>
                </a:outerShdw>
                <a:reflection blurRad="6350" stA="55000" endA="300" endPos="45500" dir="5400000" sy="-100000" algn="bl" rotWithShape="0"/>
              </a:effectLst>
              <a:ea typeface="楷体" panose="02010609060101010101" pitchFamily="49" charset="-122"/>
              <a:sym typeface="+mn-ea"/>
            </a:endParaRPr>
          </a:p>
        </p:txBody>
      </p:sp>
      <p:pic>
        <p:nvPicPr>
          <p:cNvPr id="5" name="图片 4"/>
          <p:cNvPicPr>
            <a:picLocks noChangeAspect="true"/>
          </p:cNvPicPr>
          <p:nvPr/>
        </p:nvPicPr>
        <p:blipFill>
          <a:blip r:embed="rId1">
            <a:lum bright="-12000"/>
          </a:blip>
          <a:srcRect t="7073" b="5123"/>
          <a:stretch>
            <a:fillRect/>
          </a:stretch>
        </p:blipFill>
        <p:spPr>
          <a:xfrm>
            <a:off x="414655" y="1301115"/>
            <a:ext cx="4283075" cy="5013325"/>
          </a:xfrm>
          <a:prstGeom prst="rect">
            <a:avLst/>
          </a:prstGeom>
          <a:ln>
            <a:solidFill>
              <a:schemeClr val="tx1"/>
            </a:solidFill>
          </a:ln>
        </p:spPr>
      </p:pic>
      <p:pic>
        <p:nvPicPr>
          <p:cNvPr id="6" name="图片 5"/>
          <p:cNvPicPr>
            <a:picLocks noChangeAspect="true"/>
          </p:cNvPicPr>
          <p:nvPr/>
        </p:nvPicPr>
        <p:blipFill>
          <a:blip r:embed="rId2">
            <a:lum bright="-12000"/>
          </a:blip>
          <a:srcRect t="5930" b="4908"/>
          <a:stretch>
            <a:fillRect/>
          </a:stretch>
        </p:blipFill>
        <p:spPr>
          <a:xfrm>
            <a:off x="4806950" y="1301115"/>
            <a:ext cx="4033520" cy="5013325"/>
          </a:xfrm>
          <a:prstGeom prst="rect">
            <a:avLst/>
          </a:prstGeom>
          <a:ln>
            <a:solidFill>
              <a:schemeClr val="tx1"/>
            </a:solidFill>
          </a:ln>
        </p:spPr>
      </p:pic>
      <p:cxnSp>
        <p:nvCxnSpPr>
          <p:cNvPr id="4" name="直接连接符 3"/>
          <p:cNvCxnSpPr/>
          <p:nvPr/>
        </p:nvCxnSpPr>
        <p:spPr>
          <a:xfrm>
            <a:off x="3086100" y="5942965"/>
            <a:ext cx="89662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par>
                                <p:cTn id="14" presetID="2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DejaVu Sans"/>
        <a:ea typeface="方正书宋_GBK"/>
        <a:cs typeface=""/>
      </a:majorFont>
      <a:minorFont>
        <a:latin typeface="DejaVu Sans"/>
        <a:ea typeface="方正书宋_GBK"/>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6141</Words>
  <Application>WPS 演示</Application>
  <PresentationFormat>全屏显示(4:3)</PresentationFormat>
  <Paragraphs>327</Paragraphs>
  <Slides>39</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39</vt:i4>
      </vt:variant>
    </vt:vector>
  </HeadingPairs>
  <TitlesOfParts>
    <vt:vector size="57" baseType="lpstr">
      <vt:lpstr>Arial</vt:lpstr>
      <vt:lpstr>宋体</vt:lpstr>
      <vt:lpstr>Wingdings</vt:lpstr>
      <vt:lpstr>Times New Roman</vt:lpstr>
      <vt:lpstr>DejaVu Sans</vt:lpstr>
      <vt:lpstr>方正书宋_GBK</vt:lpstr>
      <vt:lpstr>黑体</vt:lpstr>
      <vt:lpstr>楷体</vt:lpstr>
      <vt:lpstr>东文宋体</vt:lpstr>
      <vt:lpstr>+中文正文</vt:lpstr>
      <vt:lpstr>方正隶书_GBK</vt:lpstr>
      <vt:lpstr>华文行楷</vt:lpstr>
      <vt:lpstr>微软雅黑</vt:lpstr>
      <vt:lpstr>Arial Unicode MS</vt:lpstr>
      <vt:lpstr>Calibri</vt:lpstr>
      <vt:lpstr>DejaVu Sans</vt:lpstr>
      <vt:lpstr>汉仪仿宋S</vt:lpstr>
      <vt:lpstr>1_默认设计模板</vt:lpstr>
      <vt:lpstr>《衢州市建设工程优质结构评选办法》  《衢州市建设工程衢江杯（优质工程）评选办法》  宣贯培训</vt:lpstr>
      <vt:lpstr>PowerPoint 演示文稿</vt:lpstr>
      <vt:lpstr>一、修订背景及依据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二、修订主要内容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quzhou</cp:lastModifiedBy>
  <cp:revision>577</cp:revision>
  <dcterms:created xsi:type="dcterms:W3CDTF">2023-05-22T03:51:31Z</dcterms:created>
  <dcterms:modified xsi:type="dcterms:W3CDTF">2023-05-22T03:51:31Z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2052-11.8.2.10386</vt:lpwstr>
  </property>
</Properties>
</file>