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6" r:id="rId3"/>
    <p:sldId id="277" r:id="rId5"/>
    <p:sldId id="11088479" r:id="rId6"/>
    <p:sldId id="11088507" r:id="rId7"/>
    <p:sldId id="11088531" r:id="rId8"/>
    <p:sldId id="11088532" r:id="rId9"/>
    <p:sldId id="11088534" r:id="rId10"/>
    <p:sldId id="11088483" r:id="rId11"/>
    <p:sldId id="11088486" r:id="rId12"/>
    <p:sldId id="11088588" r:id="rId13"/>
    <p:sldId id="11088490" r:id="rId14"/>
    <p:sldId id="11088484" r:id="rId15"/>
    <p:sldId id="11088559" r:id="rId16"/>
    <p:sldId id="11088561" r:id="rId17"/>
    <p:sldId id="11088562" r:id="rId18"/>
    <p:sldId id="11088563" r:id="rId19"/>
    <p:sldId id="11088564" r:id="rId20"/>
    <p:sldId id="11088565" r:id="rId21"/>
    <p:sldId id="11088567" r:id="rId22"/>
    <p:sldId id="11088533" r:id="rId23"/>
    <p:sldId id="11088480" r:id="rId24"/>
    <p:sldId id="11088502" r:id="rId25"/>
    <p:sldId id="11088589" r:id="rId26"/>
    <p:sldId id="11088491" r:id="rId27"/>
    <p:sldId id="11088591" r:id="rId28"/>
    <p:sldId id="11088495" r:id="rId29"/>
    <p:sldId id="11088592" r:id="rId30"/>
    <p:sldId id="11088594" r:id="rId31"/>
    <p:sldId id="11088593" r:id="rId32"/>
    <p:sldId id="11088595" r:id="rId33"/>
    <p:sldId id="11088590" r:id="rId34"/>
    <p:sldId id="11088494" r:id="rId35"/>
    <p:sldId id="11088498" r:id="rId36"/>
    <p:sldId id="11088500" r:id="rId37"/>
    <p:sldId id="11088493" r:id="rId38"/>
    <p:sldId id="11088503"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67E"/>
    <a:srgbClr val="0562C0"/>
    <a:srgbClr val="9EBDB6"/>
    <a:srgbClr val="F2F2F2"/>
    <a:srgbClr val="C52525"/>
    <a:srgbClr val="FBD77F"/>
    <a:srgbClr val="C4D7D3"/>
    <a:srgbClr val="262626"/>
    <a:srgbClr val="E15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368" autoAdjust="0"/>
  </p:normalViewPr>
  <p:slideViewPr>
    <p:cSldViewPr snapToGrid="0">
      <p:cViewPr>
        <p:scale>
          <a:sx n="50" d="100"/>
          <a:sy n="50" d="100"/>
        </p:scale>
        <p:origin x="-384"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DD213-F94C-4900-9B19-349765F7ED5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8AAAD-FC08-490C-9223-BE0A3EF8B7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C758AAAD-FC08-490C-9223-BE0A3EF8B7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true"/>
        </p:nvSpPr>
        <p:spPr>
          <a:xfrm>
            <a:off x="8325228" y="3569468"/>
            <a:ext cx="775136" cy="230832"/>
          </a:xfrm>
          <a:prstGeom prst="rect">
            <a:avLst/>
          </a:prstGeom>
        </p:spPr>
        <p:txBody>
          <a:bodyPr wrap="square">
            <a:spAutoFit/>
          </a:bodyPr>
          <a:lstStyle/>
          <a:p>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模板下载：</a:t>
            </a:r>
            <a:r>
              <a:rPr lang="en-US" altLang="zh-CN" sz="100" dirty="0">
                <a:solidFill>
                  <a:prstClr val="white"/>
                </a:solidFill>
                <a:latin typeface="Calibri"/>
                <a:ea typeface="宋体" pitchFamily="2" charset="-122"/>
              </a:rPr>
              <a:t>www.1ppt.com/moban/          </a:t>
            </a:r>
            <a:r>
              <a:rPr lang="zh-CN" altLang="en-US" sz="100" dirty="0">
                <a:solidFill>
                  <a:prstClr val="white"/>
                </a:solidFill>
                <a:latin typeface="Calibri"/>
                <a:ea typeface="宋体" pitchFamily="2" charset="-122"/>
              </a:rPr>
              <a:t>行业</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模板：</a:t>
            </a:r>
            <a:r>
              <a:rPr lang="en-US" altLang="zh-CN" sz="100" dirty="0">
                <a:solidFill>
                  <a:prstClr val="white"/>
                </a:solidFill>
                <a:latin typeface="Calibri"/>
                <a:ea typeface="宋体" pitchFamily="2" charset="-122"/>
              </a:rPr>
              <a:t>www.1ppt.com/hangye/ </a:t>
            </a:r>
            <a:endParaRPr lang="en-US" altLang="zh-CN" sz="100" dirty="0">
              <a:solidFill>
                <a:prstClr val="white"/>
              </a:solidFill>
              <a:latin typeface="Calibri"/>
              <a:ea typeface="宋体" pitchFamily="2" charset="-122"/>
            </a:endParaRPr>
          </a:p>
          <a:p>
            <a:r>
              <a:rPr lang="zh-CN" altLang="en-US" sz="100" dirty="0">
                <a:solidFill>
                  <a:prstClr val="white"/>
                </a:solidFill>
                <a:latin typeface="Calibri"/>
                <a:ea typeface="宋体" pitchFamily="2" charset="-122"/>
              </a:rPr>
              <a:t>节日</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模板：</a:t>
            </a:r>
            <a:r>
              <a:rPr lang="en-US" altLang="zh-CN" sz="100" dirty="0">
                <a:solidFill>
                  <a:prstClr val="white"/>
                </a:solidFill>
                <a:latin typeface="Calibri"/>
                <a:ea typeface="宋体" pitchFamily="2" charset="-122"/>
              </a:rPr>
              <a:t>www.1ppt.com/jieri/          PPT</a:t>
            </a:r>
            <a:r>
              <a:rPr lang="zh-CN" altLang="en-US" sz="100" dirty="0">
                <a:solidFill>
                  <a:prstClr val="white"/>
                </a:solidFill>
                <a:latin typeface="Calibri"/>
                <a:ea typeface="宋体" pitchFamily="2" charset="-122"/>
              </a:rPr>
              <a:t>素材：</a:t>
            </a:r>
            <a:r>
              <a:rPr lang="en-US" altLang="zh-CN" sz="100" dirty="0">
                <a:solidFill>
                  <a:prstClr val="white"/>
                </a:solidFill>
                <a:latin typeface="Calibri"/>
                <a:ea typeface="宋体" pitchFamily="2" charset="-122"/>
              </a:rPr>
              <a:t>www.1ppt.com/sucai/</a:t>
            </a:r>
            <a:endParaRPr lang="en-US" altLang="zh-CN" sz="100" dirty="0">
              <a:solidFill>
                <a:prstClr val="white"/>
              </a:solidFill>
              <a:latin typeface="Calibri"/>
              <a:ea typeface="宋体" pitchFamily="2" charset="-122"/>
            </a:endParaRPr>
          </a:p>
          <a:p>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背景图片：</a:t>
            </a:r>
            <a:r>
              <a:rPr lang="en-US" altLang="zh-CN" sz="100" dirty="0">
                <a:solidFill>
                  <a:prstClr val="white"/>
                </a:solidFill>
                <a:latin typeface="Calibri"/>
                <a:ea typeface="宋体" pitchFamily="2" charset="-122"/>
              </a:rPr>
              <a:t>www.1ppt.com/beijing/        PPT</a:t>
            </a:r>
            <a:r>
              <a:rPr lang="zh-CN" altLang="en-US" sz="100" dirty="0">
                <a:solidFill>
                  <a:prstClr val="white"/>
                </a:solidFill>
                <a:latin typeface="Calibri"/>
                <a:ea typeface="宋体" pitchFamily="2" charset="-122"/>
              </a:rPr>
              <a:t>图表：</a:t>
            </a:r>
            <a:r>
              <a:rPr lang="en-US" altLang="zh-CN" sz="100" dirty="0">
                <a:solidFill>
                  <a:prstClr val="white"/>
                </a:solidFill>
                <a:latin typeface="Calibri"/>
                <a:ea typeface="宋体" pitchFamily="2" charset="-122"/>
              </a:rPr>
              <a:t>www.1ppt.com/tubiao/      </a:t>
            </a:r>
            <a:endParaRPr lang="en-US" altLang="zh-CN" sz="100" dirty="0">
              <a:solidFill>
                <a:prstClr val="white"/>
              </a:solidFill>
              <a:latin typeface="Calibri"/>
              <a:ea typeface="宋体" pitchFamily="2" charset="-122"/>
            </a:endParaRPr>
          </a:p>
          <a:p>
            <a:r>
              <a:rPr lang="zh-CN" altLang="en-US" sz="100" dirty="0">
                <a:solidFill>
                  <a:prstClr val="white"/>
                </a:solidFill>
                <a:latin typeface="Calibri"/>
                <a:ea typeface="宋体" pitchFamily="2" charset="-122"/>
              </a:rPr>
              <a:t>精美</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下载：</a:t>
            </a:r>
            <a:r>
              <a:rPr lang="en-US" altLang="zh-CN" sz="100" dirty="0">
                <a:solidFill>
                  <a:prstClr val="white"/>
                </a:solidFill>
                <a:latin typeface="Calibri"/>
                <a:ea typeface="宋体" pitchFamily="2" charset="-122"/>
              </a:rPr>
              <a:t>www.1ppt.com/xiazai/         PPT</a:t>
            </a:r>
            <a:r>
              <a:rPr lang="zh-CN" altLang="en-US" sz="100" dirty="0">
                <a:solidFill>
                  <a:prstClr val="white"/>
                </a:solidFill>
                <a:latin typeface="Calibri"/>
                <a:ea typeface="宋体" pitchFamily="2" charset="-122"/>
              </a:rPr>
              <a:t>教程： </a:t>
            </a:r>
            <a:r>
              <a:rPr lang="en-US" altLang="zh-CN" sz="100" dirty="0">
                <a:solidFill>
                  <a:prstClr val="white"/>
                </a:solidFill>
                <a:latin typeface="Calibri"/>
                <a:ea typeface="宋体" pitchFamily="2" charset="-122"/>
              </a:rPr>
              <a:t>www.1ppt.com/powerpoint/      </a:t>
            </a:r>
            <a:endParaRPr lang="en-US" altLang="zh-CN" sz="100" dirty="0">
              <a:solidFill>
                <a:prstClr val="white"/>
              </a:solidFill>
              <a:latin typeface="Calibri"/>
              <a:ea typeface="宋体" pitchFamily="2" charset="-122"/>
            </a:endParaRPr>
          </a:p>
          <a:p>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课件：</a:t>
            </a:r>
            <a:r>
              <a:rPr lang="en-US" altLang="zh-CN" sz="100" dirty="0">
                <a:solidFill>
                  <a:prstClr val="white"/>
                </a:solidFill>
                <a:latin typeface="Calibri"/>
                <a:ea typeface="宋体" pitchFamily="2" charset="-122"/>
              </a:rPr>
              <a:t>www.1ppt.com/kejian/             </a:t>
            </a:r>
            <a:r>
              <a:rPr lang="zh-CN" altLang="en-US" sz="100" dirty="0">
                <a:solidFill>
                  <a:prstClr val="white"/>
                </a:solidFill>
                <a:latin typeface="Calibri"/>
                <a:ea typeface="宋体" pitchFamily="2" charset="-122"/>
              </a:rPr>
              <a:t>字体下载：</a:t>
            </a:r>
            <a:r>
              <a:rPr lang="en-US" altLang="zh-CN" sz="100" dirty="0">
                <a:solidFill>
                  <a:prstClr val="white"/>
                </a:solidFill>
                <a:latin typeface="Calibri"/>
                <a:ea typeface="宋体" pitchFamily="2" charset="-122"/>
              </a:rPr>
              <a:t>www.1ppt.com/ziti/</a:t>
            </a:r>
            <a:endParaRPr lang="en-US" altLang="zh-CN" sz="100" dirty="0">
              <a:solidFill>
                <a:prstClr val="white"/>
              </a:solidFill>
              <a:latin typeface="Calibri"/>
              <a:ea typeface="宋体" pitchFamily="2" charset="-122"/>
            </a:endParaRPr>
          </a:p>
          <a:p>
            <a:r>
              <a:rPr lang="zh-CN" altLang="en-US" sz="100" dirty="0">
                <a:solidFill>
                  <a:prstClr val="white"/>
                </a:solidFill>
                <a:latin typeface="Calibri"/>
                <a:ea typeface="宋体" pitchFamily="2" charset="-122"/>
              </a:rPr>
              <a:t>工作总结</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a:t>
            </a:r>
            <a:r>
              <a:rPr lang="en-US" altLang="zh-CN" sz="100" dirty="0">
                <a:solidFill>
                  <a:prstClr val="white"/>
                </a:solidFill>
                <a:latin typeface="Calibri"/>
                <a:ea typeface="宋体" pitchFamily="2" charset="-122"/>
              </a:rPr>
              <a:t>www.1ppt.com/xiazai/zongjie/ </a:t>
            </a:r>
            <a:r>
              <a:rPr lang="zh-CN" altLang="en-US" sz="100" dirty="0">
                <a:solidFill>
                  <a:prstClr val="white"/>
                </a:solidFill>
                <a:latin typeface="Calibri"/>
                <a:ea typeface="宋体" pitchFamily="2" charset="-122"/>
              </a:rPr>
              <a:t>工作计划：</a:t>
            </a:r>
            <a:r>
              <a:rPr lang="en-US" altLang="zh-CN" sz="100" dirty="0">
                <a:solidFill>
                  <a:prstClr val="white"/>
                </a:solidFill>
                <a:latin typeface="Calibri"/>
                <a:ea typeface="宋体" pitchFamily="2" charset="-122"/>
              </a:rPr>
              <a:t>www.1ppt.com/xiazai/jihua/</a:t>
            </a:r>
            <a:endParaRPr lang="en-US" altLang="zh-CN" sz="100" dirty="0">
              <a:solidFill>
                <a:prstClr val="white"/>
              </a:solidFill>
              <a:latin typeface="Calibri"/>
              <a:ea typeface="宋体" pitchFamily="2" charset="-122"/>
            </a:endParaRPr>
          </a:p>
          <a:p>
            <a:r>
              <a:rPr lang="zh-CN" altLang="en-US" sz="100" dirty="0">
                <a:solidFill>
                  <a:prstClr val="white"/>
                </a:solidFill>
                <a:latin typeface="Calibri"/>
                <a:ea typeface="宋体" pitchFamily="2" charset="-122"/>
              </a:rPr>
              <a:t>商务</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模板：</a:t>
            </a:r>
            <a:r>
              <a:rPr lang="en-US" altLang="zh-CN" sz="100" dirty="0">
                <a:solidFill>
                  <a:prstClr val="white"/>
                </a:solidFill>
                <a:latin typeface="Calibri"/>
                <a:ea typeface="宋体" pitchFamily="2" charset="-122"/>
              </a:rPr>
              <a:t>www.1ppt.com/moban/shangwu/  </a:t>
            </a:r>
            <a:r>
              <a:rPr lang="zh-CN" altLang="en-US" sz="100" dirty="0">
                <a:solidFill>
                  <a:prstClr val="white"/>
                </a:solidFill>
                <a:latin typeface="Calibri"/>
                <a:ea typeface="宋体" pitchFamily="2" charset="-122"/>
              </a:rPr>
              <a:t>个人简历</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a:t>
            </a:r>
            <a:r>
              <a:rPr lang="en-US" altLang="zh-CN" sz="100" dirty="0">
                <a:solidFill>
                  <a:prstClr val="white"/>
                </a:solidFill>
                <a:latin typeface="Calibri"/>
                <a:ea typeface="宋体" pitchFamily="2" charset="-122"/>
              </a:rPr>
              <a:t>www.1ppt.com/xiazai/jianli/  </a:t>
            </a:r>
            <a:endParaRPr lang="en-US" altLang="zh-CN" sz="100" dirty="0">
              <a:solidFill>
                <a:prstClr val="white"/>
              </a:solidFill>
              <a:latin typeface="Calibri"/>
              <a:ea typeface="宋体" pitchFamily="2" charset="-122"/>
            </a:endParaRPr>
          </a:p>
          <a:p>
            <a:r>
              <a:rPr lang="zh-CN" altLang="en-US" sz="100" dirty="0">
                <a:solidFill>
                  <a:prstClr val="white"/>
                </a:solidFill>
                <a:latin typeface="Calibri"/>
                <a:ea typeface="宋体" pitchFamily="2" charset="-122"/>
              </a:rPr>
              <a:t>毕业答辩</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a:t>
            </a:r>
            <a:r>
              <a:rPr lang="en-US" altLang="zh-CN" sz="100" dirty="0">
                <a:solidFill>
                  <a:prstClr val="white"/>
                </a:solidFill>
                <a:latin typeface="Calibri"/>
                <a:ea typeface="宋体" pitchFamily="2" charset="-122"/>
              </a:rPr>
              <a:t>www.1ppt.com/xiazai/dabian/  </a:t>
            </a:r>
            <a:r>
              <a:rPr lang="zh-CN" altLang="en-US" sz="100" dirty="0">
                <a:solidFill>
                  <a:prstClr val="white"/>
                </a:solidFill>
                <a:latin typeface="Calibri"/>
                <a:ea typeface="宋体" pitchFamily="2" charset="-122"/>
              </a:rPr>
              <a:t>工作汇报</a:t>
            </a:r>
            <a:r>
              <a:rPr lang="en-US" altLang="zh-CN" sz="100" dirty="0">
                <a:solidFill>
                  <a:prstClr val="white"/>
                </a:solidFill>
                <a:latin typeface="Calibri"/>
                <a:ea typeface="宋体" pitchFamily="2" charset="-122"/>
              </a:rPr>
              <a:t>PPT</a:t>
            </a:r>
            <a:r>
              <a:rPr lang="zh-CN" altLang="en-US" sz="100" dirty="0">
                <a:solidFill>
                  <a:prstClr val="white"/>
                </a:solidFill>
                <a:latin typeface="Calibri"/>
                <a:ea typeface="宋体" pitchFamily="2" charset="-122"/>
              </a:rPr>
              <a:t>：</a:t>
            </a:r>
            <a:r>
              <a:rPr lang="en-US" altLang="zh-CN" sz="100" dirty="0">
                <a:solidFill>
                  <a:prstClr val="white"/>
                </a:solidFill>
                <a:latin typeface="Calibri"/>
                <a:ea typeface="宋体" pitchFamily="2" charset="-122"/>
              </a:rPr>
              <a:t>www.1ppt.com/xiazai/huibao/    </a:t>
            </a:r>
            <a:endParaRPr lang="en-US" altLang="zh-CN" sz="100" dirty="0">
              <a:solidFill>
                <a:prstClr val="white"/>
              </a:solidFill>
              <a:latin typeface="Calibri"/>
              <a:ea typeface="宋体" pitchFamily="2" charset="-122"/>
            </a:endParaRPr>
          </a:p>
          <a:p>
            <a:r>
              <a:rPr lang="en-US" altLang="zh-CN" sz="100" dirty="0">
                <a:solidFill>
                  <a:prstClr val="white"/>
                </a:solidFill>
                <a:latin typeface="Calibri"/>
                <a:ea typeface="宋体" pitchFamily="2" charset="-122"/>
              </a:rPr>
              <a:t> </a:t>
            </a:r>
            <a:endParaRPr lang="en-US" altLang="zh-CN" sz="100" dirty="0">
              <a:solidFill>
                <a:prstClr val="white"/>
              </a:solidFill>
              <a:latin typeface="Calibri"/>
              <a:ea typeface="宋体" pitchFamily="2" charset="-122"/>
            </a:endParaRPr>
          </a:p>
        </p:txBody>
      </p:sp>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A1C94F1F-6BF2-446A-9934-5B0916EC81F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16FF9975-C836-4AEA-90DD-A5CF8F7C85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94F1F-6BF2-446A-9934-5B0916EC81F5}"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F9975-C836-4AEA-90DD-A5CF8F7C85B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emf"/><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cstate="screen"/>
          <a:stretch>
            <a:fillRect/>
          </a:stretch>
        </p:blipFill>
        <p:spPr>
          <a:xfrm>
            <a:off x="-23711" y="-20598"/>
            <a:ext cx="12215711" cy="6878598"/>
          </a:xfrm>
          <a:prstGeom prst="rect">
            <a:avLst/>
          </a:prstGeom>
        </p:spPr>
      </p:pic>
      <p:sp>
        <p:nvSpPr>
          <p:cNvPr id="9" name="矩形 8"/>
          <p:cNvSpPr/>
          <p:nvPr/>
        </p:nvSpPr>
        <p:spPr>
          <a:xfrm>
            <a:off x="3146492" y="615716"/>
            <a:ext cx="8109284" cy="5775158"/>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887019" y="1479015"/>
            <a:ext cx="1191127" cy="3753853"/>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txBox="true"/>
          <p:nvPr/>
        </p:nvSpPr>
        <p:spPr>
          <a:xfrm>
            <a:off x="3940810" y="2129155"/>
            <a:ext cx="6549390" cy="1325880"/>
          </a:xfrm>
          <a:prstGeom prst="rect">
            <a:avLst/>
          </a:prstGeom>
        </p:spPr>
        <p:txBody>
          <a:bodyPr vert="horz" lIns="91440" tIns="45720" rIns="91440" bIns="45720" rtlCol="0" anchor="b">
            <a:normAutofit fontScale="4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8800" spc="600" dirty="0">
                <a:solidFill>
                  <a:schemeClr val="tx1">
                    <a:lumMod val="85000"/>
                    <a:lumOff val="15000"/>
                  </a:schemeClr>
                </a:solidFill>
                <a:latin typeface="字魂35号-经典雅黑" panose="00000500000000000000" pitchFamily="2" charset="-122"/>
                <a:ea typeface="字魂35号-经典雅黑" panose="00000500000000000000" pitchFamily="2" charset="-122"/>
              </a:rPr>
              <a:t>公共信用评价、纳税评价及相关网站信用修复</a:t>
            </a:r>
            <a:endParaRPr lang="zh-CN" altLang="en-US" sz="8800" spc="600" dirty="0">
              <a:solidFill>
                <a:schemeClr val="tx1">
                  <a:lumMod val="85000"/>
                  <a:lumOff val="15000"/>
                </a:schemeClr>
              </a:solidFill>
              <a:latin typeface="字魂35号-经典雅黑" panose="00000500000000000000" pitchFamily="2" charset="-122"/>
              <a:ea typeface="字魂35号-经典雅黑" panose="00000500000000000000" pitchFamily="2" charset="-122"/>
            </a:endParaRPr>
          </a:p>
        </p:txBody>
      </p:sp>
      <p:sp>
        <p:nvSpPr>
          <p:cNvPr id="12" name="标题 1"/>
          <p:cNvSpPr txBox="true"/>
          <p:nvPr/>
        </p:nvSpPr>
        <p:spPr>
          <a:xfrm>
            <a:off x="6872605" y="4887595"/>
            <a:ext cx="3147060" cy="8299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ts val="3000"/>
              </a:lnSpc>
            </a:pPr>
            <a:r>
              <a:rPr lang="zh-CN" altLang="en-US"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衢州市信用协会</a:t>
            </a:r>
            <a:endParaRPr lang="en-US" altLang="zh-CN"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endParaRPr>
          </a:p>
          <a:p>
            <a:pPr algn="ctr">
              <a:lnSpc>
                <a:spcPts val="3000"/>
              </a:lnSpc>
            </a:pPr>
            <a:r>
              <a:rPr lang="en-US"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2023</a:t>
            </a:r>
            <a:r>
              <a:rPr lang="zh-CN" altLang="en-US"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年</a:t>
            </a:r>
            <a:r>
              <a:rPr lang="en-US" altLang="zh-CN"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8</a:t>
            </a:r>
            <a:r>
              <a:rPr lang="zh-CN" altLang="en-US"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月</a:t>
            </a:r>
            <a:endParaRPr lang="zh-CN" altLang="en-US" sz="18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endParaRPr>
          </a:p>
        </p:txBody>
      </p:sp>
      <p:sp>
        <p:nvSpPr>
          <p:cNvPr id="14" name="矩形 13"/>
          <p:cNvSpPr/>
          <p:nvPr/>
        </p:nvSpPr>
        <p:spPr>
          <a:xfrm>
            <a:off x="11709066" y="119600"/>
            <a:ext cx="1176756" cy="1359569"/>
          </a:xfrm>
          <a:prstGeom prst="rect">
            <a:avLst/>
          </a:prstGeom>
        </p:spPr>
        <p:txBody>
          <a:bodyPr vert="horz" lIns="91440" tIns="45720" rIns="91440" bIns="45720" rtlCol="0" anchor="t">
            <a:noAutofit/>
          </a:bodyPr>
          <a:lstStyle/>
          <a:p>
            <a:pPr algn="ctr">
              <a:lnSpc>
                <a:spcPct val="90000"/>
              </a:lnSpc>
              <a:spcBef>
                <a:spcPct val="0"/>
              </a:spcBef>
            </a:pPr>
            <a:r>
              <a:rPr lang="zh-CN" altLang="en-US" sz="24000" spc="300" dirty="0">
                <a:solidFill>
                  <a:schemeClr val="tx1">
                    <a:lumMod val="85000"/>
                    <a:lumOff val="15000"/>
                  </a:schemeClr>
                </a:solidFill>
                <a:latin typeface="字魂59号-创粗黑" panose="00000500000000000000" pitchFamily="2" charset="-122"/>
                <a:ea typeface="字魂59号-创粗黑" panose="00000500000000000000" pitchFamily="2" charset="-122"/>
                <a:cs typeface="+mj-cs"/>
              </a:rPr>
              <a:t>”</a:t>
            </a:r>
            <a:endParaRPr lang="zh-CN" altLang="en-US" sz="24000" spc="300" dirty="0">
              <a:solidFill>
                <a:schemeClr val="tx1">
                  <a:lumMod val="85000"/>
                  <a:lumOff val="15000"/>
                </a:schemeClr>
              </a:solidFill>
              <a:latin typeface="字魂59号-创粗黑" panose="00000500000000000000" pitchFamily="2" charset="-122"/>
              <a:ea typeface="字魂59号-创粗黑" panose="00000500000000000000" pitchFamily="2" charset="-122"/>
              <a:cs typeface="+mj-cs"/>
            </a:endParaRPr>
          </a:p>
        </p:txBody>
      </p:sp>
      <p:sp>
        <p:nvSpPr>
          <p:cNvPr id="16" name="标题 1"/>
          <p:cNvSpPr txBox="true"/>
          <p:nvPr/>
        </p:nvSpPr>
        <p:spPr>
          <a:xfrm>
            <a:off x="114935" y="231140"/>
            <a:ext cx="2059305" cy="908050"/>
          </a:xfrm>
          <a:prstGeom prst="rect">
            <a:avLst/>
          </a:prstGeom>
        </p:spPr>
        <p:txBody>
          <a:bodyPr vert="horz" lIns="91440" tIns="45720" rIns="91440" bIns="45720" rtlCol="0" anchor="b">
            <a:normAutofit/>
          </a:bodyPr>
          <a:lstStyle>
            <a:defPPr>
              <a:defRPr lang="zh-CN"/>
            </a:defPPr>
            <a:lvl1pPr algn="ctr">
              <a:lnSpc>
                <a:spcPct val="90000"/>
              </a:lnSpc>
              <a:spcBef>
                <a:spcPct val="0"/>
              </a:spcBef>
              <a:defRPr sz="4000" spc="30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defRPr>
            </a:lvl1pPr>
          </a:lstStyle>
          <a:p>
            <a:r>
              <a:rPr lang="en-US" altLang="zh-CN" sz="3600" dirty="0" smtClean="0"/>
              <a:t>2023</a:t>
            </a: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750"/>
                                        <p:tgtEl>
                                          <p:spTgt spid="10"/>
                                        </p:tgtEl>
                                      </p:cBhvr>
                                    </p:animEffect>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750"/>
                                        <p:tgtEl>
                                          <p:spTgt spid="11"/>
                                        </p:tgtEl>
                                      </p:cBhvr>
                                    </p:animEffect>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ppt_x</p:attrName>
                                        </p:attrNameLst>
                                      </p:cBhvr>
                                      <p:tavLst>
                                        <p:tav tm="0">
                                          <p:val>
                                            <p:strVal val="#ppt_x"/>
                                          </p:val>
                                        </p:tav>
                                        <p:tav tm="100000">
                                          <p:val>
                                            <p:strVal val="#ppt_x"/>
                                          </p:val>
                                        </p:tav>
                                      </p:tavLst>
                                    </p:anim>
                                    <p:anim calcmode="lin" valueType="num">
                                      <p:cBhvr>
                                        <p:cTn id="27" dur="75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true"/>
      <p:bldP spid="10" grpId="0" bldLvl="0" animBg="true"/>
      <p:bldP spid="11" grpId="0"/>
      <p:bldP spid="12"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pic>
        <p:nvPicPr>
          <p:cNvPr id="2" name="Picture 5" descr="国家税务总局公告0001"/>
          <p:cNvPicPr>
            <a:picLocks noChangeAspect="true" noChangeArrowheads="true"/>
          </p:cNvPicPr>
          <p:nvPr/>
        </p:nvPicPr>
        <p:blipFill>
          <a:blip r:embed="rId2" cstate="print"/>
          <a:srcRect/>
          <a:stretch>
            <a:fillRect/>
          </a:stretch>
        </p:blipFill>
        <p:spPr bwMode="auto">
          <a:xfrm>
            <a:off x="977265" y="1416801"/>
            <a:ext cx="3342354" cy="4726547"/>
          </a:xfrm>
          <a:prstGeom prst="rect">
            <a:avLst/>
          </a:prstGeom>
          <a:ln>
            <a:noFill/>
          </a:ln>
          <a:effectLst>
            <a:outerShdw blurRad="292100" dist="139700" dir="2700000" algn="tl" rotWithShape="0">
              <a:srgbClr val="333333">
                <a:alpha val="65000"/>
              </a:srgbClr>
            </a:outerShdw>
          </a:effectLst>
        </p:spPr>
      </p:pic>
      <p:pic>
        <p:nvPicPr>
          <p:cNvPr id="3" name="Picture 6" descr="2s"/>
          <p:cNvPicPr>
            <a:picLocks noChangeAspect="true" noChangeArrowheads="true"/>
          </p:cNvPicPr>
          <p:nvPr/>
        </p:nvPicPr>
        <p:blipFill>
          <a:blip r:embed="rId3" cstate="print"/>
          <a:srcRect/>
          <a:stretch>
            <a:fillRect/>
          </a:stretch>
        </p:blipFill>
        <p:spPr bwMode="auto">
          <a:xfrm>
            <a:off x="4489664" y="1416801"/>
            <a:ext cx="3342353" cy="4726546"/>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true" noChangeArrowheads="true"/>
          </p:cNvPicPr>
          <p:nvPr/>
        </p:nvPicPr>
        <p:blipFill>
          <a:blip r:embed="rId4" cstate="print">
            <a:extLst>
              <a:ext uri="{28A0092B-C50C-407E-A947-70E740481C1C}">
                <a14:useLocalDpi xmlns:a14="http://schemas.microsoft.com/office/drawing/2010/main" val="false"/>
              </a:ext>
            </a:extLst>
          </a:blip>
          <a:srcRect/>
          <a:stretch>
            <a:fillRect/>
          </a:stretch>
        </p:blipFill>
        <p:spPr bwMode="auto">
          <a:xfrm>
            <a:off x="8045242" y="1416801"/>
            <a:ext cx="3277683" cy="4726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组合 10"/>
          <p:cNvGrpSpPr/>
          <p:nvPr/>
        </p:nvGrpSpPr>
        <p:grpSpPr>
          <a:xfrm>
            <a:off x="1847850" y="344805"/>
            <a:ext cx="5984616" cy="636270"/>
            <a:chOff x="4821" y="1427"/>
            <a:chExt cx="7952" cy="1002"/>
          </a:xfrm>
        </p:grpSpPr>
        <p:sp>
          <p:nvSpPr>
            <p:cNvPr id="16" name="矩形 15"/>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8" name="矩形 17"/>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9"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23" name="矩形 22"/>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altLang="en-US" sz="3200" dirty="0">
                  <a:solidFill>
                    <a:schemeClr val="tx1"/>
                  </a:solidFill>
                  <a:latin typeface="微软雅黑" charset="0"/>
                  <a:ea typeface="微软雅黑" charset="0"/>
                  <a:sym typeface="+mn-ea"/>
                </a:rPr>
                <a:t>企业纳税信用管理基本制度</a:t>
              </a:r>
              <a:endParaRPr lang="zh-CN" altLang="en-US" sz="3200" dirty="0">
                <a:solidFill>
                  <a:schemeClr val="tx1"/>
                </a:solidFill>
                <a:latin typeface="微软雅黑" charset="0"/>
                <a:ea typeface="微软雅黑" charset="0"/>
              </a:endParaRPr>
            </a:p>
            <a:p>
              <a:pPr algn="ctr"/>
              <a:endParaRPr lang="zh-CN" altLang="en-US" sz="2000" b="0" dirty="0">
                <a:solidFill>
                  <a:schemeClr val="tx1"/>
                </a:solidFill>
                <a:latin typeface="方正小标宋简体" panose="03000509000000000000" charset="-122"/>
                <a:ea typeface="仓耳今楷05-6763 W05" panose="02020400000000000000" pitchFamily="18" charset="-122"/>
              </a:endParaRPr>
            </a:p>
          </p:txBody>
        </p:sp>
      </p:grpSp>
      <p:grpSp>
        <p:nvGrpSpPr>
          <p:cNvPr id="24" name="组合 23"/>
          <p:cNvGrpSpPr/>
          <p:nvPr/>
        </p:nvGrpSpPr>
        <p:grpSpPr>
          <a:xfrm>
            <a:off x="358852" y="174792"/>
            <a:ext cx="618188" cy="684810"/>
            <a:chOff x="854419" y="2169592"/>
            <a:chExt cx="1823073" cy="2019545"/>
          </a:xfrm>
        </p:grpSpPr>
        <p:sp>
          <p:nvSpPr>
            <p:cNvPr id="25" name="矩形 2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26" name="矩形 2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23711" y="-20598"/>
            <a:ext cx="12215711" cy="6878598"/>
          </a:xfrm>
          <a:prstGeom prst="rect">
            <a:avLst/>
          </a:prstGeom>
        </p:spPr>
      </p:pic>
      <p:grpSp>
        <p:nvGrpSpPr>
          <p:cNvPr id="7" name="组合 6"/>
          <p:cNvGrpSpPr/>
          <p:nvPr/>
        </p:nvGrpSpPr>
        <p:grpSpPr>
          <a:xfrm>
            <a:off x="245187"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1261110" y="274320"/>
            <a:ext cx="8615045" cy="692785"/>
          </a:xfrm>
          <a:prstGeom prst="rect">
            <a:avLst/>
          </a:prstGeom>
        </p:spPr>
        <p:txBody>
          <a:bodyPr vert="horz" lIns="91440" tIns="45720" rIns="91440" bIns="45720" rtlCol="0" anchor="b">
            <a:noAutofit/>
          </a:bodyPr>
          <a:lstStyle/>
          <a:p>
            <a:pPr>
              <a:lnSpc>
                <a:spcPts val="6000"/>
              </a:lnSpc>
              <a:spcBef>
                <a:spcPct val="0"/>
              </a:spcBef>
            </a:pPr>
            <a:r>
              <a:rPr lang="zh-CN" altLang="en-US" sz="3200" dirty="0">
                <a:latin typeface="微软雅黑" charset="0"/>
                <a:ea typeface="微软雅黑" charset="0"/>
                <a:sym typeface="+mn-ea"/>
              </a:rPr>
              <a:t>《纳税信用评价指标和评价方式（试行）》</a:t>
            </a:r>
            <a:endParaRPr lang="zh-CN" altLang="en-US" sz="3200" spc="300" dirty="0">
              <a:solidFill>
                <a:schemeClr val="tx1">
                  <a:lumMod val="85000"/>
                  <a:lumOff val="15000"/>
                </a:schemeClr>
              </a:solidFill>
              <a:latin typeface="微软雅黑" charset="0"/>
              <a:ea typeface="微软雅黑" charset="0"/>
              <a:cs typeface="+mj-cs"/>
              <a:sym typeface="+mn-ea"/>
            </a:endParaRPr>
          </a:p>
        </p:txBody>
      </p:sp>
      <p:pic>
        <p:nvPicPr>
          <p:cNvPr id="9" name="图片占位符 4"/>
          <p:cNvPicPr>
            <a:picLocks noChangeAspect="true"/>
          </p:cNvPicPr>
          <p:nvPr/>
        </p:nvPicPr>
        <p:blipFill>
          <a:blip r:embed="rId2" cstate="screen"/>
          <a:srcRect/>
          <a:stretch>
            <a:fillRect/>
          </a:stretch>
        </p:blipFill>
        <p:spPr>
          <a:xfrm>
            <a:off x="968195" y="3597442"/>
            <a:ext cx="3536933" cy="1766595"/>
          </a:xfrm>
          <a:prstGeom prst="rect">
            <a:avLst/>
          </a:prstGeom>
        </p:spPr>
      </p:pic>
      <p:grpSp>
        <p:nvGrpSpPr>
          <p:cNvPr id="10" name="组合 9"/>
          <p:cNvGrpSpPr/>
          <p:nvPr/>
        </p:nvGrpSpPr>
        <p:grpSpPr>
          <a:xfrm>
            <a:off x="3030538" y="1930400"/>
            <a:ext cx="2724150" cy="2855913"/>
            <a:chOff x="3221038" y="1930400"/>
            <a:chExt cx="2724150" cy="2855913"/>
          </a:xfrm>
        </p:grpSpPr>
        <p:sp>
          <p:nvSpPr>
            <p:cNvPr id="11" name="矩形 10"/>
            <p:cNvSpPr/>
            <p:nvPr/>
          </p:nvSpPr>
          <p:spPr>
            <a:xfrm>
              <a:off x="3221038" y="1930400"/>
              <a:ext cx="2724150" cy="2855913"/>
            </a:xfrm>
            <a:prstGeom prst="rect">
              <a:avLst/>
            </a:prstGeom>
            <a:solidFill>
              <a:srgbClr val="FBD77F"/>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ZHei-B01S" panose="02010601030101010101" pitchFamily="2" charset="-122"/>
                <a:ea typeface="FZHei-B01S" panose="02010601030101010101" pitchFamily="2" charset="-122"/>
                <a:cs typeface="+mn-cs"/>
                <a:sym typeface="FZHei-B01S" panose="02010601030101010101" pitchFamily="2" charset="-122"/>
              </a:endParaRPr>
            </a:p>
          </p:txBody>
        </p:sp>
        <p:sp>
          <p:nvSpPr>
            <p:cNvPr id="12" name="椭圆 5"/>
            <p:cNvSpPr/>
            <p:nvPr/>
          </p:nvSpPr>
          <p:spPr>
            <a:xfrm>
              <a:off x="4238625" y="2320925"/>
              <a:ext cx="688975" cy="7207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1481" h="607550">
                  <a:moveTo>
                    <a:pt x="481201" y="419040"/>
                  </a:moveTo>
                  <a:cubicBezTo>
                    <a:pt x="486349" y="418119"/>
                    <a:pt x="491842" y="419193"/>
                    <a:pt x="496452" y="422492"/>
                  </a:cubicBezTo>
                  <a:cubicBezTo>
                    <a:pt x="505825" y="428937"/>
                    <a:pt x="507976" y="441673"/>
                    <a:pt x="501522" y="450880"/>
                  </a:cubicBezTo>
                  <a:cubicBezTo>
                    <a:pt x="456808" y="514868"/>
                    <a:pt x="385666" y="554918"/>
                    <a:pt x="308376" y="560288"/>
                  </a:cubicBezTo>
                  <a:lnTo>
                    <a:pt x="320823" y="572717"/>
                  </a:lnTo>
                  <a:cubicBezTo>
                    <a:pt x="328813" y="580697"/>
                    <a:pt x="328813" y="593586"/>
                    <a:pt x="320823" y="601566"/>
                  </a:cubicBezTo>
                  <a:cubicBezTo>
                    <a:pt x="316828" y="605555"/>
                    <a:pt x="311603" y="607550"/>
                    <a:pt x="306379" y="607550"/>
                  </a:cubicBezTo>
                  <a:cubicBezTo>
                    <a:pt x="301155" y="607550"/>
                    <a:pt x="295930" y="605555"/>
                    <a:pt x="291935" y="601566"/>
                  </a:cubicBezTo>
                  <a:lnTo>
                    <a:pt x="244148" y="553843"/>
                  </a:lnTo>
                  <a:cubicBezTo>
                    <a:pt x="236158" y="545864"/>
                    <a:pt x="236158" y="532975"/>
                    <a:pt x="244148" y="524995"/>
                  </a:cubicBezTo>
                  <a:lnTo>
                    <a:pt x="291935" y="477273"/>
                  </a:lnTo>
                  <a:cubicBezTo>
                    <a:pt x="299925" y="469294"/>
                    <a:pt x="312833" y="469294"/>
                    <a:pt x="320823" y="477273"/>
                  </a:cubicBezTo>
                  <a:cubicBezTo>
                    <a:pt x="328813" y="485252"/>
                    <a:pt x="328813" y="498142"/>
                    <a:pt x="320823" y="506121"/>
                  </a:cubicBezTo>
                  <a:lnTo>
                    <a:pt x="307762" y="519318"/>
                  </a:lnTo>
                  <a:cubicBezTo>
                    <a:pt x="371837" y="514254"/>
                    <a:pt x="430841" y="480649"/>
                    <a:pt x="468025" y="427556"/>
                  </a:cubicBezTo>
                  <a:cubicBezTo>
                    <a:pt x="471252" y="422876"/>
                    <a:pt x="476054" y="419960"/>
                    <a:pt x="481201" y="419040"/>
                  </a:cubicBezTo>
                  <a:close/>
                  <a:moveTo>
                    <a:pt x="121878" y="204057"/>
                  </a:moveTo>
                  <a:cubicBezTo>
                    <a:pt x="170429" y="204057"/>
                    <a:pt x="209915" y="243478"/>
                    <a:pt x="209915" y="291950"/>
                  </a:cubicBezTo>
                  <a:cubicBezTo>
                    <a:pt x="209915" y="330758"/>
                    <a:pt x="184718" y="363737"/>
                    <a:pt x="149687" y="375395"/>
                  </a:cubicBezTo>
                  <a:cubicBezTo>
                    <a:pt x="174424" y="380150"/>
                    <a:pt x="196087" y="391194"/>
                    <a:pt x="212220" y="407607"/>
                  </a:cubicBezTo>
                  <a:cubicBezTo>
                    <a:pt x="233576" y="429542"/>
                    <a:pt x="244485" y="459606"/>
                    <a:pt x="243717" y="494886"/>
                  </a:cubicBezTo>
                  <a:cubicBezTo>
                    <a:pt x="243410" y="505930"/>
                    <a:pt x="234345" y="514827"/>
                    <a:pt x="223129" y="514827"/>
                  </a:cubicBezTo>
                  <a:lnTo>
                    <a:pt x="20473" y="514827"/>
                  </a:lnTo>
                  <a:cubicBezTo>
                    <a:pt x="9410" y="514827"/>
                    <a:pt x="346" y="505930"/>
                    <a:pt x="38" y="494886"/>
                  </a:cubicBezTo>
                  <a:cubicBezTo>
                    <a:pt x="-730" y="459606"/>
                    <a:pt x="10025" y="429542"/>
                    <a:pt x="31381" y="407607"/>
                  </a:cubicBezTo>
                  <a:cubicBezTo>
                    <a:pt x="47668" y="391194"/>
                    <a:pt x="69331" y="380150"/>
                    <a:pt x="93914" y="375395"/>
                  </a:cubicBezTo>
                  <a:cubicBezTo>
                    <a:pt x="59037" y="363737"/>
                    <a:pt x="33840" y="330758"/>
                    <a:pt x="33840" y="291950"/>
                  </a:cubicBezTo>
                  <a:cubicBezTo>
                    <a:pt x="33840" y="243478"/>
                    <a:pt x="73326" y="204057"/>
                    <a:pt x="121878" y="204057"/>
                  </a:cubicBezTo>
                  <a:close/>
                  <a:moveTo>
                    <a:pt x="459604" y="81414"/>
                  </a:moveTo>
                  <a:cubicBezTo>
                    <a:pt x="508155" y="81414"/>
                    <a:pt x="547641" y="120846"/>
                    <a:pt x="547641" y="169330"/>
                  </a:cubicBezTo>
                  <a:cubicBezTo>
                    <a:pt x="547641" y="207995"/>
                    <a:pt x="522444" y="240983"/>
                    <a:pt x="487567" y="252644"/>
                  </a:cubicBezTo>
                  <a:cubicBezTo>
                    <a:pt x="512150" y="257400"/>
                    <a:pt x="533813" y="268447"/>
                    <a:pt x="550100" y="285018"/>
                  </a:cubicBezTo>
                  <a:cubicBezTo>
                    <a:pt x="571456" y="306805"/>
                    <a:pt x="582211" y="337031"/>
                    <a:pt x="581443" y="372167"/>
                  </a:cubicBezTo>
                  <a:cubicBezTo>
                    <a:pt x="581136" y="383367"/>
                    <a:pt x="572071" y="392113"/>
                    <a:pt x="561008" y="392113"/>
                  </a:cubicBezTo>
                  <a:lnTo>
                    <a:pt x="358199" y="392113"/>
                  </a:lnTo>
                  <a:cubicBezTo>
                    <a:pt x="347136" y="392113"/>
                    <a:pt x="338072" y="383367"/>
                    <a:pt x="337764" y="372167"/>
                  </a:cubicBezTo>
                  <a:cubicBezTo>
                    <a:pt x="336996" y="337031"/>
                    <a:pt x="347905" y="306805"/>
                    <a:pt x="369261" y="285018"/>
                  </a:cubicBezTo>
                  <a:cubicBezTo>
                    <a:pt x="385394" y="268447"/>
                    <a:pt x="407057" y="257400"/>
                    <a:pt x="431794" y="252644"/>
                  </a:cubicBezTo>
                  <a:cubicBezTo>
                    <a:pt x="396763" y="240983"/>
                    <a:pt x="371566" y="207995"/>
                    <a:pt x="371566" y="169330"/>
                  </a:cubicBezTo>
                  <a:cubicBezTo>
                    <a:pt x="371566" y="120846"/>
                    <a:pt x="411052" y="81414"/>
                    <a:pt x="459604" y="81414"/>
                  </a:cubicBezTo>
                  <a:close/>
                  <a:moveTo>
                    <a:pt x="290698" y="0"/>
                  </a:moveTo>
                  <a:cubicBezTo>
                    <a:pt x="295922" y="0"/>
                    <a:pt x="301146" y="1995"/>
                    <a:pt x="305141" y="5983"/>
                  </a:cubicBezTo>
                  <a:lnTo>
                    <a:pt x="352928" y="53695"/>
                  </a:lnTo>
                  <a:cubicBezTo>
                    <a:pt x="360918" y="61672"/>
                    <a:pt x="360918" y="74559"/>
                    <a:pt x="352928" y="82536"/>
                  </a:cubicBezTo>
                  <a:lnTo>
                    <a:pt x="305141" y="130248"/>
                  </a:lnTo>
                  <a:cubicBezTo>
                    <a:pt x="301146" y="134236"/>
                    <a:pt x="295922" y="136231"/>
                    <a:pt x="290698" y="136231"/>
                  </a:cubicBezTo>
                  <a:cubicBezTo>
                    <a:pt x="285474" y="136231"/>
                    <a:pt x="280249" y="134236"/>
                    <a:pt x="276254" y="130248"/>
                  </a:cubicBezTo>
                  <a:cubicBezTo>
                    <a:pt x="268264" y="122270"/>
                    <a:pt x="268264" y="109383"/>
                    <a:pt x="276254" y="101406"/>
                  </a:cubicBezTo>
                  <a:lnTo>
                    <a:pt x="289008" y="88673"/>
                  </a:lnTo>
                  <a:cubicBezTo>
                    <a:pt x="219709" y="89133"/>
                    <a:pt x="154560" y="123191"/>
                    <a:pt x="114302" y="179800"/>
                  </a:cubicBezTo>
                  <a:cubicBezTo>
                    <a:pt x="110307" y="185476"/>
                    <a:pt x="104007" y="188391"/>
                    <a:pt x="97554" y="188391"/>
                  </a:cubicBezTo>
                  <a:cubicBezTo>
                    <a:pt x="93559" y="188391"/>
                    <a:pt x="89410" y="187164"/>
                    <a:pt x="85722" y="184709"/>
                  </a:cubicBezTo>
                  <a:cubicBezTo>
                    <a:pt x="76503" y="178112"/>
                    <a:pt x="74352" y="165379"/>
                    <a:pt x="80959" y="156174"/>
                  </a:cubicBezTo>
                  <a:cubicBezTo>
                    <a:pt x="128746" y="88673"/>
                    <a:pt x="206495" y="48325"/>
                    <a:pt x="289008" y="47712"/>
                  </a:cubicBezTo>
                  <a:lnTo>
                    <a:pt x="276254" y="34825"/>
                  </a:lnTo>
                  <a:cubicBezTo>
                    <a:pt x="268264" y="26847"/>
                    <a:pt x="268264" y="13961"/>
                    <a:pt x="276254" y="5983"/>
                  </a:cubicBezTo>
                  <a:cubicBezTo>
                    <a:pt x="280249" y="1995"/>
                    <a:pt x="285474" y="0"/>
                    <a:pt x="2906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cs typeface="+mn-cs"/>
                <a:sym typeface="FZHei-B01S" panose="02010601030101010101" pitchFamily="2" charset="-122"/>
              </a:endParaRPr>
            </a:p>
          </p:txBody>
        </p:sp>
        <p:sp>
          <p:nvSpPr>
            <p:cNvPr id="13" name="文本框 12"/>
            <p:cNvSpPr txBox="true"/>
            <p:nvPr/>
          </p:nvSpPr>
          <p:spPr>
            <a:xfrm>
              <a:off x="3585528" y="3280410"/>
              <a:ext cx="2264410" cy="655320"/>
            </a:xfrm>
            <a:prstGeom prst="rect">
              <a:avLst/>
            </a:prstGeom>
            <a:noFill/>
          </p:spPr>
          <p:txBody>
            <a:bodyPr wrap="square">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true"/>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ts val="2200"/>
                </a:lnSpc>
                <a:defRPr/>
              </a:pPr>
              <a:r>
                <a:rPr lang="zh-CN" altLang="en-US" sz="2400"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企业纳税信用的</a:t>
              </a:r>
              <a:r>
                <a:rPr lang="en-US" altLang="zh-CN" sz="2400"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5</a:t>
              </a:r>
              <a:r>
                <a:rPr lang="zh-CN" altLang="en-US" sz="2400"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种评价级别</a:t>
              </a:r>
              <a:endParaRPr lang="en-US" altLang="zh-CN" sz="2400"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grpSp>
      <p:sp>
        <p:nvSpPr>
          <p:cNvPr id="33" name="矩形 32"/>
          <p:cNvSpPr/>
          <p:nvPr/>
        </p:nvSpPr>
        <p:spPr>
          <a:xfrm>
            <a:off x="2876459" y="2123262"/>
            <a:ext cx="3033486" cy="2469684"/>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2" name="内容占位符 2"/>
          <p:cNvSpPr>
            <a:spLocks noGrp="true"/>
          </p:cNvSpPr>
          <p:nvPr>
            <p:ph idx="1"/>
          </p:nvPr>
        </p:nvSpPr>
        <p:spPr>
          <a:xfrm>
            <a:off x="6213475" y="1699895"/>
            <a:ext cx="5320030" cy="4030345"/>
          </a:xfrm>
        </p:spPr>
        <p:txBody>
          <a:bodyPr>
            <a:normAutofit/>
          </a:bodyPr>
          <a:p>
            <a:pPr lvl="0">
              <a:spcBef>
                <a:spcPts val="1800"/>
              </a:spcBef>
            </a:pPr>
            <a:r>
              <a:rPr lang="en-US" altLang="zh-CN" sz="2000" dirty="0"/>
              <a:t>A</a:t>
            </a:r>
            <a:r>
              <a:rPr lang="zh-CN" altLang="zh-CN" sz="2000" dirty="0"/>
              <a:t>级：</a:t>
            </a:r>
            <a:r>
              <a:rPr lang="en-US" altLang="zh-CN" sz="2000" dirty="0"/>
              <a:t>90</a:t>
            </a:r>
            <a:r>
              <a:rPr lang="zh-CN" altLang="en-US" sz="2000" dirty="0"/>
              <a:t>及</a:t>
            </a:r>
            <a:r>
              <a:rPr lang="zh-CN" altLang="zh-CN" sz="2000" dirty="0"/>
              <a:t>以上</a:t>
            </a:r>
            <a:endParaRPr lang="zh-CN" altLang="zh-CN" sz="2000" dirty="0"/>
          </a:p>
          <a:p>
            <a:pPr lvl="0">
              <a:spcBef>
                <a:spcPts val="1800"/>
              </a:spcBef>
            </a:pPr>
            <a:r>
              <a:rPr lang="en-US" altLang="zh-CN" sz="2000" dirty="0"/>
              <a:t>B</a:t>
            </a:r>
            <a:r>
              <a:rPr lang="zh-CN" altLang="zh-CN" sz="2000" dirty="0"/>
              <a:t>级：</a:t>
            </a:r>
            <a:r>
              <a:rPr lang="en-US" altLang="zh-CN" sz="2000" dirty="0"/>
              <a:t>70-89</a:t>
            </a:r>
            <a:r>
              <a:rPr lang="zh-CN" altLang="zh-CN" sz="2000" dirty="0"/>
              <a:t>分</a:t>
            </a:r>
            <a:endParaRPr lang="zh-CN" altLang="zh-CN" sz="2000" dirty="0"/>
          </a:p>
          <a:p>
            <a:pPr lvl="0">
              <a:spcBef>
                <a:spcPts val="1800"/>
              </a:spcBef>
            </a:pPr>
            <a:r>
              <a:rPr lang="en-US" altLang="zh-CN" sz="2000" dirty="0"/>
              <a:t>M</a:t>
            </a:r>
            <a:r>
              <a:rPr lang="zh-CN" altLang="zh-CN" sz="2000" dirty="0"/>
              <a:t>级：（一）新设立企业</a:t>
            </a:r>
            <a:r>
              <a:rPr lang="en-US" altLang="zh-CN" sz="2000" dirty="0"/>
              <a:t>; </a:t>
            </a:r>
            <a:endParaRPr lang="en-US" altLang="zh-CN" sz="2000" dirty="0"/>
          </a:p>
          <a:p>
            <a:pPr lvl="0">
              <a:spcBef>
                <a:spcPts val="1800"/>
              </a:spcBef>
            </a:pPr>
            <a:r>
              <a:rPr lang="en-US" altLang="zh-CN" sz="2000" dirty="0"/>
              <a:t>     </a:t>
            </a:r>
            <a:r>
              <a:rPr lang="zh-CN" altLang="en-US" sz="2000" dirty="0"/>
              <a:t>（二）</a:t>
            </a:r>
            <a:r>
              <a:rPr lang="zh-CN" altLang="zh-CN" sz="2000" dirty="0"/>
              <a:t>全年无收入</a:t>
            </a:r>
            <a:r>
              <a:rPr lang="zh-CN" altLang="en-US" sz="2000" dirty="0" smtClean="0"/>
              <a:t>且</a:t>
            </a:r>
            <a:r>
              <a:rPr lang="en-US" altLang="zh-CN" sz="2000" dirty="0" smtClean="0"/>
              <a:t>70</a:t>
            </a:r>
            <a:r>
              <a:rPr lang="zh-CN" altLang="zh-CN" sz="2000" dirty="0"/>
              <a:t>分以上的企业</a:t>
            </a:r>
            <a:endParaRPr lang="zh-CN" altLang="zh-CN" sz="2000" dirty="0"/>
          </a:p>
          <a:p>
            <a:pPr lvl="0">
              <a:spcBef>
                <a:spcPts val="1800"/>
              </a:spcBef>
            </a:pPr>
            <a:r>
              <a:rPr lang="en-US" altLang="zh-CN" sz="2000" dirty="0"/>
              <a:t>C</a:t>
            </a:r>
            <a:r>
              <a:rPr lang="zh-CN" altLang="zh-CN" sz="2000" dirty="0"/>
              <a:t>级：</a:t>
            </a:r>
            <a:r>
              <a:rPr lang="en-US" altLang="zh-CN" sz="2000" dirty="0"/>
              <a:t>40-69</a:t>
            </a:r>
            <a:r>
              <a:rPr lang="zh-CN" altLang="zh-CN" sz="2000" dirty="0"/>
              <a:t>分</a:t>
            </a:r>
            <a:endParaRPr lang="zh-CN" altLang="zh-CN" sz="2000" dirty="0"/>
          </a:p>
          <a:p>
            <a:pPr lvl="0">
              <a:spcBef>
                <a:spcPts val="1800"/>
              </a:spcBef>
            </a:pPr>
            <a:r>
              <a:rPr lang="en-US" altLang="zh-CN" sz="2000" dirty="0"/>
              <a:t>D</a:t>
            </a:r>
            <a:r>
              <a:rPr lang="zh-CN" altLang="zh-CN" sz="2000" dirty="0"/>
              <a:t>级：</a:t>
            </a:r>
            <a:r>
              <a:rPr lang="en-US" altLang="zh-CN" sz="2000" dirty="0"/>
              <a:t>40</a:t>
            </a:r>
            <a:r>
              <a:rPr lang="zh-CN" altLang="zh-CN" sz="2000" dirty="0"/>
              <a:t>分以下、存在严重失信情形的企业</a:t>
            </a:r>
            <a:endParaRPr lang="zh-CN" altLang="zh-CN" sz="2000" dirty="0"/>
          </a:p>
          <a:p>
            <a:pPr marL="0" indent="0">
              <a:spcBef>
                <a:spcPts val="1800"/>
              </a:spcBef>
              <a:buNone/>
            </a:pP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Effect transition="in" filter="fade">
                                      <p:cBhvr>
                                        <p:cTn id="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tru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23711" y="-2059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4824095" cy="523240"/>
          </a:xfrm>
          <a:prstGeom prst="rect">
            <a:avLst/>
          </a:prstGeom>
        </p:spPr>
        <p:txBody>
          <a:bodyPr vert="horz" lIns="91440" tIns="45720" rIns="91440" bIns="45720" rtlCol="0" anchor="b">
            <a:noAutofit/>
          </a:bodyPr>
          <a:lstStyle/>
          <a:p>
            <a:pPr>
              <a:lnSpc>
                <a:spcPts val="6000"/>
              </a:lnSpc>
              <a:spcBef>
                <a:spcPct val="0"/>
              </a:spcBef>
            </a:pPr>
            <a:r>
              <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企业纳税信用</a:t>
            </a:r>
            <a:endPar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grpSp>
        <p:nvGrpSpPr>
          <p:cNvPr id="9" name="组合 8"/>
          <p:cNvGrpSpPr/>
          <p:nvPr/>
        </p:nvGrpSpPr>
        <p:grpSpPr>
          <a:xfrm>
            <a:off x="4557478" y="1393324"/>
            <a:ext cx="3077058" cy="2440334"/>
            <a:chOff x="4513698" y="1949730"/>
            <a:chExt cx="3164617" cy="2509774"/>
          </a:xfrm>
        </p:grpSpPr>
        <p:sp>
          <p:nvSpPr>
            <p:cNvPr id="10" name="iŝ1íḑe"/>
            <p:cNvSpPr/>
            <p:nvPr/>
          </p:nvSpPr>
          <p:spPr>
            <a:xfrm>
              <a:off x="4513698" y="1949730"/>
              <a:ext cx="3164617" cy="2509774"/>
            </a:xfrm>
            <a:prstGeom prst="rect">
              <a:avLst/>
            </a:prstGeom>
            <a:solidFill>
              <a:srgbClr val="FBD7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85000"/>
                    <a:lumOff val="15000"/>
                  </a:schemeClr>
                </a:solidFill>
                <a:effectLst/>
                <a:uLnTx/>
                <a:uFillTx/>
                <a:latin typeface="仓耳今楷05-6763 W05" panose="02020400000000000000" pitchFamily="18" charset="-122"/>
                <a:ea typeface="仓耳今楷05-6763 W05" panose="02020400000000000000" pitchFamily="18" charset="-122"/>
                <a:sym typeface="FZHei-B01S" panose="02010601030101010101" pitchFamily="2" charset="-122"/>
              </a:endParaRPr>
            </a:p>
          </p:txBody>
        </p:sp>
        <p:sp>
          <p:nvSpPr>
            <p:cNvPr id="11" name="îsḷiḋè"/>
            <p:cNvSpPr>
              <a:spLocks noChangeAspect="true"/>
            </p:cNvSpPr>
            <p:nvPr/>
          </p:nvSpPr>
          <p:spPr>
            <a:xfrm>
              <a:off x="5732241" y="2299352"/>
              <a:ext cx="727539" cy="727539"/>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85000"/>
                    <a:lumOff val="15000"/>
                  </a:schemeClr>
                </a:solidFill>
                <a:effectLst/>
                <a:uLnTx/>
                <a:uFillTx/>
                <a:latin typeface="仓耳今楷05-6763 W05" panose="02020400000000000000" pitchFamily="18" charset="-122"/>
                <a:ea typeface="仓耳今楷05-6763 W05" panose="02020400000000000000" pitchFamily="18" charset="-122"/>
                <a:sym typeface="FZHei-B01S" panose="02010601030101010101" pitchFamily="2" charset="-122"/>
              </a:endParaRPr>
            </a:p>
          </p:txBody>
        </p:sp>
        <p:sp>
          <p:nvSpPr>
            <p:cNvPr id="12" name="işḷiḍê"/>
            <p:cNvSpPr/>
            <p:nvPr/>
          </p:nvSpPr>
          <p:spPr bwMode="auto">
            <a:xfrm>
              <a:off x="5935678" y="2539127"/>
              <a:ext cx="326460" cy="247986"/>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rgbClr val="C4D7D3"/>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85000"/>
                    <a:lumOff val="15000"/>
                  </a:schemeClr>
                </a:solidFill>
                <a:effectLst/>
                <a:uLnTx/>
                <a:uFillTx/>
                <a:latin typeface="仓耳今楷05-6763 W05" panose="02020400000000000000" pitchFamily="18" charset="-122"/>
                <a:ea typeface="仓耳今楷05-6763 W05" panose="02020400000000000000" pitchFamily="18" charset="-122"/>
                <a:sym typeface="FZHei-B01S" panose="02010601030101010101" pitchFamily="2" charset="-122"/>
              </a:endParaRPr>
            </a:p>
          </p:txBody>
        </p:sp>
      </p:grpSp>
      <p:grpSp>
        <p:nvGrpSpPr>
          <p:cNvPr id="13" name="组合 12"/>
          <p:cNvGrpSpPr/>
          <p:nvPr/>
        </p:nvGrpSpPr>
        <p:grpSpPr>
          <a:xfrm>
            <a:off x="4939560" y="2584691"/>
            <a:ext cx="2463165" cy="732155"/>
            <a:chOff x="6392346" y="4884738"/>
            <a:chExt cx="2463165" cy="732155"/>
          </a:xfrm>
        </p:grpSpPr>
        <p:sp>
          <p:nvSpPr>
            <p:cNvPr id="14" name="文本框 6"/>
            <p:cNvSpPr txBox="true"/>
            <p:nvPr/>
          </p:nvSpPr>
          <p:spPr>
            <a:xfrm>
              <a:off x="6392346" y="4961573"/>
              <a:ext cx="2463165" cy="655320"/>
            </a:xfrm>
            <a:prstGeom prst="rect">
              <a:avLst/>
            </a:prstGeom>
            <a:noFill/>
          </p:spPr>
          <p:txBody>
            <a:bodyPr wrap="square" rtlCol="0">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true"/>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lnSpc>
                  <a:spcPts val="2200"/>
                </a:lnSpc>
                <a:defRPr/>
              </a:pPr>
              <a:r>
                <a:rPr lang="zh-CN" altLang="en-US" sz="2000" b="1">
                  <a:solidFill>
                    <a:schemeClr val="tx1"/>
                  </a:solidFill>
                  <a:effectLst>
                    <a:outerShdw blurRad="38100" dist="19050" dir="2700000" algn="tl" rotWithShape="0">
                      <a:schemeClr val="dk1">
                        <a:alpha val="40000"/>
                      </a:schemeClr>
                    </a:outerShdw>
                  </a:effectLst>
                  <a:sym typeface="+mn-ea"/>
                </a:rPr>
                <a:t>纳税信用起评分的适用规则</a:t>
              </a:r>
              <a:endParaRPr lang="zh-CN" altLang="en-US" sz="2000" b="1" dirty="0">
                <a:solidFill>
                  <a:schemeClr val="tx1"/>
                </a:solidFill>
                <a:effectLst>
                  <a:outerShdw blurRad="38100" dist="19050" dir="2700000" algn="tl" rotWithShape="0">
                    <a:schemeClr val="dk1">
                      <a:alpha val="40000"/>
                    </a:schemeClr>
                  </a:outerShdw>
                </a:effectLst>
                <a:latin typeface="仓耳今楷05-6763 W05" panose="02020400000000000000" pitchFamily="18" charset="-122"/>
                <a:ea typeface="仓耳今楷05-6763 W05" panose="02020400000000000000" pitchFamily="18" charset="-122"/>
                <a:sym typeface="+mn-ea"/>
              </a:endParaRPr>
            </a:p>
          </p:txBody>
        </p:sp>
        <p:sp>
          <p:nvSpPr>
            <p:cNvPr id="15" name="文本框 7"/>
            <p:cNvSpPr txBox="true"/>
            <p:nvPr/>
          </p:nvSpPr>
          <p:spPr>
            <a:xfrm>
              <a:off x="6681970" y="4884738"/>
              <a:ext cx="1750209" cy="3371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chemeClr val="tx1">
                    <a:lumMod val="85000"/>
                    <a:lumOff val="15000"/>
                  </a:schemeClr>
                </a:solidFill>
                <a:effectLst/>
                <a:uLnTx/>
                <a:uFillTx/>
                <a:latin typeface="仓耳今楷05-6763 W05" panose="02020400000000000000" pitchFamily="18" charset="-122"/>
                <a:ea typeface="仓耳今楷05-6763 W05" panose="02020400000000000000" pitchFamily="18" charset="-122"/>
                <a:sym typeface="FZHei-B01S" panose="02010601030101010101" pitchFamily="2" charset="-122"/>
              </a:endParaRPr>
            </a:p>
          </p:txBody>
        </p:sp>
      </p:grpSp>
      <p:sp>
        <p:nvSpPr>
          <p:cNvPr id="18" name="文本框 6"/>
          <p:cNvSpPr txBox="true"/>
          <p:nvPr/>
        </p:nvSpPr>
        <p:spPr>
          <a:xfrm>
            <a:off x="1696085" y="4138295"/>
            <a:ext cx="9668510" cy="28613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lnSpc>
                <a:spcPct val="200000"/>
              </a:lnSpc>
              <a:defRPr/>
            </a:pPr>
            <a:r>
              <a:rPr lang="zh-CN" altLang="en-US" b="1">
                <a:solidFill>
                  <a:schemeClr val="tx1"/>
                </a:solidFill>
                <a:sym typeface="+mn-ea"/>
              </a:rPr>
              <a:t>近三个评价年度内存在非经常性指标信息（</a:t>
            </a:r>
            <a:r>
              <a:rPr lang="en-US" altLang="zh-CN" b="1">
                <a:solidFill>
                  <a:schemeClr val="tx1"/>
                </a:solidFill>
                <a:sym typeface="+mn-ea"/>
              </a:rPr>
              <a:t>3</a:t>
            </a:r>
            <a:r>
              <a:rPr lang="zh-CN" altLang="en-US" b="1">
                <a:solidFill>
                  <a:schemeClr val="tx1"/>
                </a:solidFill>
                <a:sym typeface="+mn-ea"/>
              </a:rPr>
              <a:t>年内有税务稽查信息、</a:t>
            </a:r>
            <a:r>
              <a:rPr lang="en-US" altLang="zh-CN" b="1">
                <a:sym typeface="+mn-ea"/>
              </a:rPr>
              <a:t>大企业税务审计信息</a:t>
            </a:r>
            <a:r>
              <a:rPr lang="zh-CN" altLang="en-US" b="1">
                <a:solidFill>
                  <a:schemeClr val="tx1"/>
                </a:solidFill>
                <a:sym typeface="+mn-ea"/>
              </a:rPr>
              <a:t>）的，从100分起评；</a:t>
            </a:r>
            <a:endParaRPr lang="zh-CN" altLang="en-US" b="1">
              <a:solidFill>
                <a:schemeClr val="tx1"/>
              </a:solidFill>
              <a:sym typeface="+mn-ea"/>
            </a:endParaRPr>
          </a:p>
          <a:p>
            <a:pPr fontAlgn="auto">
              <a:lnSpc>
                <a:spcPct val="200000"/>
              </a:lnSpc>
              <a:defRPr/>
            </a:pPr>
            <a:r>
              <a:rPr lang="zh-CN" altLang="en-US" b="1">
                <a:solidFill>
                  <a:schemeClr val="tx1"/>
                </a:solidFill>
                <a:sym typeface="+mn-ea"/>
              </a:rPr>
              <a:t>近三个评价年度内没有非经常性指标信息的，从90分起评。　</a:t>
            </a:r>
            <a:br>
              <a:rPr lang="zh-CN" altLang="en-US" b="1">
                <a:solidFill>
                  <a:schemeClr val="tx1"/>
                </a:solidFill>
                <a:sym typeface="+mn-ea"/>
              </a:rPr>
            </a:br>
            <a:r>
              <a:rPr lang="zh-CN" altLang="en-US" b="1">
                <a:solidFill>
                  <a:schemeClr val="tx1"/>
                </a:solidFill>
                <a:sym typeface="+mn-ea"/>
              </a:rPr>
              <a:t>对于因评价指标得分评为D级的纳税人，次年由直接保留D级评价调整为评价时加扣11分。</a:t>
            </a:r>
            <a:br>
              <a:rPr lang="zh-CN" altLang="en-US" b="1">
                <a:solidFill>
                  <a:schemeClr val="tx1"/>
                </a:solidFill>
                <a:sym typeface="+mn-ea"/>
              </a:rPr>
            </a:br>
            <a:endParaRPr lang="zh-CN" altLang="en-US" b="1" dirty="0">
              <a:solidFill>
                <a:schemeClr val="tx1"/>
              </a:solidFill>
              <a:latin typeface="仓耳今楷05-6763 W05" panose="02020400000000000000" pitchFamily="18" charset="-122"/>
              <a:ea typeface="仓耳今楷05-6763 W05" panose="02020400000000000000" pitchFamily="18" charset="-122"/>
              <a:sym typeface="+mn-ea"/>
            </a:endParaRPr>
          </a:p>
        </p:txBody>
      </p:sp>
      <p:pic>
        <p:nvPicPr>
          <p:cNvPr id="19" name="图片占位符 27"/>
          <p:cNvPicPr>
            <a:picLocks noChangeAspect="true"/>
          </p:cNvPicPr>
          <p:nvPr/>
        </p:nvPicPr>
        <p:blipFill>
          <a:blip r:embed="rId2"/>
          <a:stretch>
            <a:fillRect/>
          </a:stretch>
        </p:blipFill>
        <p:spPr>
          <a:xfrm>
            <a:off x="1354774" y="1657787"/>
            <a:ext cx="2867110" cy="1911406"/>
          </a:xfrm>
          <a:prstGeom prst="rect">
            <a:avLst/>
          </a:prstGeom>
        </p:spPr>
      </p:pic>
      <p:pic>
        <p:nvPicPr>
          <p:cNvPr id="20" name="图片占位符 27"/>
          <p:cNvPicPr>
            <a:picLocks noChangeAspect="true"/>
          </p:cNvPicPr>
          <p:nvPr/>
        </p:nvPicPr>
        <p:blipFill>
          <a:blip r:embed="rId3"/>
          <a:stretch>
            <a:fillRect/>
          </a:stretch>
        </p:blipFill>
        <p:spPr>
          <a:xfrm>
            <a:off x="7924160" y="1658803"/>
            <a:ext cx="2867110" cy="1909373"/>
          </a:xfrm>
          <a:custGeom>
            <a:avLst/>
            <a:gdLst>
              <a:gd name="connsiteX0" fmla="*/ 0 w 3538293"/>
              <a:gd name="connsiteY0" fmla="*/ 0 h 2440334"/>
              <a:gd name="connsiteX1" fmla="*/ 3538293 w 3538293"/>
              <a:gd name="connsiteY1" fmla="*/ 0 h 2440334"/>
              <a:gd name="connsiteX2" fmla="*/ 3538293 w 3538293"/>
              <a:gd name="connsiteY2" fmla="*/ 2440334 h 2440334"/>
              <a:gd name="connsiteX3" fmla="*/ 0 w 3538293"/>
              <a:gd name="connsiteY3" fmla="*/ 2440334 h 2440334"/>
            </a:gdLst>
            <a:ahLst/>
            <a:cxnLst>
              <a:cxn ang="0">
                <a:pos x="connsiteX0" y="connsiteY0"/>
              </a:cxn>
              <a:cxn ang="0">
                <a:pos x="connsiteX1" y="connsiteY1"/>
              </a:cxn>
              <a:cxn ang="0">
                <a:pos x="connsiteX2" y="connsiteY2"/>
              </a:cxn>
              <a:cxn ang="0">
                <a:pos x="connsiteX3" y="connsiteY3"/>
              </a:cxn>
            </a:cxnLst>
            <a:rect l="l" t="t" r="r" b="b"/>
            <a:pathLst>
              <a:path w="3538293" h="2440334">
                <a:moveTo>
                  <a:pt x="0" y="0"/>
                </a:moveTo>
                <a:lnTo>
                  <a:pt x="3538293" y="0"/>
                </a:lnTo>
                <a:lnTo>
                  <a:pt x="3538293" y="2440334"/>
                </a:lnTo>
                <a:lnTo>
                  <a:pt x="0" y="2440334"/>
                </a:lnTo>
                <a:close/>
              </a:path>
            </a:pathLst>
          </a:custGeom>
        </p:spPr>
      </p:pic>
      <p:sp>
        <p:nvSpPr>
          <p:cNvPr id="27" name="矩形 26"/>
          <p:cNvSpPr/>
          <p:nvPr/>
        </p:nvSpPr>
        <p:spPr>
          <a:xfrm>
            <a:off x="4830769" y="1238203"/>
            <a:ext cx="2571517" cy="2753226"/>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2" name="íS1iḋè"/>
          <p:cNvSpPr/>
          <p:nvPr/>
        </p:nvSpPr>
        <p:spPr bwMode="auto">
          <a:xfrm>
            <a:off x="1086485" y="4318000"/>
            <a:ext cx="444500" cy="38608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4D7D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3" name="íS1iḋè"/>
          <p:cNvSpPr/>
          <p:nvPr/>
        </p:nvSpPr>
        <p:spPr bwMode="auto">
          <a:xfrm>
            <a:off x="1086485" y="6018530"/>
            <a:ext cx="444500" cy="38608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gradFill>
            <a:gsLst>
              <a:gs pos="0">
                <a:srgbClr val="9EE256"/>
              </a:gs>
              <a:gs pos="100000">
                <a:srgbClr val="52762D"/>
              </a:gs>
            </a:gsLst>
            <a:lin ang="5400000" scaled="false"/>
          </a:gradFill>
          <a:ln>
            <a:noFill/>
          </a:ln>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S1iḋè"/>
          <p:cNvSpPr/>
          <p:nvPr/>
        </p:nvSpPr>
        <p:spPr bwMode="auto">
          <a:xfrm>
            <a:off x="1086485" y="5375910"/>
            <a:ext cx="444500" cy="38608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gradFill>
            <a:gsLst>
              <a:gs pos="0">
                <a:srgbClr val="FECF40"/>
              </a:gs>
              <a:gs pos="100000">
                <a:srgbClr val="846C21"/>
              </a:gs>
            </a:gsLst>
            <a:lin ang="5400000" scaled="false"/>
          </a:gradFill>
          <a:ln>
            <a:noFill/>
          </a:ln>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750" fill="hold"/>
                                        <p:tgtEl>
                                          <p:spTgt spid="27"/>
                                        </p:tgtEl>
                                        <p:attrNameLst>
                                          <p:attrName>ppt_w</p:attrName>
                                        </p:attrNameLst>
                                      </p:cBhvr>
                                      <p:tavLst>
                                        <p:tav tm="0">
                                          <p:val>
                                            <p:fltVal val="0"/>
                                          </p:val>
                                        </p:tav>
                                        <p:tav tm="100000">
                                          <p:val>
                                            <p:strVal val="#ppt_w"/>
                                          </p:val>
                                        </p:tav>
                                      </p:tavLst>
                                    </p:anim>
                                    <p:anim calcmode="lin" valueType="num">
                                      <p:cBhvr>
                                        <p:cTn id="8" dur="750" fill="hold"/>
                                        <p:tgtEl>
                                          <p:spTgt spid="27"/>
                                        </p:tgtEl>
                                        <p:attrNameLst>
                                          <p:attrName>ppt_h</p:attrName>
                                        </p:attrNameLst>
                                      </p:cBhvr>
                                      <p:tavLst>
                                        <p:tav tm="0">
                                          <p:val>
                                            <p:fltVal val="0"/>
                                          </p:val>
                                        </p:tav>
                                        <p:tav tm="100000">
                                          <p:val>
                                            <p:strVal val="#ppt_h"/>
                                          </p:val>
                                        </p:tav>
                                      </p:tavLst>
                                    </p:anim>
                                    <p:animEffect transition="in" filter="fade">
                                      <p:cBhvr>
                                        <p:cTn id="9" dur="750"/>
                                        <p:tgtEl>
                                          <p:spTgt spid="27"/>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grpSp>
        <p:nvGrpSpPr>
          <p:cNvPr id="12" name="组合 11"/>
          <p:cNvGrpSpPr/>
          <p:nvPr/>
        </p:nvGrpSpPr>
        <p:grpSpPr>
          <a:xfrm>
            <a:off x="1847850" y="344805"/>
            <a:ext cx="5984616" cy="636270"/>
            <a:chOff x="4821" y="1427"/>
            <a:chExt cx="7952" cy="1002"/>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sz="2000">
                  <a:solidFill>
                    <a:srgbClr val="000000"/>
                  </a:solidFill>
                  <a:latin typeface="Arial" panose="02080604020202020204" pitchFamily="34" charset="0"/>
                  <a:ea typeface="方正小标宋简体" panose="03000509000000000000" charset="-122"/>
                  <a:sym typeface="+mn-ea"/>
                </a:rPr>
                <a:t>纳税信用评价指标和评价方式（试行）</a:t>
              </a:r>
              <a:r>
                <a:rPr lang="en-US" altLang="zh-CN" sz="2000">
                  <a:solidFill>
                    <a:srgbClr val="000000"/>
                  </a:solidFill>
                  <a:latin typeface="Arial" panose="02080604020202020204" pitchFamily="34" charset="0"/>
                  <a:ea typeface="方正小标宋简体" panose="03000509000000000000" charset="-122"/>
                  <a:sym typeface="+mn-ea"/>
                </a:rPr>
                <a:t>1</a:t>
              </a:r>
              <a:endParaRPr lang="en-US" altLang="en-US" sz="2000" b="0">
                <a:solidFill>
                  <a:srgbClr val="000000"/>
                </a:solidFill>
                <a:latin typeface="方正小标宋简体" panose="03000509000000000000" charset="-122"/>
              </a:endParaRPr>
            </a:p>
            <a:p>
              <a:pPr algn="ctr"/>
              <a:endParaRPr lang="en-US" altLang="en-US" sz="2000" b="0">
                <a:solidFill>
                  <a:srgbClr val="000000"/>
                </a:solidFill>
                <a:latin typeface="方正小标宋简体" panose="03000509000000000000" charset="-122"/>
                <a:ea typeface="仓耳今楷05-6763 W05" panose="02020400000000000000" pitchFamily="18" charset="-122"/>
              </a:endParaRPr>
            </a:p>
          </p:txBody>
        </p:sp>
      </p:grpSp>
      <p:graphicFrame>
        <p:nvGraphicFramePr>
          <p:cNvPr id="4" name="表格 3"/>
          <p:cNvGraphicFramePr/>
          <p:nvPr/>
        </p:nvGraphicFramePr>
        <p:xfrm>
          <a:off x="1607820" y="1290320"/>
          <a:ext cx="8762365" cy="4746625"/>
        </p:xfrm>
        <a:graphic>
          <a:graphicData uri="http://schemas.openxmlformats.org/drawingml/2006/table">
            <a:tbl>
              <a:tblPr firstRow="true" bandRow="true">
                <a:tableStyleId>{5C22544A-7EE6-4342-B048-85BDC9FD1C3A}</a:tableStyleId>
              </a:tblPr>
              <a:tblGrid>
                <a:gridCol w="404495"/>
                <a:gridCol w="612775"/>
                <a:gridCol w="7745095"/>
              </a:tblGrid>
              <a:tr h="563880">
                <a:tc rowSpan="8">
                  <a:txBody>
                    <a:bodyPr/>
                    <a:p>
                      <a:pPr indent="0" algn="ctr">
                        <a:buNone/>
                      </a:pPr>
                      <a:r>
                        <a:rPr lang="zh-CN" sz="1400" b="1">
                          <a:solidFill>
                            <a:srgbClr val="000000"/>
                          </a:solidFill>
                          <a:latin typeface="Arial" panose="02080604020202020204" pitchFamily="34" charset="0"/>
                          <a:ea typeface="仿宋_GB2312" panose="02010609030101010101" charset="-122"/>
                        </a:rPr>
                        <a:t>纳税人信用历史信息</a:t>
                      </a:r>
                      <a:endParaRPr lang="zh-CN" altLang="en-US" sz="14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zh-CN" sz="1400" b="0">
                          <a:solidFill>
                            <a:srgbClr val="000000"/>
                          </a:solidFill>
                          <a:latin typeface="Arial" panose="02080604020202020204" pitchFamily="34" charset="0"/>
                          <a:ea typeface="仿宋_GB2312" panose="02010609030101010101" charset="-122"/>
                        </a:rPr>
                        <a:t>基本</a:t>
                      </a:r>
                      <a:r>
                        <a:rPr lang="en-US" sz="1400" b="0">
                          <a:solidFill>
                            <a:srgbClr val="000000"/>
                          </a:solidFill>
                          <a:latin typeface="仿宋_GB2312" panose="02010609030101010101" charset="-122"/>
                        </a:rPr>
                        <a:t>  </a:t>
                      </a:r>
                      <a:r>
                        <a:rPr lang="zh-CN" sz="1400" b="0">
                          <a:solidFill>
                            <a:srgbClr val="000000"/>
                          </a:solidFill>
                          <a:latin typeface="Arial" panose="02080604020202020204" pitchFamily="34" charset="0"/>
                          <a:ea typeface="仿宋_GB2312" panose="02010609030101010101" charset="-122"/>
                        </a:rPr>
                        <a:t>信息</a:t>
                      </a: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80604020202020204" pitchFamily="34" charset="0"/>
                          <a:ea typeface="仿宋_GB2312" panose="02010609030101010101" charset="-122"/>
                        </a:rPr>
                        <a:t>税务登记信息：纳税人名称，纳税人识别号，注册地址，经营地址……</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38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人员信息：法定代表人（姓名+身份证号码），财务负责人（姓名+身份证号码），出纳（姓名+身份证号码），办税人（姓名+身份证号码）</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638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80604020202020204" pitchFamily="34" charset="0"/>
                          <a:ea typeface="仿宋_GB2312" panose="02010609030101010101" charset="-122"/>
                        </a:rPr>
                        <a:t>经营信息：XX年度经营收入合计XX元，已缴税款合计XXX元（其中：增值税XX元，消费税XX元，营业税XX元，…）</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305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3">
                  <a:txBody>
                    <a:bodyPr/>
                    <a:p>
                      <a:pPr indent="0" algn="ctr">
                        <a:buNone/>
                      </a:pPr>
                      <a:r>
                        <a:rPr lang="zh-CN" sz="1400" b="0">
                          <a:solidFill>
                            <a:srgbClr val="000000"/>
                          </a:solidFill>
                          <a:latin typeface="Arial" panose="02080604020202020204" pitchFamily="34" charset="0"/>
                          <a:ea typeface="仿宋_GB2312" panose="02010609030101010101" charset="-122"/>
                        </a:rPr>
                        <a:t>评价年度之前优良信用记录</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80604020202020204" pitchFamily="34" charset="0"/>
                          <a:ea typeface="仿宋_GB2312" panose="02010609030101010101" charset="-122"/>
                        </a:rPr>
                        <a:t>外部门信用最高级别</a:t>
                      </a:r>
                      <a:endParaRPr lang="zh-CN" sz="1400" b="0">
                        <a:solidFill>
                          <a:srgbClr val="000000"/>
                        </a:solidFill>
                        <a:latin typeface="Arial" panose="02080604020202020204" pitchFamily="34" charset="0"/>
                        <a:ea typeface="仿宋_GB2312" panose="02010609030101010101" charset="-122"/>
                      </a:endParaRPr>
                    </a:p>
                    <a:p>
                      <a:pPr indent="0">
                        <a:buNone/>
                      </a:pPr>
                      <a:r>
                        <a:rPr lang="zh-CN" sz="1400" b="0">
                          <a:solidFill>
                            <a:srgbClr val="000000"/>
                          </a:solidFill>
                          <a:latin typeface="Arial" panose="02080604020202020204" pitchFamily="34" charset="0"/>
                          <a:ea typeface="仿宋_GB2312" panose="02010609030101010101" charset="-122"/>
                        </a:rPr>
                        <a:t>（比如：2010年：海关XX，工商XX，质检XX，环保XX，银行XX……）</a:t>
                      </a:r>
                      <a:endParaRPr lang="zh-CN" sz="1400" b="0">
                        <a:solidFill>
                          <a:srgbClr val="000000"/>
                        </a:solidFill>
                        <a:latin typeface="Arial" panose="02080604020202020204" pitchFamily="34" charset="0"/>
                        <a:ea typeface="仿宋_GB2312" panose="02010609030101010101" charset="-122"/>
                      </a:endParaRPr>
                    </a:p>
                    <a:p>
                      <a:pPr indent="0">
                        <a:buNone/>
                      </a:pPr>
                      <a:r>
                        <a:rPr lang="zh-CN" sz="1400" b="0">
                          <a:solidFill>
                            <a:srgbClr val="000000"/>
                          </a:solidFill>
                          <a:latin typeface="Arial" panose="02080604020202020204" pitchFamily="34" charset="0"/>
                          <a:ea typeface="仿宋_GB2312" panose="02010609030101010101" charset="-122"/>
                        </a:rPr>
                        <a:t>（比如：2011年：海关XX，工商XX，质检XX，环保XX，银行XX……）……</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291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本部门A级信用记录（比如：2010年，2011年，2012年，……）</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402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80604020202020204" pitchFamily="34" charset="0"/>
                          <a:ea typeface="仿宋_GB2312" panose="02010609030101010101" charset="-122"/>
                        </a:rPr>
                        <a:t>税务稽查无问题年份（比如：2011年、2012年、……）</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45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1400" b="0">
                          <a:solidFill>
                            <a:srgbClr val="000000"/>
                          </a:solidFill>
                          <a:latin typeface="Arial" panose="02080604020202020204" pitchFamily="34" charset="0"/>
                          <a:ea typeface="仿宋_GB2312" panose="02010609030101010101" charset="-122"/>
                        </a:rPr>
                        <a:t>评价年度之前不良信用记录</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80604020202020204" pitchFamily="34" charset="0"/>
                          <a:ea typeface="仿宋_GB2312" panose="02010609030101010101" charset="-122"/>
                        </a:rPr>
                        <a:t>外部门信用最低级别</a:t>
                      </a:r>
                      <a:endParaRPr lang="zh-CN" sz="1400" b="0">
                        <a:solidFill>
                          <a:srgbClr val="000000"/>
                        </a:solidFill>
                        <a:latin typeface="Arial" panose="02080604020202020204" pitchFamily="34" charset="0"/>
                        <a:ea typeface="仿宋_GB2312" panose="02010609030101010101" charset="-122"/>
                      </a:endParaRPr>
                    </a:p>
                    <a:p>
                      <a:pPr indent="0">
                        <a:buNone/>
                      </a:pPr>
                      <a:r>
                        <a:rPr lang="zh-CN" sz="1400" b="0">
                          <a:solidFill>
                            <a:srgbClr val="000000"/>
                          </a:solidFill>
                          <a:latin typeface="Arial" panose="02080604020202020204" pitchFamily="34" charset="0"/>
                          <a:ea typeface="仿宋_GB2312" panose="02010609030101010101" charset="-122"/>
                        </a:rPr>
                        <a:t>（比如：2010年：海关XX，工商XX，质检XX，环保XX，银行XX……）</a:t>
                      </a:r>
                      <a:endParaRPr lang="zh-CN" sz="1400" b="0">
                        <a:solidFill>
                          <a:srgbClr val="000000"/>
                        </a:solidFill>
                        <a:latin typeface="Arial" panose="02080604020202020204" pitchFamily="34" charset="0"/>
                        <a:ea typeface="仿宋_GB2312" panose="02010609030101010101" charset="-122"/>
                      </a:endParaRPr>
                    </a:p>
                    <a:p>
                      <a:pPr indent="0">
                        <a:buNone/>
                      </a:pPr>
                      <a:r>
                        <a:rPr lang="zh-CN" sz="1400" b="0">
                          <a:solidFill>
                            <a:srgbClr val="000000"/>
                          </a:solidFill>
                          <a:latin typeface="Arial" panose="02080604020202020204" pitchFamily="34" charset="0"/>
                          <a:ea typeface="仿宋_GB2312" panose="02010609030101010101" charset="-122"/>
                        </a:rPr>
                        <a:t>（比如：2011年：海关XX，工商XX，质检XX，环保XX，银行XX……）……</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165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80604020202020204" pitchFamily="34" charset="0"/>
                          <a:ea typeface="仿宋_GB2312" panose="02010609030101010101" charset="-122"/>
                        </a:rPr>
                        <a:t>本部门D级信用记录（比如：2010年，2011年，2012年，……）</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grpSp>
        <p:nvGrpSpPr>
          <p:cNvPr id="12" name="组合 11"/>
          <p:cNvGrpSpPr/>
          <p:nvPr/>
        </p:nvGrpSpPr>
        <p:grpSpPr>
          <a:xfrm>
            <a:off x="1847850" y="344805"/>
            <a:ext cx="5984616" cy="636270"/>
            <a:chOff x="4821" y="1427"/>
            <a:chExt cx="7952" cy="1002"/>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sz="2000">
                  <a:solidFill>
                    <a:srgbClr val="000000"/>
                  </a:solidFill>
                  <a:latin typeface="Arial" panose="02080604020202020204" pitchFamily="34" charset="0"/>
                  <a:ea typeface="方正小标宋简体" panose="03000509000000000000" charset="-122"/>
                  <a:sym typeface="+mn-ea"/>
                </a:rPr>
                <a:t>纳税信用评价指标和评价方式（试行）</a:t>
              </a:r>
              <a:r>
                <a:rPr lang="en-US" altLang="zh-CN" sz="2000">
                  <a:solidFill>
                    <a:srgbClr val="000000"/>
                  </a:solidFill>
                  <a:latin typeface="Arial" panose="02080604020202020204" pitchFamily="34" charset="0"/>
                  <a:ea typeface="方正小标宋简体" panose="03000509000000000000" charset="-122"/>
                  <a:sym typeface="+mn-ea"/>
                </a:rPr>
                <a:t>2</a:t>
              </a:r>
              <a:endParaRPr lang="en-US" altLang="en-US" sz="2000" b="0">
                <a:solidFill>
                  <a:srgbClr val="000000"/>
                </a:solidFill>
                <a:latin typeface="方正小标宋简体" panose="03000509000000000000" charset="-122"/>
              </a:endParaRPr>
            </a:p>
            <a:p>
              <a:pPr algn="ctr"/>
              <a:endParaRPr lang="en-US" altLang="en-US" sz="2000" b="0">
                <a:solidFill>
                  <a:srgbClr val="000000"/>
                </a:solidFill>
                <a:latin typeface="方正小标宋简体" panose="03000509000000000000" charset="-122"/>
                <a:ea typeface="仓耳今楷05-6763 W05" panose="02020400000000000000" pitchFamily="18" charset="-122"/>
              </a:endParaRPr>
            </a:p>
          </p:txBody>
        </p:sp>
      </p:grpSp>
      <p:graphicFrame>
        <p:nvGraphicFramePr>
          <p:cNvPr id="2" name="表格 1"/>
          <p:cNvGraphicFramePr/>
          <p:nvPr/>
        </p:nvGraphicFramePr>
        <p:xfrm>
          <a:off x="1160145" y="1130300"/>
          <a:ext cx="10302240" cy="5417820"/>
        </p:xfrm>
        <a:graphic>
          <a:graphicData uri="http://schemas.openxmlformats.org/drawingml/2006/table">
            <a:tbl>
              <a:tblPr firstRow="true" bandRow="true">
                <a:tableStyleId>{5C22544A-7EE6-4342-B048-85BDC9FD1C3A}</a:tableStyleId>
              </a:tblPr>
              <a:tblGrid>
                <a:gridCol w="476250"/>
                <a:gridCol w="593725"/>
                <a:gridCol w="808990"/>
                <a:gridCol w="1119505"/>
                <a:gridCol w="4747260"/>
                <a:gridCol w="1750695"/>
                <a:gridCol w="805815"/>
              </a:tblGrid>
              <a:tr h="485140">
                <a:tc rowSpan="10">
                  <a:txBody>
                    <a:bodyPr/>
                    <a:p>
                      <a:pPr indent="0" algn="ctr">
                        <a:buNone/>
                      </a:pPr>
                      <a:r>
                        <a:rPr lang="zh-CN" sz="1400" b="1">
                          <a:solidFill>
                            <a:srgbClr val="000000"/>
                          </a:solidFill>
                          <a:latin typeface="Arial" panose="02080604020202020204" pitchFamily="34" charset="0"/>
                          <a:ea typeface="仿宋_GB2312" panose="02010609030101010101" charset="-122"/>
                        </a:rPr>
                        <a:t>税务内部信息</a:t>
                      </a:r>
                      <a:endParaRPr lang="zh-CN" altLang="en-US" sz="14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0">
                  <a:txBody>
                    <a:bodyPr/>
                    <a:p>
                      <a:pPr indent="0" algn="ctr">
                        <a:buNone/>
                      </a:pPr>
                      <a:r>
                        <a:rPr lang="zh-CN" sz="1400" b="0">
                          <a:solidFill>
                            <a:srgbClr val="000000"/>
                          </a:solidFill>
                          <a:latin typeface="Arial" panose="02080604020202020204" pitchFamily="34" charset="0"/>
                          <a:ea typeface="仿宋_GB2312" panose="02010609030101010101" charset="-122"/>
                        </a:rPr>
                        <a:t>经常性指标信息</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80604020202020204" pitchFamily="34" charset="0"/>
                          <a:ea typeface="仿宋_GB2312" panose="02010609030101010101" charset="-122"/>
                        </a:rPr>
                        <a:t>一级指标</a:t>
                      </a:r>
                      <a:endParaRPr lang="zh-CN" altLang="en-US" sz="14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80604020202020204" pitchFamily="34" charset="0"/>
                          <a:ea typeface="仿宋_GB2312" panose="02010609030101010101" charset="-122"/>
                        </a:rPr>
                        <a:t>二级指标</a:t>
                      </a:r>
                      <a:endParaRPr lang="zh-CN" altLang="en-US" sz="14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80604020202020204" pitchFamily="34" charset="0"/>
                          <a:ea typeface="仿宋_GB2312" panose="02010609030101010101" charset="-122"/>
                        </a:rPr>
                        <a:t>三级指标</a:t>
                      </a:r>
                      <a:endParaRPr lang="zh-CN" altLang="en-US" sz="14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80604020202020204" pitchFamily="34" charset="0"/>
                          <a:ea typeface="仿宋_GB2312" panose="02010609030101010101" charset="-122"/>
                        </a:rPr>
                        <a:t>扣分标准</a:t>
                      </a:r>
                      <a:endParaRPr lang="zh-CN" altLang="en-US" sz="14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1">
                          <a:solidFill>
                            <a:srgbClr val="000000"/>
                          </a:solidFill>
                          <a:latin typeface="Arial" panose="02080604020202020204" pitchFamily="34" charset="0"/>
                          <a:ea typeface="仿宋_GB2312" panose="02010609030101010101" charset="-122"/>
                        </a:rPr>
                        <a:t>直接判级</a:t>
                      </a:r>
                      <a:endParaRPr lang="en-US" altLang="en-US" sz="14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21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9">
                  <a:txBody>
                    <a:bodyPr/>
                    <a:p>
                      <a:pPr indent="0" algn="ctr">
                        <a:buNone/>
                      </a:pPr>
                      <a:r>
                        <a:rPr lang="zh-CN" sz="1400" b="0">
                          <a:solidFill>
                            <a:srgbClr val="000000"/>
                          </a:solidFill>
                          <a:latin typeface="Arial" panose="02080604020202020204" pitchFamily="34" charset="0"/>
                          <a:ea typeface="仿宋_GB2312" panose="02010609030101010101" charset="-122"/>
                        </a:rPr>
                        <a:t>01.涉税申报信息</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5">
                  <a:txBody>
                    <a:bodyPr/>
                    <a:p>
                      <a:pPr indent="0" algn="ctr">
                        <a:buNone/>
                      </a:pPr>
                      <a:r>
                        <a:rPr lang="zh-CN" sz="1400" b="0">
                          <a:solidFill>
                            <a:srgbClr val="000000"/>
                          </a:solidFill>
                          <a:latin typeface="Arial" panose="02080604020202020204" pitchFamily="34" charset="0"/>
                          <a:ea typeface="仿宋_GB2312" panose="02010609030101010101" charset="-122"/>
                        </a:rPr>
                        <a:t>0101.按照规定申报纳税</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80604020202020204" pitchFamily="34" charset="0"/>
                          <a:ea typeface="仿宋_GB2312" panose="02010609030101010101" charset="-122"/>
                        </a:rPr>
                        <a:t>010101.未按规定期限纳税申报（按税种按次计算）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5分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275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010102.未按规定期限代扣代缴（按税种按次计算）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5分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21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010103.未按规定期限填报财务报表（按次计算）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3分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5151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010104.评价年度内非正常原因增值税或营业税连续3个月或累计6个月零申报、负申报的</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11分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FF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514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80604020202020204" pitchFamily="34" charset="0"/>
                          <a:ea typeface="仿宋_GB2312" panose="02010609030101010101" charset="-122"/>
                        </a:rPr>
                        <a:t>010105.自纳税人向税务机关办理纳税申报之日起不足3年的</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11分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FF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5151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0102.增值税抄报税</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80604020202020204" pitchFamily="34" charset="0"/>
                          <a:ea typeface="仿宋_GB2312" panose="02010609030101010101" charset="-122"/>
                        </a:rPr>
                        <a:t>010201.增值税一般纳税人未按期抄报税的（按次计算）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5分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514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3">
                  <a:txBody>
                    <a:bodyPr/>
                    <a:p>
                      <a:pPr indent="0" algn="ctr">
                        <a:buNone/>
                      </a:pPr>
                      <a:r>
                        <a:rPr lang="zh-CN" sz="1400" b="0">
                          <a:solidFill>
                            <a:srgbClr val="000000"/>
                          </a:solidFill>
                          <a:latin typeface="Arial" panose="02080604020202020204" pitchFamily="34" charset="0"/>
                          <a:ea typeface="仿宋_GB2312" panose="02010609030101010101" charset="-122"/>
                        </a:rPr>
                        <a:t>0103.出口退（免）税申报与审核</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80604020202020204" pitchFamily="34" charset="0"/>
                          <a:ea typeface="仿宋_GB2312" panose="02010609030101010101" charset="-122"/>
                        </a:rPr>
                        <a:t>010301.未在规定期限内办理出口退（免）税资格认定的（按次计算）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3分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5026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80604020202020204" pitchFamily="34" charset="0"/>
                          <a:ea typeface="仿宋_GB2312" panose="02010609030101010101" charset="-122"/>
                        </a:rPr>
                        <a:t>010302.未按规定设置、使用和保管有关出口货物退（免）税账簿、凭证、资料的；未按规定装订、存放和保管备案单证的（按次计算）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3分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21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80604020202020204" pitchFamily="34" charset="0"/>
                          <a:ea typeface="仿宋_GB2312" panose="02010609030101010101" charset="-122"/>
                        </a:rPr>
                        <a:t>010303.未按规定报送出口退税申报资料的（按次计算）</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80604020202020204" pitchFamily="34" charset="0"/>
                          <a:ea typeface="仿宋_GB2312" panose="02010609030101010101" charset="-122"/>
                        </a:rPr>
                        <a:t>3分</a:t>
                      </a:r>
                      <a:endParaRPr lang="zh-CN" altLang="en-US" sz="14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4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grpSp>
        <p:nvGrpSpPr>
          <p:cNvPr id="12" name="组合 11"/>
          <p:cNvGrpSpPr/>
          <p:nvPr/>
        </p:nvGrpSpPr>
        <p:grpSpPr>
          <a:xfrm>
            <a:off x="1847850" y="344805"/>
            <a:ext cx="5984616" cy="636270"/>
            <a:chOff x="4821" y="1427"/>
            <a:chExt cx="7952" cy="1002"/>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sz="2000">
                  <a:solidFill>
                    <a:srgbClr val="000000"/>
                  </a:solidFill>
                  <a:latin typeface="Arial" panose="02080604020202020204" pitchFamily="34" charset="0"/>
                  <a:ea typeface="方正小标宋简体" panose="03000509000000000000" charset="-122"/>
                  <a:sym typeface="+mn-ea"/>
                </a:rPr>
                <a:t>纳税信用评价指标和评价方式（试行）</a:t>
              </a:r>
              <a:r>
                <a:rPr lang="en-US" altLang="zh-CN" sz="2000">
                  <a:solidFill>
                    <a:srgbClr val="000000"/>
                  </a:solidFill>
                  <a:latin typeface="Arial" panose="02080604020202020204" pitchFamily="34" charset="0"/>
                  <a:ea typeface="方正小标宋简体" panose="03000509000000000000" charset="-122"/>
                  <a:sym typeface="+mn-ea"/>
                </a:rPr>
                <a:t>3</a:t>
              </a:r>
              <a:endParaRPr lang="en-US" altLang="en-US" sz="2000" b="0">
                <a:solidFill>
                  <a:srgbClr val="000000"/>
                </a:solidFill>
                <a:latin typeface="方正小标宋简体" panose="03000509000000000000" charset="-122"/>
              </a:endParaRPr>
            </a:p>
            <a:p>
              <a:pPr algn="ctr"/>
              <a:endParaRPr lang="en-US" altLang="en-US" sz="2000" b="0">
                <a:solidFill>
                  <a:srgbClr val="000000"/>
                </a:solidFill>
                <a:latin typeface="方正小标宋简体" panose="03000509000000000000" charset="-122"/>
                <a:ea typeface="仓耳今楷05-6763 W05" panose="02020400000000000000" pitchFamily="18" charset="-122"/>
              </a:endParaRPr>
            </a:p>
          </p:txBody>
        </p:sp>
      </p:grpSp>
      <p:graphicFrame>
        <p:nvGraphicFramePr>
          <p:cNvPr id="2" name="表格 1"/>
          <p:cNvGraphicFramePr/>
          <p:nvPr/>
        </p:nvGraphicFramePr>
        <p:xfrm>
          <a:off x="893445" y="1130935"/>
          <a:ext cx="10603865" cy="5418455"/>
        </p:xfrm>
        <a:graphic>
          <a:graphicData uri="http://schemas.openxmlformats.org/drawingml/2006/table">
            <a:tbl>
              <a:tblPr firstRow="true" bandRow="true">
                <a:tableStyleId>{5C22544A-7EE6-4342-B048-85BDC9FD1C3A}</a:tableStyleId>
              </a:tblPr>
              <a:tblGrid>
                <a:gridCol w="490220"/>
                <a:gridCol w="741045"/>
                <a:gridCol w="702310"/>
                <a:gridCol w="1151890"/>
                <a:gridCol w="4887595"/>
                <a:gridCol w="1800225"/>
                <a:gridCol w="830580"/>
              </a:tblGrid>
              <a:tr h="363220">
                <a:tc rowSpan="13">
                  <a:txBody>
                    <a:bodyPr/>
                    <a:p>
                      <a:pPr indent="0" algn="ctr">
                        <a:buNone/>
                      </a:pPr>
                      <a:r>
                        <a:rPr lang="zh-CN" sz="1000" b="1">
                          <a:solidFill>
                            <a:srgbClr val="000000"/>
                          </a:solidFill>
                          <a:latin typeface="Arial" panose="02080604020202020204" pitchFamily="34" charset="0"/>
                          <a:ea typeface="仿宋_GB2312" panose="02010609030101010101" charset="-122"/>
                        </a:rPr>
                        <a:t>税务内部信息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3">
                  <a:txBody>
                    <a:bodyPr/>
                    <a:p>
                      <a:pPr indent="0" algn="ctr">
                        <a:buNone/>
                      </a:pPr>
                      <a:r>
                        <a:rPr lang="zh-CN" sz="1000" b="1">
                          <a:solidFill>
                            <a:srgbClr val="000000"/>
                          </a:solidFill>
                          <a:latin typeface="Arial" panose="02080604020202020204" pitchFamily="34" charset="0"/>
                          <a:ea typeface="仿宋_GB2312" panose="02010609030101010101" charset="-122"/>
                        </a:rPr>
                        <a:t>经常性指标信息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7">
                  <a:txBody>
                    <a:bodyPr/>
                    <a:p>
                      <a:pPr indent="0" algn="ctr">
                        <a:buNone/>
                      </a:pPr>
                      <a:r>
                        <a:rPr lang="zh-CN" sz="1000" b="0">
                          <a:solidFill>
                            <a:srgbClr val="000000"/>
                          </a:solidFill>
                          <a:latin typeface="Arial" panose="02080604020202020204" pitchFamily="34" charset="0"/>
                          <a:ea typeface="仿宋_GB2312" panose="02010609030101010101" charset="-122"/>
                        </a:rPr>
                        <a:t>01.涉税申报信息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zh-CN" sz="1000" b="0">
                          <a:solidFill>
                            <a:srgbClr val="000000"/>
                          </a:solidFill>
                          <a:latin typeface="Arial" panose="02080604020202020204" pitchFamily="34" charset="0"/>
                          <a:ea typeface="仿宋_GB2312" panose="02010609030101010101" charset="-122"/>
                        </a:rPr>
                        <a:t>0103.出口退（免）税申报与审核</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010304.从事进料加工业务的生产企业，未按规定期限办理进料加工登记、申报、核销手续的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6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010305.出口企业提供虚假备案单证的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25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010306.将应适用增值税征税政策的出口货物劳务及服务申报出口退（免）税</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r>
                        <a:rPr lang="en-US" sz="1000" b="0">
                          <a:solidFill>
                            <a:srgbClr val="000000"/>
                          </a:solidFill>
                          <a:latin typeface="仿宋_GB2312" panose="02010609030101010101" charset="-122"/>
                        </a:rPr>
                        <a:t> </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08077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000" b="0">
                          <a:solidFill>
                            <a:srgbClr val="C00000"/>
                          </a:solidFill>
                          <a:latin typeface="Arial" panose="02080604020202020204" pitchFamily="34" charset="0"/>
                          <a:ea typeface="仿宋_GB2312" panose="02010609030101010101" charset="-122"/>
                        </a:rPr>
                        <a:t>0104.税收优惠资格资料真实申报</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C00000"/>
                          </a:solidFill>
                          <a:latin typeface="Arial" panose="02080604020202020204" pitchFamily="34" charset="0"/>
                          <a:ea typeface="仿宋_GB2312" panose="02010609030101010101" charset="-122"/>
                        </a:rPr>
                        <a:t>010401.增值税优惠申报材料虚假；010402.消费税优惠申报材料虚假；010403.营业税优惠申报材料虚假；010404.企业所得税优惠申报材料虚假；010405.车船使用税优惠申报材料虚假；010406.印花税优惠申报材料虚假；010407契税优惠申报材料虚假；010408.土地增值税优惠申报材料虚假；010409.城市维护建设税优惠申报材料虚假；010410.资源税优惠申报材料虚假；010411.耕地占用税优惠申报材料虚假；010412.土地使用税优惠申报材料虚假；010413.房产税优惠申报材料虚假</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04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3">
                  <a:txBody>
                    <a:bodyPr/>
                    <a:p>
                      <a:pPr indent="0" algn="ctr">
                        <a:buNone/>
                      </a:pPr>
                      <a:r>
                        <a:rPr lang="zh-CN" sz="1000" b="0">
                          <a:solidFill>
                            <a:srgbClr val="000000"/>
                          </a:solidFill>
                          <a:latin typeface="Arial" panose="02080604020202020204" pitchFamily="34" charset="0"/>
                          <a:ea typeface="仿宋_GB2312" panose="02010609030101010101" charset="-122"/>
                        </a:rPr>
                        <a:t>0105.未按规定报送相关涉税资料</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010501.未按规定时限报送财务会计制度或财务处理办法；010502.使用计算机记账，未在使用前将会计电算化系统的会计核算软件、使用说明书及有关资料报送主管税务机关备案的；010503.纳税人与其关联企业之间的业务往来应向税务机关提供有关价格、费用标准信息而未提供的；010504.未按规定提供其他涉税资料的（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35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010505.未在规定时限内向主管税务机关报告开立（变更）账号的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5分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6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010506.提供虚假涉税资料，不如实反映或拒绝提供涉税资料的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6">
                  <a:txBody>
                    <a:bodyPr/>
                    <a:p>
                      <a:pPr indent="0">
                        <a:buNone/>
                      </a:pPr>
                      <a:r>
                        <a:rPr lang="zh-CN" sz="1000" b="0">
                          <a:solidFill>
                            <a:srgbClr val="000000"/>
                          </a:solidFill>
                          <a:latin typeface="Arial" panose="02080604020202020204" pitchFamily="34" charset="0"/>
                          <a:ea typeface="仿宋_GB2312" panose="02010609030101010101" charset="-122"/>
                        </a:rPr>
                        <a:t>02.税(费)款缴纳信息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0201.欠缴税(费)款次数</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020101.未按规定期限缴纳已申报或批准延期申报的应纳税(费)款（按次计算）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5分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56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buNone/>
                      </a:pPr>
                      <a:r>
                        <a:rPr lang="zh-CN" sz="1000" b="0">
                          <a:solidFill>
                            <a:srgbClr val="000000"/>
                          </a:solidFill>
                          <a:latin typeface="Arial" panose="02080604020202020204" pitchFamily="34" charset="0"/>
                          <a:ea typeface="仿宋_GB2312" panose="02010609030101010101" charset="-122"/>
                        </a:rPr>
                        <a:t>0202.欠缴税款金额</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020201.至评定期末,已办理纳税申报后纳税人未在税款缴纳期限内缴纳税款或经批准延期缴纳的税款期限已满,纳税人未在税款缴纳期限内缴纳的税款在5万元以上的（含）</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56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020202.至评定期末,已办理纳税申报后纳税人未在税款缴纳期限内缴纳税款或经批准延期缴纳的税款期限已满,纳税人未在税款缴纳期限内缴纳的税款在5万元以下的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35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1000" b="0">
                          <a:solidFill>
                            <a:srgbClr val="000000"/>
                          </a:solidFill>
                          <a:latin typeface="Arial" panose="02080604020202020204" pitchFamily="34" charset="0"/>
                          <a:ea typeface="仿宋_GB2312" panose="02010609030101010101" charset="-122"/>
                        </a:rPr>
                        <a:t>0203.未按规定履行代扣代缴义务</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020301.已代扣代收税款，未按规定解缴的（按次计算）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93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020302.未履行扣缴义务，应扣未扣，应收不收税款（按次计算）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89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0204.核定征收</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020401.日常管理中被税务机关依职权核定计算税款的(按税种)</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grpSp>
        <p:nvGrpSpPr>
          <p:cNvPr id="12" name="组合 11"/>
          <p:cNvGrpSpPr/>
          <p:nvPr/>
        </p:nvGrpSpPr>
        <p:grpSpPr>
          <a:xfrm>
            <a:off x="1847850" y="344805"/>
            <a:ext cx="5984616" cy="636270"/>
            <a:chOff x="4821" y="1427"/>
            <a:chExt cx="7952" cy="1002"/>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sz="2000">
                  <a:solidFill>
                    <a:srgbClr val="000000"/>
                  </a:solidFill>
                  <a:latin typeface="Arial" panose="02080604020202020204" pitchFamily="34" charset="0"/>
                  <a:ea typeface="方正小标宋简体" panose="03000509000000000000" charset="-122"/>
                  <a:sym typeface="+mn-ea"/>
                </a:rPr>
                <a:t>纳税信用评价指标和评价方式（试行）</a:t>
              </a:r>
              <a:r>
                <a:rPr lang="en-US" altLang="zh-CN" sz="2000">
                  <a:solidFill>
                    <a:srgbClr val="000000"/>
                  </a:solidFill>
                  <a:latin typeface="Arial" panose="02080604020202020204" pitchFamily="34" charset="0"/>
                  <a:ea typeface="方正小标宋简体" panose="03000509000000000000" charset="-122"/>
                  <a:sym typeface="+mn-ea"/>
                </a:rPr>
                <a:t>4</a:t>
              </a:r>
              <a:endParaRPr lang="en-US" altLang="en-US" sz="2000" b="0">
                <a:solidFill>
                  <a:srgbClr val="000000"/>
                </a:solidFill>
                <a:latin typeface="方正小标宋简体" panose="03000509000000000000" charset="-122"/>
              </a:endParaRPr>
            </a:p>
            <a:p>
              <a:pPr algn="ctr"/>
              <a:endParaRPr lang="en-US" altLang="en-US" sz="2000" b="0">
                <a:solidFill>
                  <a:srgbClr val="000000"/>
                </a:solidFill>
                <a:latin typeface="方正小标宋简体" panose="03000509000000000000" charset="-122"/>
                <a:ea typeface="仓耳今楷05-6763 W05" panose="02020400000000000000" pitchFamily="18" charset="-122"/>
              </a:endParaRPr>
            </a:p>
          </p:txBody>
        </p:sp>
      </p:grpSp>
      <p:graphicFrame>
        <p:nvGraphicFramePr>
          <p:cNvPr id="2" name="表格 1"/>
          <p:cNvGraphicFramePr/>
          <p:nvPr/>
        </p:nvGraphicFramePr>
        <p:xfrm>
          <a:off x="1069340" y="1062355"/>
          <a:ext cx="10701020" cy="5639435"/>
        </p:xfrm>
        <a:graphic>
          <a:graphicData uri="http://schemas.openxmlformats.org/drawingml/2006/table">
            <a:tbl>
              <a:tblPr firstRow="true" bandRow="true">
                <a:tableStyleId>{5C22544A-7EE6-4342-B048-85BDC9FD1C3A}</a:tableStyleId>
              </a:tblPr>
              <a:tblGrid>
                <a:gridCol w="494665"/>
                <a:gridCol w="748665"/>
                <a:gridCol w="708025"/>
                <a:gridCol w="1161415"/>
                <a:gridCol w="4932680"/>
                <a:gridCol w="1816735"/>
                <a:gridCol w="838835"/>
              </a:tblGrid>
              <a:tr h="386080">
                <a:tc rowSpan="12">
                  <a:txBody>
                    <a:bodyPr/>
                    <a:p>
                      <a:pPr indent="0" algn="ctr">
                        <a:buNone/>
                      </a:pPr>
                      <a:r>
                        <a:rPr lang="zh-CN" sz="1000" b="1">
                          <a:solidFill>
                            <a:srgbClr val="000000"/>
                          </a:solidFill>
                          <a:latin typeface="Arial" panose="02080604020202020204" pitchFamily="34" charset="0"/>
                          <a:ea typeface="仿宋_GB2312" panose="02010609030101010101" charset="-122"/>
                        </a:rPr>
                        <a:t>税务内部信息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2">
                  <a:txBody>
                    <a:bodyPr/>
                    <a:p>
                      <a:pPr indent="0" algn="ctr">
                        <a:buNone/>
                      </a:pPr>
                      <a:r>
                        <a:rPr lang="zh-CN" sz="1000" b="1">
                          <a:solidFill>
                            <a:srgbClr val="000000"/>
                          </a:solidFill>
                          <a:latin typeface="Arial" panose="02080604020202020204" pitchFamily="34" charset="0"/>
                          <a:ea typeface="仿宋_GB2312" panose="02010609030101010101" charset="-122"/>
                        </a:rPr>
                        <a:t>经常性指标信息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7">
                  <a:txBody>
                    <a:bodyPr/>
                    <a:p>
                      <a:pPr indent="0" algn="ctr">
                        <a:buNone/>
                      </a:pPr>
                      <a:r>
                        <a:rPr lang="zh-CN" sz="1000" b="0">
                          <a:solidFill>
                            <a:srgbClr val="000000"/>
                          </a:solidFill>
                          <a:latin typeface="Arial" panose="02080604020202020204" pitchFamily="34" charset="0"/>
                          <a:ea typeface="仿宋_GB2312" panose="02010609030101010101" charset="-122"/>
                        </a:rPr>
                        <a:t>03.发票与税控器具信息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p>
                      <a:pPr indent="0">
                        <a:buNone/>
                      </a:pPr>
                      <a:r>
                        <a:rPr lang="zh-CN" sz="1000" b="0">
                          <a:solidFill>
                            <a:srgbClr val="000000"/>
                          </a:solidFill>
                          <a:latin typeface="Arial" panose="02080604020202020204" pitchFamily="34" charset="0"/>
                          <a:ea typeface="仿宋_GB2312" panose="02010609030101010101" charset="-122"/>
                        </a:rPr>
                        <a:t>0301.发票开具、取得、保管、缴销、报告</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030101.应当开具而未开具发票；030102.使用电子器具开具发票，未按照规定保存、报送开具发票数据的（按次计算）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5分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72009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030103.未按规定开具发票；030104.纸质发票未加盖发票专用章；030105.未按规定保管纸质发票并造成发票损毁、遗失的；030106.未按照规定缴销发票；030107.未按规定向税务机关报告发票使用情况的；030108.违规跨境或跨使用区域携带、邮寄、运输或者存放纸质空白发票（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2209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030109.擅自损毁发票的（按次计算）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21920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C00000"/>
                          </a:solidFill>
                          <a:latin typeface="Arial" panose="02080604020202020204" pitchFamily="34" charset="0"/>
                          <a:ea typeface="仿宋_GB2312" panose="02010609030101010101" charset="-122"/>
                        </a:rPr>
                        <a:t>030110.虚开增值税专用发票或非善意接收虚开增值税专用发票的；030111.非法代开发票的；030112.私自印制、伪造、变造发票，非法制造发票防伪专用品，伪造发票监制章的；030113.转借、转让、介绍他人转让发票、发票监制章和发票防伪专用品的；030114.知道或者应当知道是私自印制、伪造、变造、非法取得或者废止的发票而受让、开具、存放、携带、邮寄、运输的；030115.违反增值税专用发票管理规定或者违反发票管理规定，导致其他单位或者个人未缴、少缴或者骗取税款的</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671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3">
                  <a:txBody>
                    <a:bodyPr/>
                    <a:p>
                      <a:pPr indent="0" algn="ctr">
                        <a:buNone/>
                      </a:pPr>
                      <a:r>
                        <a:rPr lang="zh-CN" sz="1000" b="0">
                          <a:solidFill>
                            <a:srgbClr val="000000"/>
                          </a:solidFill>
                          <a:latin typeface="Arial" panose="02080604020202020204" pitchFamily="34" charset="0"/>
                          <a:ea typeface="仿宋_GB2312" panose="02010609030101010101" charset="-122"/>
                        </a:rPr>
                        <a:t>0302.税控器具安装、使用、保管</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030201.未按照税务机关的要求安装、使用税控装置的；030202.未按规定申请办理增值税税控系统变更发行的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09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030203.损毁或者擅自改动税控装置的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034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030204.未按规定保管税控专用设备造成遗失的（按次计算）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60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5">
                  <a:txBody>
                    <a:bodyPr/>
                    <a:p>
                      <a:pPr indent="0" algn="ctr">
                        <a:buNone/>
                      </a:pPr>
                      <a:r>
                        <a:rPr lang="zh-CN" sz="1000" b="0">
                          <a:solidFill>
                            <a:srgbClr val="000000"/>
                          </a:solidFill>
                          <a:latin typeface="Arial" panose="02080604020202020204" pitchFamily="34" charset="0"/>
                          <a:ea typeface="仿宋_GB2312" panose="02010609030101010101" charset="-122"/>
                        </a:rPr>
                        <a:t>04.登记与账簿信息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zh-CN" sz="1000" b="0">
                          <a:solidFill>
                            <a:srgbClr val="000000"/>
                          </a:solidFill>
                          <a:latin typeface="Arial" panose="02080604020202020204" pitchFamily="34" charset="0"/>
                          <a:ea typeface="仿宋_GB2312" panose="02010609030101010101" charset="-122"/>
                        </a:rPr>
                        <a:t>0401.税务登记</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040101.未按规定期限办理税务登记或扣缴税款登记或变更税务登记的；040102.未按规定开具或核销外出经营管理证明的（按次计算）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37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C00000"/>
                          </a:solidFill>
                          <a:latin typeface="Arial" panose="02080604020202020204" pitchFamily="34" charset="0"/>
                          <a:ea typeface="仿宋_GB2312" panose="02010609030101010101" charset="-122"/>
                        </a:rPr>
                        <a:t>040103.有非正常户记录的纳税人；040104.非正常户直接责任人员注册登记或负责经营的其他纳税户；040105.D级纳税人的直接责任人员注册登记或负责经营的其他纳税户</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60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040106.法律规定对纳税人进行强制认定，纳税人未在规定时限内办理税务认定的（如增值税一般纳税人认定等）</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5分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308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lgn="ctr">
                        <a:buNone/>
                      </a:pPr>
                      <a:r>
                        <a:rPr lang="zh-CN" sz="1000" b="0">
                          <a:solidFill>
                            <a:srgbClr val="000000"/>
                          </a:solidFill>
                          <a:latin typeface="Arial" panose="02080604020202020204" pitchFamily="34" charset="0"/>
                          <a:ea typeface="仿宋_GB2312" panose="02010609030101010101" charset="-122"/>
                        </a:rPr>
                        <a:t>0402.账簿与凭证</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040201.应设置未设置或未按照规定设置账簿、记账凭证以及其他纳税资料的；040202.未按照规定保管账簿、记账凭证以及其他纳税资料的；040203.账目混乱、残缺不全难以查账或原始凭证不合法、不真实的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60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040204.不能按照国家统一的会计制度规定设置账簿，并根据合法、有效凭证核算，向税务机关提供准确税务资料的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grpSp>
        <p:nvGrpSpPr>
          <p:cNvPr id="12" name="组合 11"/>
          <p:cNvGrpSpPr/>
          <p:nvPr/>
        </p:nvGrpSpPr>
        <p:grpSpPr>
          <a:xfrm>
            <a:off x="1847850" y="344805"/>
            <a:ext cx="5984616" cy="636270"/>
            <a:chOff x="4821" y="1427"/>
            <a:chExt cx="7952" cy="1002"/>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sz="2000">
                  <a:solidFill>
                    <a:srgbClr val="000000"/>
                  </a:solidFill>
                  <a:latin typeface="Arial" panose="02080604020202020204" pitchFamily="34" charset="0"/>
                  <a:ea typeface="方正小标宋简体" panose="03000509000000000000" charset="-122"/>
                  <a:sym typeface="+mn-ea"/>
                </a:rPr>
                <a:t>纳税信用评价指标和评价方式（试行）</a:t>
              </a:r>
              <a:r>
                <a:rPr lang="en-US" altLang="zh-CN" sz="2000">
                  <a:solidFill>
                    <a:srgbClr val="000000"/>
                  </a:solidFill>
                  <a:latin typeface="Arial" panose="02080604020202020204" pitchFamily="34" charset="0"/>
                  <a:ea typeface="方正小标宋简体" panose="03000509000000000000" charset="-122"/>
                  <a:sym typeface="+mn-ea"/>
                </a:rPr>
                <a:t>5</a:t>
              </a:r>
              <a:endParaRPr lang="en-US" altLang="en-US" sz="2000" b="0">
                <a:solidFill>
                  <a:srgbClr val="000000"/>
                </a:solidFill>
                <a:latin typeface="方正小标宋简体" panose="03000509000000000000" charset="-122"/>
              </a:endParaRPr>
            </a:p>
            <a:p>
              <a:pPr algn="ctr"/>
              <a:endParaRPr lang="en-US" altLang="en-US" sz="2000" b="0">
                <a:solidFill>
                  <a:srgbClr val="000000"/>
                </a:solidFill>
                <a:latin typeface="方正小标宋简体" panose="03000509000000000000" charset="-122"/>
                <a:ea typeface="仓耳今楷05-6763 W05" panose="02020400000000000000" pitchFamily="18" charset="-122"/>
              </a:endParaRPr>
            </a:p>
          </p:txBody>
        </p:sp>
      </p:grpSp>
      <p:graphicFrame>
        <p:nvGraphicFramePr>
          <p:cNvPr id="2" name="表格 1"/>
          <p:cNvGraphicFramePr/>
          <p:nvPr/>
        </p:nvGraphicFramePr>
        <p:xfrm>
          <a:off x="678180" y="981075"/>
          <a:ext cx="11294745" cy="5892800"/>
        </p:xfrm>
        <a:graphic>
          <a:graphicData uri="http://schemas.openxmlformats.org/drawingml/2006/table">
            <a:tbl>
              <a:tblPr firstRow="true" bandRow="true">
                <a:tableStyleId>{5C22544A-7EE6-4342-B048-85BDC9FD1C3A}</a:tableStyleId>
              </a:tblPr>
              <a:tblGrid>
                <a:gridCol w="523240"/>
                <a:gridCol w="788035"/>
                <a:gridCol w="737235"/>
                <a:gridCol w="1140460"/>
                <a:gridCol w="5302885"/>
                <a:gridCol w="1918335"/>
                <a:gridCol w="884555"/>
              </a:tblGrid>
              <a:tr h="363220">
                <a:tc rowSpan="20">
                  <a:txBody>
                    <a:bodyPr/>
                    <a:p>
                      <a:pPr indent="0" algn="ctr">
                        <a:buNone/>
                      </a:pPr>
                      <a:r>
                        <a:rPr lang="zh-CN" sz="1000" b="1">
                          <a:solidFill>
                            <a:srgbClr val="000000"/>
                          </a:solidFill>
                          <a:latin typeface="Arial" panose="02080604020202020204" pitchFamily="34" charset="0"/>
                          <a:ea typeface="仿宋_GB2312" panose="02010609030101010101" charset="-122"/>
                        </a:rPr>
                        <a:t>税务内部信息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0">
                  <a:txBody>
                    <a:bodyPr/>
                    <a:p>
                      <a:pPr indent="0" algn="ctr">
                        <a:buNone/>
                      </a:pPr>
                      <a:r>
                        <a:rPr lang="zh-CN" sz="1000" b="1">
                          <a:solidFill>
                            <a:srgbClr val="000000"/>
                          </a:solidFill>
                          <a:latin typeface="Arial" panose="02080604020202020204" pitchFamily="34" charset="0"/>
                          <a:ea typeface="仿宋_GB2312" panose="02010609030101010101" charset="-122"/>
                        </a:rPr>
                        <a:t>非经常性指标信息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7">
                  <a:txBody>
                    <a:bodyPr/>
                    <a:p>
                      <a:pPr indent="0">
                        <a:buNone/>
                      </a:pPr>
                      <a:r>
                        <a:rPr lang="zh-CN" sz="1000" b="0">
                          <a:solidFill>
                            <a:srgbClr val="000000"/>
                          </a:solidFill>
                          <a:latin typeface="Arial" panose="02080604020202020204" pitchFamily="34" charset="0"/>
                          <a:ea typeface="仿宋_GB2312" panose="02010609030101010101" charset="-122"/>
                        </a:rPr>
                        <a:t>05.纳税评估、税务审计、反避税调查信息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8">
                  <a:txBody>
                    <a:bodyPr/>
                    <a:p>
                      <a:pPr indent="0">
                        <a:buNone/>
                      </a:pPr>
                      <a:r>
                        <a:rPr lang="zh-CN" sz="1000" b="0">
                          <a:solidFill>
                            <a:srgbClr val="000000"/>
                          </a:solidFill>
                          <a:latin typeface="Arial" panose="02080604020202020204" pitchFamily="34" charset="0"/>
                          <a:ea typeface="仿宋_GB2312" panose="02010609030101010101" charset="-122"/>
                        </a:rPr>
                        <a:t>0501.纳税评估信息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050101.补税金额不满1万元且占当年应纳税额不满1%，已补缴税款、加收滞纳金、缴纳罚款的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050102.补税金额不满1万元且占当年应纳税额1%以上，已补缴税款、加收滞纳金、缴纳罚款的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1分+(应补税款/评价期应纳税款×100%)</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050103.补税金额1万元以上且占当年应纳税额不满1%，已补缴税款、加收滞纳金、缴纳罚款的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050104.补税金额1万元以上且占当年应纳税额1%以上，已补缴税款、加收滞纳金、缴纳罚款的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r>
                        <a:rPr lang="en-US" sz="1000" b="0">
                          <a:solidFill>
                            <a:srgbClr val="000000"/>
                          </a:solidFill>
                          <a:latin typeface="仿宋_GB2312" panose="02010609030101010101" charset="-122"/>
                        </a:rPr>
                        <a:t>(应补税款/评价期应纳税款</a:t>
                      </a:r>
                      <a:r>
                        <a:rPr lang="en-US" sz="1000" b="0">
                          <a:solidFill>
                            <a:srgbClr val="000000"/>
                          </a:solidFill>
                          <a:latin typeface="宋体" pitchFamily="2" charset="-122"/>
                        </a:rPr>
                        <a:t>×</a:t>
                      </a:r>
                      <a:r>
                        <a:rPr lang="en-US" sz="1000" b="0">
                          <a:solidFill>
                            <a:srgbClr val="000000"/>
                          </a:solidFill>
                          <a:latin typeface="仿宋_GB2312" panose="02010609030101010101" charset="-122"/>
                        </a:rPr>
                        <a:t>100%)</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050105.无补税，行为罚2000元或以下且已缴纳（按次计算）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050106.无补税，行为罚2000元以上且已缴纳（按次计算）</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C00000"/>
                          </a:solidFill>
                          <a:latin typeface="Arial" panose="02080604020202020204" pitchFamily="34" charset="0"/>
                          <a:ea typeface="仿宋_GB2312" panose="02010609030101010101" charset="-122"/>
                        </a:rPr>
                        <a:t>050107.在规定期限内未补交或足额补缴税款、滞纳金和罚款</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050108.拒绝、阻挠税务机关依法进行纳税评估的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8">
                  <a:txBody>
                    <a:bodyPr/>
                    <a:p>
                      <a:pPr indent="0">
                        <a:buNone/>
                      </a:pPr>
                      <a:r>
                        <a:rPr lang="zh-CN" sz="1000" b="0">
                          <a:solidFill>
                            <a:srgbClr val="000000"/>
                          </a:solidFill>
                          <a:latin typeface="Arial" panose="02080604020202020204" pitchFamily="34" charset="0"/>
                          <a:ea typeface="仿宋_GB2312" panose="02010609030101010101" charset="-122"/>
                        </a:rPr>
                        <a:t>0502.大企业税务审计信息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同050101</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同050102</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1分+(应补税款/评价期应纳税款×100%)</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同050103</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同050104</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r>
                        <a:rPr lang="en-US" sz="1000" b="0">
                          <a:solidFill>
                            <a:srgbClr val="000000"/>
                          </a:solidFill>
                          <a:latin typeface="仿宋_GB2312" panose="02010609030101010101" charset="-122"/>
                        </a:rPr>
                        <a:t>(应补税款/评价期应纳税款</a:t>
                      </a:r>
                      <a:r>
                        <a:rPr lang="en-US" sz="1000" b="0">
                          <a:solidFill>
                            <a:srgbClr val="000000"/>
                          </a:solidFill>
                          <a:latin typeface="宋体" pitchFamily="2" charset="-122"/>
                        </a:rPr>
                        <a:t>×</a:t>
                      </a:r>
                      <a:r>
                        <a:rPr lang="en-US" sz="1000" b="0">
                          <a:solidFill>
                            <a:srgbClr val="000000"/>
                          </a:solidFill>
                          <a:latin typeface="仿宋_GB2312" panose="02010609030101010101" charset="-122"/>
                        </a:rPr>
                        <a:t>100%)</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同050105</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同050106</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C00000"/>
                          </a:solidFill>
                          <a:latin typeface="Arial" panose="02080604020202020204" pitchFamily="34" charset="0"/>
                          <a:ea typeface="仿宋_GB2312" panose="02010609030101010101" charset="-122"/>
                        </a:rPr>
                        <a:t>同050107</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050208.拒绝、阻挠税务机关依法进行大企业税务审计的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861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0503.反避税调查信息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050301.拒绝、阻挠税务机关依法进行反避税调查或拒绝提供反避税调查资料的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56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3">
                  <a:txBody>
                    <a:bodyPr/>
                    <a:p>
                      <a:pPr indent="0" algn="ctr">
                        <a:buNone/>
                      </a:pPr>
                      <a:r>
                        <a:rPr lang="zh-CN" sz="1000" b="0">
                          <a:solidFill>
                            <a:srgbClr val="000000"/>
                          </a:solidFill>
                          <a:latin typeface="Arial" panose="02080604020202020204" pitchFamily="34" charset="0"/>
                          <a:ea typeface="仿宋_GB2312" panose="02010609030101010101" charset="-122"/>
                        </a:rPr>
                        <a:t>06.税务稽查信息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0601.涉税犯罪</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C00000"/>
                          </a:solidFill>
                          <a:latin typeface="Arial" panose="02080604020202020204" pitchFamily="34" charset="0"/>
                          <a:ea typeface="仿宋_GB2312" panose="02010609030101010101" charset="-122"/>
                        </a:rPr>
                        <a:t>060101.存在逃避缴纳税款、逃避追缴欠税、骗取出口退税、虚开增值税专用发票等行为，构成犯罪的；060102.骗取国家出口退税款，被停止出口退（免）税资格未到期的；060103.以暴力、威胁方法拒不缴纳税款或者拒绝、阻挠税务机关依法实施税务稽查执法行为的</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2">
                  <a:txBody>
                    <a:bodyPr/>
                    <a:p>
                      <a:pPr indent="0">
                        <a:buNone/>
                      </a:pPr>
                      <a:r>
                        <a:rPr lang="zh-CN" sz="1000" b="0">
                          <a:solidFill>
                            <a:srgbClr val="000000"/>
                          </a:solidFill>
                          <a:latin typeface="Arial" panose="02080604020202020204" pitchFamily="34" charset="0"/>
                          <a:ea typeface="仿宋_GB2312" panose="02010609030101010101" charset="-122"/>
                        </a:rPr>
                        <a:t>0602.涉税违法被行政处罚</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C00000"/>
                          </a:solidFill>
                          <a:latin typeface="Arial" panose="02080604020202020204" pitchFamily="34" charset="0"/>
                          <a:ea typeface="仿宋_GB2312" panose="02010609030101010101" charset="-122"/>
                        </a:rPr>
                        <a:t>060201.存在偷税行为，未构成犯罪，但偷税（逃避缴纳税款）金额10万元以上且占当年各税种应纳税总额10%以上，已缴纳税款、滞纳金和罚款的</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32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C00000"/>
                          </a:solidFill>
                          <a:latin typeface="Arial" panose="02080604020202020204" pitchFamily="34" charset="0"/>
                          <a:ea typeface="仿宋_GB2312" panose="02010609030101010101" charset="-122"/>
                        </a:rPr>
                        <a:t>060202.存在逃避追缴欠税、骗取出口退税、虚开增值税专用发票等税收违法行为，未构成犯罪，已缴纳税款、滞纳金和罚款的</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C00000"/>
                          </a:solidFill>
                          <a:latin typeface="仿宋_GB2312" panose="02010609030101010101" charset="-122"/>
                        </a:rPr>
                        <a:t>----</a:t>
                      </a:r>
                      <a:endParaRPr lang="en-US" altLang="en-US" sz="1000" b="0">
                        <a:solidFill>
                          <a:srgbClr val="C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C00000"/>
                          </a:solidFill>
                          <a:latin typeface="Arial" panose="02080604020202020204" pitchFamily="34" charset="0"/>
                          <a:ea typeface="仿宋_GB2312" panose="02010609030101010101" charset="-122"/>
                        </a:rPr>
                        <a:t>直接判D</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02</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grpSp>
        <p:nvGrpSpPr>
          <p:cNvPr id="12" name="组合 11"/>
          <p:cNvGrpSpPr/>
          <p:nvPr/>
        </p:nvGrpSpPr>
        <p:grpSpPr>
          <a:xfrm>
            <a:off x="1847850" y="344805"/>
            <a:ext cx="5984616" cy="636270"/>
            <a:chOff x="4821" y="1427"/>
            <a:chExt cx="7952" cy="1002"/>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4991" y="1427"/>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sz="2000">
                <a:solidFill>
                  <a:srgbClr val="000000"/>
                </a:solidFill>
                <a:latin typeface="Arial" panose="02080604020202020204" pitchFamily="34" charset="0"/>
                <a:ea typeface="方正小标宋简体" panose="03000509000000000000" charset="-122"/>
                <a:sym typeface="+mn-ea"/>
              </a:endParaRPr>
            </a:p>
            <a:p>
              <a:pPr algn="ctr"/>
              <a:r>
                <a:rPr lang="zh-CN" sz="2000">
                  <a:solidFill>
                    <a:srgbClr val="000000"/>
                  </a:solidFill>
                  <a:latin typeface="Arial" panose="02080604020202020204" pitchFamily="34" charset="0"/>
                  <a:ea typeface="方正小标宋简体" panose="03000509000000000000" charset="-122"/>
                  <a:sym typeface="+mn-ea"/>
                </a:rPr>
                <a:t>纳税信用评价指标和评价方式（试行）</a:t>
              </a:r>
              <a:r>
                <a:rPr lang="en-US" altLang="zh-CN" sz="2000">
                  <a:solidFill>
                    <a:srgbClr val="000000"/>
                  </a:solidFill>
                  <a:latin typeface="Arial" panose="02080604020202020204" pitchFamily="34" charset="0"/>
                  <a:ea typeface="方正小标宋简体" panose="03000509000000000000" charset="-122"/>
                  <a:sym typeface="+mn-ea"/>
                </a:rPr>
                <a:t>6</a:t>
              </a:r>
              <a:endParaRPr lang="en-US" altLang="en-US" sz="2000" b="0">
                <a:solidFill>
                  <a:srgbClr val="000000"/>
                </a:solidFill>
                <a:latin typeface="方正小标宋简体" panose="03000509000000000000" charset="-122"/>
              </a:endParaRPr>
            </a:p>
            <a:p>
              <a:pPr algn="ctr"/>
              <a:endParaRPr lang="en-US" altLang="en-US" sz="2000" b="0">
                <a:solidFill>
                  <a:srgbClr val="000000"/>
                </a:solidFill>
                <a:latin typeface="方正小标宋简体" panose="03000509000000000000" charset="-122"/>
                <a:ea typeface="仓耳今楷05-6763 W05" panose="02020400000000000000" pitchFamily="18" charset="-122"/>
              </a:endParaRPr>
            </a:p>
          </p:txBody>
        </p:sp>
      </p:grpSp>
      <p:graphicFrame>
        <p:nvGraphicFramePr>
          <p:cNvPr id="2" name="表格 1"/>
          <p:cNvGraphicFramePr/>
          <p:nvPr/>
        </p:nvGraphicFramePr>
        <p:xfrm>
          <a:off x="1137920" y="1057275"/>
          <a:ext cx="10774680" cy="5173980"/>
        </p:xfrm>
        <a:graphic>
          <a:graphicData uri="http://schemas.openxmlformats.org/drawingml/2006/table">
            <a:tbl>
              <a:tblPr firstRow="true" bandRow="true">
                <a:tableStyleId>{5C22544A-7EE6-4342-B048-85BDC9FD1C3A}</a:tableStyleId>
              </a:tblPr>
              <a:tblGrid>
                <a:gridCol w="499745"/>
                <a:gridCol w="755650"/>
                <a:gridCol w="701675"/>
                <a:gridCol w="1187450"/>
                <a:gridCol w="4979670"/>
                <a:gridCol w="1804670"/>
                <a:gridCol w="845820"/>
              </a:tblGrid>
              <a:tr h="180975">
                <a:tc rowSpan="7">
                  <a:txBody>
                    <a:bodyPr/>
                    <a:p>
                      <a:pPr indent="0" algn="ctr">
                        <a:buNone/>
                      </a:pPr>
                      <a:r>
                        <a:rPr lang="zh-CN" sz="1000" b="1">
                          <a:solidFill>
                            <a:srgbClr val="000000"/>
                          </a:solidFill>
                          <a:latin typeface="Arial" panose="02080604020202020204" pitchFamily="34" charset="0"/>
                          <a:ea typeface="仿宋_GB2312" panose="02010609030101010101" charset="-122"/>
                        </a:rPr>
                        <a:t>税务内部信息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7">
                  <a:txBody>
                    <a:bodyPr/>
                    <a:p>
                      <a:pPr indent="0" algn="ctr">
                        <a:buNone/>
                      </a:pPr>
                      <a:r>
                        <a:rPr lang="zh-CN" sz="1000" b="1">
                          <a:solidFill>
                            <a:srgbClr val="000000"/>
                          </a:solidFill>
                          <a:latin typeface="Arial" panose="02080604020202020204" pitchFamily="34" charset="0"/>
                          <a:ea typeface="仿宋_GB2312" panose="02010609030101010101" charset="-122"/>
                        </a:rPr>
                        <a:t>非经常性指标信息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7">
                  <a:txBody>
                    <a:bodyPr/>
                    <a:p>
                      <a:pPr indent="0" algn="ctr">
                        <a:buNone/>
                      </a:pPr>
                      <a:r>
                        <a:rPr lang="zh-CN" sz="1000" b="0">
                          <a:solidFill>
                            <a:srgbClr val="C00000"/>
                          </a:solidFill>
                          <a:latin typeface="Arial" panose="02080604020202020204" pitchFamily="34" charset="0"/>
                          <a:ea typeface="仿宋_GB2312" panose="02010609030101010101" charset="-122"/>
                        </a:rPr>
                        <a:t>06.税务稽查信息</a:t>
                      </a:r>
                      <a:endParaRPr lang="zh-CN" altLang="en-US" sz="1000" b="0">
                        <a:solidFill>
                          <a:srgbClr val="C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6">
                  <a:txBody>
                    <a:bodyPr/>
                    <a:p>
                      <a:pPr indent="0">
                        <a:buNone/>
                      </a:pPr>
                      <a:r>
                        <a:rPr lang="zh-CN" sz="1000" b="0">
                          <a:solidFill>
                            <a:srgbClr val="000000"/>
                          </a:solidFill>
                          <a:latin typeface="Arial" panose="02080604020202020204" pitchFamily="34" charset="0"/>
                          <a:ea typeface="仿宋_GB2312" panose="02010609030101010101" charset="-122"/>
                        </a:rPr>
                        <a:t>0603.发现少缴税款行为,作出补缴税款处理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同050101</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733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同050102</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1分+(应补税款/评价期应纳税款×100%)</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336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同050103</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337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同050104</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r>
                        <a:rPr lang="en-US" sz="1000" b="0">
                          <a:solidFill>
                            <a:srgbClr val="000000"/>
                          </a:solidFill>
                          <a:latin typeface="仿宋_GB2312" panose="02010609030101010101" charset="-122"/>
                        </a:rPr>
                        <a:t>(应补税款/评价期应纳税款</a:t>
                      </a:r>
                      <a:r>
                        <a:rPr lang="en-US" sz="1000" b="0">
                          <a:solidFill>
                            <a:srgbClr val="000000"/>
                          </a:solidFill>
                          <a:latin typeface="宋体" pitchFamily="2" charset="-122"/>
                        </a:rPr>
                        <a:t>×</a:t>
                      </a:r>
                      <a:r>
                        <a:rPr lang="en-US" sz="1000" b="0">
                          <a:solidFill>
                            <a:srgbClr val="000000"/>
                          </a:solidFill>
                          <a:latin typeface="仿宋_GB2312" panose="02010609030101010101" charset="-122"/>
                        </a:rPr>
                        <a:t>100%)</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605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同050105</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8732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同050106</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3分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229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0604.拒绝、阻挠税务机关执法</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80604020202020204" pitchFamily="34" charset="0"/>
                          <a:ea typeface="仿宋_GB2312" panose="02010609030101010101" charset="-122"/>
                        </a:rPr>
                        <a:t>060401.拒绝或阻止税务执法人员依法依规开展入户检查时记录、录音、录像、照相和复制的</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7815">
                <a:tc rowSpan="8">
                  <a:txBody>
                    <a:bodyPr/>
                    <a:p>
                      <a:pPr indent="0" algn="ctr">
                        <a:buNone/>
                      </a:pPr>
                      <a:r>
                        <a:rPr lang="zh-CN" sz="1000" b="1">
                          <a:solidFill>
                            <a:srgbClr val="000000"/>
                          </a:solidFill>
                          <a:latin typeface="Arial" panose="02080604020202020204" pitchFamily="34" charset="0"/>
                          <a:ea typeface="仿宋_GB2312" panose="02010609030101010101" charset="-122"/>
                        </a:rPr>
                        <a:t>外部信息</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zh-CN" sz="1000" b="0">
                          <a:solidFill>
                            <a:srgbClr val="000000"/>
                          </a:solidFill>
                          <a:latin typeface="Arial" panose="02080604020202020204" pitchFamily="34" charset="0"/>
                          <a:ea typeface="仿宋_GB2312" panose="02010609030101010101" charset="-122"/>
                        </a:rPr>
                        <a:t>外部参考信息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rgbClr val="000000"/>
                          </a:solidFill>
                          <a:latin typeface="Arial" panose="02080604020202020204" pitchFamily="34" charset="0"/>
                          <a:ea typeface="仿宋_GB2312" panose="02010609030101010101" charset="-122"/>
                        </a:rPr>
                        <a:t>一级</a:t>
                      </a:r>
                      <a:endParaRPr lang="zh-CN" sz="1000" b="1">
                        <a:solidFill>
                          <a:srgbClr val="000000"/>
                        </a:solidFill>
                        <a:latin typeface="Arial" panose="02080604020202020204" pitchFamily="34" charset="0"/>
                        <a:ea typeface="仿宋_GB2312" panose="02010609030101010101" charset="-122"/>
                      </a:endParaRPr>
                    </a:p>
                    <a:p>
                      <a:pPr indent="0" algn="ctr">
                        <a:buNone/>
                      </a:pPr>
                      <a:r>
                        <a:rPr lang="zh-CN" sz="1000" b="1">
                          <a:solidFill>
                            <a:srgbClr val="000000"/>
                          </a:solidFill>
                          <a:latin typeface="Arial" panose="02080604020202020204" pitchFamily="34" charset="0"/>
                          <a:ea typeface="仿宋_GB2312" panose="02010609030101010101" charset="-122"/>
                        </a:rPr>
                        <a:t>指标</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1000" b="1">
                          <a:solidFill>
                            <a:srgbClr val="000000"/>
                          </a:solidFill>
                          <a:latin typeface="Arial" panose="02080604020202020204" pitchFamily="34" charset="0"/>
                          <a:ea typeface="仿宋_GB2312" panose="02010609030101010101" charset="-122"/>
                        </a:rPr>
                        <a:t>二级指标</a:t>
                      </a:r>
                      <a:endParaRPr lang="zh-CN" altLang="en-US" sz="1000" b="1">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000" b="1">
                          <a:solidFill>
                            <a:srgbClr val="000000"/>
                          </a:solidFill>
                          <a:latin typeface="Arial" panose="02080604020202020204" pitchFamily="34" charset="0"/>
                          <a:ea typeface="仿宋_GB2312" panose="02010609030101010101" charset="-122"/>
                        </a:rPr>
                        <a:t>评级</a:t>
                      </a:r>
                      <a:r>
                        <a:rPr lang="en-US" sz="1000" b="1">
                          <a:solidFill>
                            <a:srgbClr val="000000"/>
                          </a:solidFill>
                          <a:latin typeface="仿宋_GB2312" panose="02010609030101010101" charset="-122"/>
                        </a:rPr>
                        <a:t>  </a:t>
                      </a:r>
                      <a:r>
                        <a:rPr lang="zh-CN" sz="1000" b="1">
                          <a:solidFill>
                            <a:srgbClr val="000000"/>
                          </a:solidFill>
                          <a:latin typeface="Arial" panose="02080604020202020204" pitchFamily="34" charset="0"/>
                          <a:ea typeface="仿宋_GB2312" panose="02010609030101010101" charset="-122"/>
                        </a:rPr>
                        <a:t>标准</a:t>
                      </a:r>
                      <a:endParaRPr lang="en-US" altLang="en-US" sz="10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355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000" b="0">
                          <a:solidFill>
                            <a:srgbClr val="000000"/>
                          </a:solidFill>
                          <a:latin typeface="Arial" panose="02080604020202020204" pitchFamily="34" charset="0"/>
                          <a:ea typeface="仿宋_GB2312" panose="02010609030101010101" charset="-122"/>
                        </a:rPr>
                        <a:t>评价年度优良信用记录</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zh-CN" sz="1000" b="0">
                          <a:solidFill>
                            <a:srgbClr val="000000"/>
                          </a:solidFill>
                          <a:latin typeface="Arial" panose="02080604020202020204" pitchFamily="34" charset="0"/>
                          <a:ea typeface="仿宋_GB2312" panose="02010609030101010101" charset="-122"/>
                        </a:rPr>
                        <a:t>外部门信用最高级别（比如：2014年：海关XX，工商XX，质检XX，环保XX，银行XX……）</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indent="0" algn="ctr">
                        <a:buNone/>
                      </a:pPr>
                      <a:r>
                        <a:rPr lang="zh-CN" sz="1000" b="0">
                          <a:solidFill>
                            <a:srgbClr val="000000"/>
                          </a:solidFill>
                          <a:latin typeface="Arial" panose="02080604020202020204" pitchFamily="34" charset="0"/>
                          <a:ea typeface="仿宋_GB2312" panose="02010609030101010101" charset="-122"/>
                        </a:rPr>
                        <a:t>仅记录 不扣分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355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000" b="0">
                          <a:solidFill>
                            <a:srgbClr val="000000"/>
                          </a:solidFill>
                          <a:latin typeface="Arial" panose="02080604020202020204" pitchFamily="34" charset="0"/>
                          <a:ea typeface="仿宋_GB2312" panose="02010609030101010101" charset="-122"/>
                        </a:rPr>
                        <a:t>评价年度不良信用记录</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zh-CN" sz="1000" b="0">
                          <a:solidFill>
                            <a:srgbClr val="000000"/>
                          </a:solidFill>
                          <a:latin typeface="Arial" panose="02080604020202020204" pitchFamily="34" charset="0"/>
                          <a:ea typeface="仿宋_GB2312" panose="02010609030101010101" charset="-122"/>
                        </a:rPr>
                        <a:t>外部门信用最低级别（比如：2014年：海关XX，工商XX，质检XX，环保XX，银行XX……）</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96012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rowSpan="5">
                  <a:txBody>
                    <a:bodyPr/>
                    <a:p>
                      <a:pPr indent="0" algn="ctr">
                        <a:buNone/>
                      </a:pPr>
                      <a:r>
                        <a:rPr lang="zh-CN" sz="1000" b="0">
                          <a:solidFill>
                            <a:srgbClr val="000000"/>
                          </a:solidFill>
                          <a:latin typeface="Arial" panose="02080604020202020204" pitchFamily="34" charset="0"/>
                          <a:ea typeface="仿宋_GB2312" panose="02010609030101010101" charset="-122"/>
                        </a:rPr>
                        <a:t>外部评价信息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80604020202020204" pitchFamily="34" charset="0"/>
                          <a:ea typeface="仿宋_GB2312" panose="02010609030101010101" charset="-122"/>
                        </a:rPr>
                        <a:t>银行</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zh-CN" sz="1000" b="0">
                          <a:solidFill>
                            <a:srgbClr val="000000"/>
                          </a:solidFill>
                          <a:latin typeface="Arial" panose="02080604020202020204" pitchFamily="34" charset="0"/>
                          <a:ea typeface="仿宋_GB2312" panose="02010609030101010101" charset="-122"/>
                        </a:rPr>
                        <a:t>银行账户设置数大于纳税人向税务机关提供数</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000" b="0">
                          <a:solidFill>
                            <a:srgbClr val="000000"/>
                          </a:solidFill>
                          <a:latin typeface="Arial" panose="02080604020202020204" pitchFamily="34" charset="0"/>
                          <a:ea typeface="仿宋_GB2312" panose="02010609030101010101" charset="-122"/>
                        </a:rPr>
                        <a:t>扣11分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971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000" b="0">
                          <a:solidFill>
                            <a:srgbClr val="000000"/>
                          </a:solidFill>
                          <a:latin typeface="Arial" panose="02080604020202020204" pitchFamily="34" charset="0"/>
                          <a:ea typeface="仿宋_GB2312" panose="02010609030101010101" charset="-122"/>
                        </a:rPr>
                        <a:t>工商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zh-CN" sz="1000" b="0">
                          <a:solidFill>
                            <a:srgbClr val="000000"/>
                          </a:solidFill>
                          <a:latin typeface="Arial" panose="02080604020202020204" pitchFamily="34" charset="0"/>
                          <a:ea typeface="仿宋_GB2312" panose="02010609030101010101" charset="-122"/>
                        </a:rPr>
                        <a:t>已经在工商部门完成股权转让变更登记或其他涉税变更登记的纳税人至评价年度结束时未向税务机关报告相关信息</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000" b="0">
                          <a:solidFill>
                            <a:srgbClr val="000000"/>
                          </a:solidFill>
                          <a:latin typeface="Arial" panose="02080604020202020204" pitchFamily="34" charset="0"/>
                          <a:ea typeface="仿宋_GB2312" panose="02010609030101010101" charset="-122"/>
                        </a:rPr>
                        <a:t>扣11分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369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000" b="0">
                          <a:solidFill>
                            <a:srgbClr val="000000"/>
                          </a:solidFill>
                          <a:latin typeface="Arial" panose="02080604020202020204" pitchFamily="34" charset="0"/>
                          <a:ea typeface="仿宋_GB2312" panose="02010609030101010101" charset="-122"/>
                        </a:rPr>
                        <a:t>房管、土地管理部门或媒介</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zh-CN" sz="1000" b="0">
                          <a:solidFill>
                            <a:srgbClr val="000000"/>
                          </a:solidFill>
                          <a:latin typeface="Arial" panose="02080604020202020204" pitchFamily="34" charset="0"/>
                          <a:ea typeface="仿宋_GB2312" panose="02010609030101010101" charset="-122"/>
                        </a:rPr>
                        <a:t>欠税5万元以上纳税人处置其不动产或大额资产之前未向税务机关报告</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000" b="0">
                          <a:solidFill>
                            <a:srgbClr val="000000"/>
                          </a:solidFill>
                          <a:latin typeface="Arial" panose="02080604020202020204" pitchFamily="34" charset="0"/>
                          <a:ea typeface="仿宋_GB2312" panose="02010609030101010101" charset="-122"/>
                        </a:rPr>
                        <a:t>扣11分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1785">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000" b="0">
                          <a:solidFill>
                            <a:srgbClr val="000000"/>
                          </a:solidFill>
                          <a:latin typeface="Arial" panose="02080604020202020204" pitchFamily="34" charset="0"/>
                          <a:ea typeface="仿宋_GB2312" panose="02010609030101010101" charset="-122"/>
                        </a:rPr>
                        <a:t>海关</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zh-CN" sz="1000" b="0">
                          <a:solidFill>
                            <a:srgbClr val="000000"/>
                          </a:solidFill>
                          <a:latin typeface="Arial" panose="02080604020202020204" pitchFamily="34" charset="0"/>
                          <a:ea typeface="仿宋_GB2312" panose="02010609030101010101" charset="-122"/>
                        </a:rPr>
                        <a:t>进口货物报关数小于增值税进项申请抵扣数</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000" b="0">
                          <a:solidFill>
                            <a:srgbClr val="000000"/>
                          </a:solidFill>
                          <a:latin typeface="Arial" panose="02080604020202020204" pitchFamily="34" charset="0"/>
                          <a:ea typeface="仿宋_GB2312" panose="02010609030101010101" charset="-122"/>
                        </a:rPr>
                        <a:t>扣11分</a:t>
                      </a:r>
                      <a:endParaRPr lang="zh-CN" altLang="en-US" sz="1000" b="0">
                        <a:solidFill>
                          <a:srgbClr val="000000"/>
                        </a:solidFill>
                        <a:latin typeface="Arial" panose="02080604020202020204" pitchFamily="34" charset="0"/>
                        <a:ea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558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000" b="0">
                          <a:solidFill>
                            <a:srgbClr val="000000"/>
                          </a:solidFill>
                          <a:latin typeface="仿宋_GB2312" panose="02010609030101010101" charset="-122"/>
                        </a:rPr>
                        <a:t>……</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1000" b="0">
                          <a:solidFill>
                            <a:srgbClr val="000000"/>
                          </a:solidFill>
                          <a:latin typeface="仿宋_GB2312" panose="02010609030101010101" charset="-122"/>
                        </a:rPr>
                        <a:t>……</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1000" b="0">
                          <a:solidFill>
                            <a:srgbClr val="000000"/>
                          </a:solidFill>
                          <a:latin typeface="仿宋_GB2312" panose="02010609030101010101" charset="-122"/>
                        </a:rPr>
                        <a:t>……</a:t>
                      </a: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true"/>
          </p:cNvPicPr>
          <p:nvPr/>
        </p:nvPicPr>
        <p:blipFill>
          <a:blip r:embed="rId1" cstate="screen"/>
          <a:stretch>
            <a:fillRect/>
          </a:stretch>
        </p:blipFill>
        <p:spPr>
          <a:xfrm>
            <a:off x="-23711" y="-20598"/>
            <a:ext cx="12215711" cy="6878598"/>
          </a:xfrm>
          <a:prstGeom prst="rect">
            <a:avLst/>
          </a:prstGeom>
        </p:spPr>
      </p:pic>
      <p:sp>
        <p:nvSpPr>
          <p:cNvPr id="6" name="矩形 5"/>
          <p:cNvSpPr/>
          <p:nvPr/>
        </p:nvSpPr>
        <p:spPr>
          <a:xfrm>
            <a:off x="2319488" y="758090"/>
            <a:ext cx="8049126" cy="5390147"/>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516979" y="-20598"/>
            <a:ext cx="2675021" cy="6878598"/>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66277" y="950495"/>
            <a:ext cx="439149" cy="4957010"/>
            <a:chOff x="866277" y="950495"/>
            <a:chExt cx="439149" cy="4957010"/>
          </a:xfrm>
        </p:grpSpPr>
        <p:cxnSp>
          <p:nvCxnSpPr>
            <p:cNvPr id="12" name="直接连接符 11"/>
            <p:cNvCxnSpPr/>
            <p:nvPr/>
          </p:nvCxnSpPr>
          <p:spPr>
            <a:xfrm>
              <a:off x="1082841" y="1170071"/>
              <a:ext cx="0" cy="45659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84320" y="950495"/>
              <a:ext cx="421106" cy="421106"/>
            </a:xfrm>
            <a:prstGeom prst="ellipse">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66277" y="2480484"/>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4293" y="4010473"/>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84320" y="5486399"/>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772400" y="1479884"/>
            <a:ext cx="3645568" cy="3946358"/>
            <a:chOff x="7772400" y="1479884"/>
            <a:chExt cx="3645568" cy="3946358"/>
          </a:xfrm>
        </p:grpSpPr>
        <p:sp>
          <p:nvSpPr>
            <p:cNvPr id="7" name="矩形 6"/>
            <p:cNvSpPr/>
            <p:nvPr/>
          </p:nvSpPr>
          <p:spPr>
            <a:xfrm>
              <a:off x="7772400" y="1479884"/>
              <a:ext cx="3645568" cy="3946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96250" y="1578944"/>
              <a:ext cx="3174365" cy="3220720"/>
            </a:xfrm>
            <a:prstGeom prst="rect">
              <a:avLst/>
            </a:prstGeom>
          </p:spPr>
          <p:txBody>
            <a:bodyPr vert="horz" lIns="91440" tIns="45720" rIns="91440" bIns="45720" rtlCol="0" anchor="b">
              <a:noAutofit/>
            </a:bodyPr>
            <a:lstStyle/>
            <a:p>
              <a:pPr fontAlgn="auto">
                <a:lnSpc>
                  <a:spcPct val="150000"/>
                </a:lnSpc>
                <a:spcBef>
                  <a:spcPct val="0"/>
                </a:spcBef>
              </a:pPr>
              <a:r>
                <a:rPr lang="zh-CN" altLang="en-US" sz="2400" spc="300" dirty="0">
                  <a:solidFill>
                    <a:schemeClr val="tx1">
                      <a:lumMod val="85000"/>
                      <a:lumOff val="15000"/>
                    </a:schemeClr>
                  </a:solidFill>
                  <a:latin typeface="微软雅黑" charset="0"/>
                  <a:ea typeface="微软雅黑" charset="0"/>
                  <a:cs typeface="+mj-cs"/>
                </a:rPr>
                <a:t>03.</a:t>
              </a:r>
              <a:endParaRPr lang="en-US" altLang="zh-CN" sz="40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a:p>
              <a:pPr algn="l" fontAlgn="auto">
                <a:lnSpc>
                  <a:spcPct val="150000"/>
                </a:lnSpc>
                <a:spcBef>
                  <a:spcPct val="0"/>
                </a:spcBef>
                <a:buClrTx/>
                <a:buSzTx/>
                <a:buFontTx/>
              </a:pPr>
              <a:r>
                <a:rPr lang="zh-CN" altLang="en-US" sz="2400" spc="300" dirty="0">
                  <a:solidFill>
                    <a:schemeClr val="tx1">
                      <a:lumMod val="85000"/>
                      <a:lumOff val="15000"/>
                    </a:schemeClr>
                  </a:solidFill>
                  <a:latin typeface="微软雅黑" charset="0"/>
                  <a:ea typeface="微软雅黑" charset="0"/>
                  <a:cs typeface="+mj-cs"/>
                  <a:sym typeface="+mn-lt"/>
                </a:rPr>
                <a:t>失信行为纠正后的信用信息修复</a:t>
              </a:r>
              <a:endParaRPr lang="zh-CN" altLang="en-US" sz="2400" spc="300" dirty="0">
                <a:solidFill>
                  <a:schemeClr val="tx1">
                    <a:lumMod val="85000"/>
                    <a:lumOff val="15000"/>
                  </a:schemeClr>
                </a:solidFill>
                <a:latin typeface="微软雅黑" charset="0"/>
                <a:ea typeface="微软雅黑" charset="0"/>
                <a:cs typeface="+mj-cs"/>
                <a:sym typeface="+mn-lt"/>
              </a:endParaRPr>
            </a:p>
            <a:p>
              <a:pPr algn="l" fontAlgn="auto">
                <a:lnSpc>
                  <a:spcPct val="150000"/>
                </a:lnSpc>
                <a:spcBef>
                  <a:spcPct val="0"/>
                </a:spcBef>
                <a:buClrTx/>
                <a:buSzTx/>
                <a:buFontTx/>
              </a:pPr>
              <a:r>
                <a:rPr lang="en-US" altLang="zh-CN" sz="2400" spc="300" dirty="0">
                  <a:solidFill>
                    <a:schemeClr val="tx1">
                      <a:lumMod val="85000"/>
                      <a:lumOff val="15000"/>
                    </a:schemeClr>
                  </a:solidFill>
                  <a:latin typeface="微软雅黑" charset="0"/>
                  <a:ea typeface="微软雅黑" charset="0"/>
                  <a:cs typeface="+mj-cs"/>
                </a:rPr>
                <a:t>(</a:t>
              </a:r>
              <a:r>
                <a:rPr lang="zh-CN" altLang="en-US" sz="2400" spc="300" dirty="0">
                  <a:solidFill>
                    <a:schemeClr val="tx1">
                      <a:lumMod val="85000"/>
                      <a:lumOff val="15000"/>
                    </a:schemeClr>
                  </a:solidFill>
                  <a:latin typeface="微软雅黑" charset="0"/>
                  <a:ea typeface="微软雅黑" charset="0"/>
                  <a:cs typeface="+mj-cs"/>
                </a:rPr>
                <a:t>“信用中国</a:t>
              </a:r>
              <a:r>
                <a:rPr lang="zh-CN" altLang="en-US" sz="2400" spc="300" dirty="0">
                  <a:solidFill>
                    <a:schemeClr val="tx1">
                      <a:lumMod val="85000"/>
                      <a:lumOff val="15000"/>
                    </a:schemeClr>
                  </a:solidFill>
                  <a:latin typeface="微软雅黑" charset="0"/>
                  <a:ea typeface="微软雅黑" charset="0"/>
                  <a:cs typeface="+mj-cs"/>
                  <a:sym typeface="+mn-ea"/>
                </a:rPr>
                <a:t>”网站修复）</a:t>
              </a:r>
              <a:endParaRPr lang="zh-CN" altLang="en-US" sz="2400" spc="300" dirty="0">
                <a:solidFill>
                  <a:schemeClr val="tx1">
                    <a:lumMod val="85000"/>
                    <a:lumOff val="15000"/>
                  </a:schemeClr>
                </a:solidFill>
                <a:latin typeface="微软雅黑" charset="0"/>
                <a:ea typeface="微软雅黑" charset="0"/>
                <a:cs typeface="+mj-cs"/>
                <a:sym typeface="+mn-ea"/>
              </a:endParaRPr>
            </a:p>
          </p:txBody>
        </p:sp>
      </p:grpSp>
      <p:sp>
        <p:nvSpPr>
          <p:cNvPr id="25" name="矩形 24"/>
          <p:cNvSpPr/>
          <p:nvPr/>
        </p:nvSpPr>
        <p:spPr>
          <a:xfrm>
            <a:off x="2319937" y="5645809"/>
            <a:ext cx="2373273" cy="523392"/>
          </a:xfrm>
          <a:prstGeom prst="rect">
            <a:avLst/>
          </a:prstGeom>
        </p:spPr>
        <p:txBody>
          <a:bodyPr vert="horz" lIns="91440" tIns="45720" rIns="91440" bIns="45720" rtlCol="0" anchor="b">
            <a:noAutofit/>
          </a:bodyPr>
          <a:lstStyle/>
          <a:p>
            <a:pPr algn="ctr">
              <a:lnSpc>
                <a:spcPct val="90000"/>
              </a:lnSpc>
              <a:spcBef>
                <a:spcPct val="0"/>
              </a:spcBef>
            </a:pPr>
            <a:r>
              <a:rPr lang="en-US" altLang="zh-CN"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THREE</a:t>
            </a:r>
            <a:endParaRPr lang="zh-CN" altLang="en-US"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750" fill="hold"/>
                                        <p:tgtEl>
                                          <p:spTgt spid="25"/>
                                        </p:tgtEl>
                                        <p:attrNameLst>
                                          <p:attrName>ppt_w</p:attrName>
                                        </p:attrNameLst>
                                      </p:cBhvr>
                                      <p:tavLst>
                                        <p:tav tm="0">
                                          <p:val>
                                            <p:fltVal val="0"/>
                                          </p:val>
                                        </p:tav>
                                        <p:tav tm="100000">
                                          <p:val>
                                            <p:strVal val="#ppt_w"/>
                                          </p:val>
                                        </p:tav>
                                      </p:tavLst>
                                    </p:anim>
                                    <p:anim calcmode="lin" valueType="num">
                                      <p:cBhvr>
                                        <p:cTn id="16" dur="750" fill="hold"/>
                                        <p:tgtEl>
                                          <p:spTgt spid="25"/>
                                        </p:tgtEl>
                                        <p:attrNameLst>
                                          <p:attrName>ppt_h</p:attrName>
                                        </p:attrNameLst>
                                      </p:cBhvr>
                                      <p:tavLst>
                                        <p:tav tm="0">
                                          <p:val>
                                            <p:fltVal val="0"/>
                                          </p:val>
                                        </p:tav>
                                        <p:tav tm="100000">
                                          <p:val>
                                            <p:strVal val="#ppt_h"/>
                                          </p:val>
                                        </p:tav>
                                      </p:tavLst>
                                    </p:anim>
                                    <p:animEffect transition="in" filter="fade">
                                      <p:cBhvr>
                                        <p:cTn id="17" dur="750"/>
                                        <p:tgtEl>
                                          <p:spTgt spid="25"/>
                                        </p:tgtEl>
                                      </p:cBhvr>
                                    </p:animEffect>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750"/>
                                        <p:tgtEl>
                                          <p:spTgt spid="27"/>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true"/>
      <p:bldP spid="5" grpId="0" bldLvl="0" animBg="true"/>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59" name="组合 58"/>
          <p:cNvGrpSpPr/>
          <p:nvPr/>
        </p:nvGrpSpPr>
        <p:grpSpPr>
          <a:xfrm>
            <a:off x="854419" y="2228562"/>
            <a:ext cx="1823073" cy="2406274"/>
            <a:chOff x="854419" y="2228562"/>
            <a:chExt cx="1823073" cy="2406274"/>
          </a:xfrm>
        </p:grpSpPr>
        <p:grpSp>
          <p:nvGrpSpPr>
            <p:cNvPr id="46" name="组合 45"/>
            <p:cNvGrpSpPr/>
            <p:nvPr/>
          </p:nvGrpSpPr>
          <p:grpSpPr>
            <a:xfrm>
              <a:off x="1699415" y="4059691"/>
              <a:ext cx="136606" cy="575145"/>
              <a:chOff x="-865922" y="3565277"/>
              <a:chExt cx="152847" cy="643524"/>
            </a:xfrm>
          </p:grpSpPr>
          <p:cxnSp>
            <p:nvCxnSpPr>
              <p:cNvPr id="47" name="直接连接符 46"/>
              <p:cNvCxnSpPr/>
              <p:nvPr/>
            </p:nvCxnSpPr>
            <p:spPr>
              <a:xfrm flipH="true">
                <a:off x="-790477" y="3565277"/>
                <a:ext cx="980" cy="58561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865922" y="4055954"/>
                <a:ext cx="152847" cy="15284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7" name="矩形 6"/>
            <p:cNvSpPr/>
            <p:nvPr/>
          </p:nvSpPr>
          <p:spPr>
            <a:xfrm>
              <a:off x="997854" y="2228562"/>
              <a:ext cx="1536199" cy="1887203"/>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85000"/>
                      <a:lumOff val="15000"/>
                    </a:schemeClr>
                  </a:solidFill>
                  <a:latin typeface="仓耳今楷05-6763 W05" panose="02020400000000000000" pitchFamily="18" charset="-122"/>
                  <a:ea typeface="仓耳今楷05-6763 W05" panose="02020400000000000000" pitchFamily="18" charset="-122"/>
                </a:rPr>
                <a:t>ONE</a:t>
              </a:r>
              <a:endParaRPr lang="zh-CN" altLang="en-US" sz="28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grpSp>
        <p:nvGrpSpPr>
          <p:cNvPr id="60" name="组合 59"/>
          <p:cNvGrpSpPr/>
          <p:nvPr/>
        </p:nvGrpSpPr>
        <p:grpSpPr>
          <a:xfrm>
            <a:off x="3727804" y="2226456"/>
            <a:ext cx="1823073" cy="2433721"/>
            <a:chOff x="3727804" y="2226456"/>
            <a:chExt cx="1823073" cy="2433721"/>
          </a:xfrm>
        </p:grpSpPr>
        <p:sp>
          <p:nvSpPr>
            <p:cNvPr id="11" name="矩形 10"/>
            <p:cNvSpPr/>
            <p:nvPr/>
          </p:nvSpPr>
          <p:spPr>
            <a:xfrm>
              <a:off x="3877503" y="2226456"/>
              <a:ext cx="1536199" cy="1887203"/>
            </a:xfrm>
            <a:prstGeom prst="rect">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85000"/>
                      <a:lumOff val="15000"/>
                    </a:schemeClr>
                  </a:solidFill>
                  <a:latin typeface="仓耳今楷05-6763 W05" panose="02020400000000000000" pitchFamily="18" charset="-122"/>
                  <a:ea typeface="仓耳今楷05-6763 W05" panose="02020400000000000000" pitchFamily="18" charset="-122"/>
                </a:rPr>
                <a:t>TWO</a:t>
              </a:r>
              <a:endParaRPr lang="zh-CN" altLang="en-US" sz="28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14" name="矩形 13"/>
            <p:cNvSpPr/>
            <p:nvPr/>
          </p:nvSpPr>
          <p:spPr>
            <a:xfrm>
              <a:off x="3727804" y="2370754"/>
              <a:ext cx="1823073" cy="1599007"/>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nvGrpSpPr>
            <p:cNvPr id="23" name="组合 22"/>
            <p:cNvGrpSpPr/>
            <p:nvPr/>
          </p:nvGrpSpPr>
          <p:grpSpPr>
            <a:xfrm>
              <a:off x="4583189" y="4085032"/>
              <a:ext cx="136606" cy="575145"/>
              <a:chOff x="-865922" y="3565277"/>
              <a:chExt cx="152847" cy="643524"/>
            </a:xfrm>
          </p:grpSpPr>
          <p:cxnSp>
            <p:nvCxnSpPr>
              <p:cNvPr id="24" name="直接连接符 23"/>
              <p:cNvCxnSpPr/>
              <p:nvPr/>
            </p:nvCxnSpPr>
            <p:spPr>
              <a:xfrm flipH="true">
                <a:off x="-790477" y="3565277"/>
                <a:ext cx="980" cy="58561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5922" y="4055954"/>
                <a:ext cx="152847" cy="15284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grpSp>
      <p:grpSp>
        <p:nvGrpSpPr>
          <p:cNvPr id="61" name="组合 60"/>
          <p:cNvGrpSpPr/>
          <p:nvPr/>
        </p:nvGrpSpPr>
        <p:grpSpPr>
          <a:xfrm>
            <a:off x="6594052" y="2226656"/>
            <a:ext cx="1823073" cy="2437978"/>
            <a:chOff x="6594052" y="2226656"/>
            <a:chExt cx="1823073" cy="2437978"/>
          </a:xfrm>
        </p:grpSpPr>
        <p:sp>
          <p:nvSpPr>
            <p:cNvPr id="12" name="矩形 11"/>
            <p:cNvSpPr/>
            <p:nvPr/>
          </p:nvSpPr>
          <p:spPr>
            <a:xfrm>
              <a:off x="6745553" y="2226656"/>
              <a:ext cx="1536199" cy="1887203"/>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85000"/>
                      <a:lumOff val="15000"/>
                    </a:schemeClr>
                  </a:solidFill>
                  <a:latin typeface="仓耳今楷05-6763 W05" panose="02020400000000000000" pitchFamily="18" charset="-122"/>
                  <a:ea typeface="仓耳今楷05-6763 W05" panose="02020400000000000000" pitchFamily="18" charset="-122"/>
                </a:rPr>
                <a:t>THREE</a:t>
              </a:r>
              <a:endParaRPr lang="zh-CN" altLang="en-US" sz="28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15" name="矩形 14"/>
            <p:cNvSpPr/>
            <p:nvPr/>
          </p:nvSpPr>
          <p:spPr>
            <a:xfrm>
              <a:off x="6594052" y="2372660"/>
              <a:ext cx="1823073" cy="1599007"/>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nvGrpSpPr>
            <p:cNvPr id="26" name="组合 25"/>
            <p:cNvGrpSpPr/>
            <p:nvPr/>
          </p:nvGrpSpPr>
          <p:grpSpPr>
            <a:xfrm>
              <a:off x="7447700" y="4089489"/>
              <a:ext cx="136606" cy="575145"/>
              <a:chOff x="-865922" y="3565277"/>
              <a:chExt cx="152847" cy="643524"/>
            </a:xfrm>
          </p:grpSpPr>
          <p:cxnSp>
            <p:nvCxnSpPr>
              <p:cNvPr id="27" name="直接连接符 26"/>
              <p:cNvCxnSpPr/>
              <p:nvPr/>
            </p:nvCxnSpPr>
            <p:spPr>
              <a:xfrm flipH="true">
                <a:off x="-790477" y="3565277"/>
                <a:ext cx="980" cy="58561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865922" y="4055954"/>
                <a:ext cx="152847" cy="15284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grpSp>
      <p:grpSp>
        <p:nvGrpSpPr>
          <p:cNvPr id="62" name="组合 61"/>
          <p:cNvGrpSpPr/>
          <p:nvPr/>
        </p:nvGrpSpPr>
        <p:grpSpPr>
          <a:xfrm>
            <a:off x="9466866" y="2226656"/>
            <a:ext cx="1823073" cy="2463854"/>
            <a:chOff x="9466866" y="2226656"/>
            <a:chExt cx="1823073" cy="2463854"/>
          </a:xfrm>
        </p:grpSpPr>
        <p:sp>
          <p:nvSpPr>
            <p:cNvPr id="13" name="矩形 12"/>
            <p:cNvSpPr/>
            <p:nvPr/>
          </p:nvSpPr>
          <p:spPr>
            <a:xfrm>
              <a:off x="9611266" y="2226656"/>
              <a:ext cx="1536199" cy="1887203"/>
            </a:xfrm>
            <a:prstGeom prst="rect">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85000"/>
                      <a:lumOff val="15000"/>
                    </a:schemeClr>
                  </a:solidFill>
                  <a:latin typeface="仓耳今楷05-6763 W05" panose="02020400000000000000" pitchFamily="18" charset="-122"/>
                  <a:ea typeface="仓耳今楷05-6763 W05" panose="02020400000000000000" pitchFamily="18" charset="-122"/>
                </a:rPr>
                <a:t>FOUR</a:t>
              </a:r>
              <a:endParaRPr lang="zh-CN" altLang="en-US" sz="28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16" name="矩形 15"/>
            <p:cNvSpPr/>
            <p:nvPr/>
          </p:nvSpPr>
          <p:spPr>
            <a:xfrm>
              <a:off x="9466866" y="2370754"/>
              <a:ext cx="1823073" cy="1599007"/>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nvGrpSpPr>
            <p:cNvPr id="29" name="组合 28"/>
            <p:cNvGrpSpPr/>
            <p:nvPr/>
          </p:nvGrpSpPr>
          <p:grpSpPr>
            <a:xfrm>
              <a:off x="10312050" y="4115365"/>
              <a:ext cx="136606" cy="575145"/>
              <a:chOff x="-865922" y="3565277"/>
              <a:chExt cx="152847" cy="643524"/>
            </a:xfrm>
          </p:grpSpPr>
          <p:cxnSp>
            <p:nvCxnSpPr>
              <p:cNvPr id="30" name="直接连接符 29"/>
              <p:cNvCxnSpPr/>
              <p:nvPr/>
            </p:nvCxnSpPr>
            <p:spPr>
              <a:xfrm flipH="true">
                <a:off x="-790477" y="3565277"/>
                <a:ext cx="980" cy="58561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865922" y="4055954"/>
                <a:ext cx="152847" cy="15284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grpSp>
      <p:sp>
        <p:nvSpPr>
          <p:cNvPr id="33" name="矩形 32"/>
          <p:cNvSpPr/>
          <p:nvPr/>
        </p:nvSpPr>
        <p:spPr>
          <a:xfrm>
            <a:off x="575310" y="4764405"/>
            <a:ext cx="2372995" cy="810260"/>
          </a:xfrm>
          <a:prstGeom prst="rect">
            <a:avLst/>
          </a:prstGeom>
        </p:spPr>
        <p:txBody>
          <a:bodyPr vert="horz" lIns="91440" tIns="45720" rIns="91440" bIns="45720" rtlCol="0" anchor="b">
            <a:normAutofit fontScale="70000"/>
          </a:bodyPr>
          <a:lstStyle/>
          <a:p>
            <a:pPr algn="ctr">
              <a:lnSpc>
                <a:spcPct val="90000"/>
              </a:lnSpc>
              <a:spcBef>
                <a:spcPct val="0"/>
              </a:spcBef>
            </a:pPr>
            <a:r>
              <a:rPr lang="zh-CN" altLang="en-US" sz="3200" spc="300" dirty="0">
                <a:solidFill>
                  <a:schemeClr val="tx1">
                    <a:lumMod val="85000"/>
                    <a:lumOff val="15000"/>
                  </a:schemeClr>
                </a:solidFill>
                <a:latin typeface="微软雅黑" charset="0"/>
                <a:ea typeface="微软雅黑" charset="0"/>
                <a:cs typeface="+mj-cs"/>
              </a:rPr>
              <a:t>省公共信用评价指标解读</a:t>
            </a:r>
            <a:endParaRPr lang="zh-CN" altLang="en-US" sz="3200" spc="300" dirty="0">
              <a:solidFill>
                <a:schemeClr val="tx1">
                  <a:lumMod val="85000"/>
                  <a:lumOff val="15000"/>
                </a:schemeClr>
              </a:solidFill>
              <a:latin typeface="微软雅黑" charset="0"/>
              <a:ea typeface="微软雅黑" charset="0"/>
              <a:cs typeface="+mj-cs"/>
            </a:endParaRPr>
          </a:p>
        </p:txBody>
      </p:sp>
      <p:sp>
        <p:nvSpPr>
          <p:cNvPr id="35" name="矩形 34"/>
          <p:cNvSpPr/>
          <p:nvPr/>
        </p:nvSpPr>
        <p:spPr>
          <a:xfrm>
            <a:off x="3448050" y="4822190"/>
            <a:ext cx="2372995" cy="752475"/>
          </a:xfrm>
          <a:prstGeom prst="rect">
            <a:avLst/>
          </a:prstGeom>
        </p:spPr>
        <p:txBody>
          <a:bodyPr vert="horz" lIns="91440" tIns="45720" rIns="91440" bIns="45720" rtlCol="0" anchor="b">
            <a:normAutofit fontScale="70000"/>
          </a:bodyPr>
          <a:lstStyle/>
          <a:p>
            <a:pPr algn="ctr">
              <a:lnSpc>
                <a:spcPct val="90000"/>
              </a:lnSpc>
              <a:buClrTx/>
              <a:buSzTx/>
              <a:buFontTx/>
            </a:pPr>
            <a:r>
              <a:rPr lang="zh-CN" altLang="en-US" sz="3200" spc="300" dirty="0">
                <a:solidFill>
                  <a:schemeClr val="tx1">
                    <a:lumMod val="85000"/>
                    <a:lumOff val="15000"/>
                  </a:schemeClr>
                </a:solidFill>
                <a:latin typeface="微软雅黑" charset="0"/>
                <a:ea typeface="微软雅黑" charset="0"/>
                <a:cs typeface="+mj-cs"/>
              </a:rPr>
              <a:t>纳税信用评价指标解读</a:t>
            </a:r>
            <a:endParaRPr lang="zh-CN" altLang="en-US" sz="3200" spc="300" dirty="0">
              <a:solidFill>
                <a:schemeClr val="tx1">
                  <a:lumMod val="85000"/>
                  <a:lumOff val="15000"/>
                </a:schemeClr>
              </a:solidFill>
              <a:latin typeface="微软雅黑" charset="0"/>
              <a:ea typeface="微软雅黑" charset="0"/>
              <a:cs typeface="+mj-cs"/>
            </a:endParaRPr>
          </a:p>
        </p:txBody>
      </p:sp>
      <p:sp>
        <p:nvSpPr>
          <p:cNvPr id="36" name="矩形 35"/>
          <p:cNvSpPr/>
          <p:nvPr/>
        </p:nvSpPr>
        <p:spPr>
          <a:xfrm>
            <a:off x="6329680" y="4849495"/>
            <a:ext cx="2372995" cy="725170"/>
          </a:xfrm>
          <a:prstGeom prst="rect">
            <a:avLst/>
          </a:prstGeom>
        </p:spPr>
        <p:txBody>
          <a:bodyPr vert="horz" lIns="91440" tIns="45720" rIns="91440" bIns="45720" rtlCol="0" anchor="b">
            <a:normAutofit fontScale="70000"/>
          </a:bodyPr>
          <a:lstStyle/>
          <a:p>
            <a:pPr algn="ctr">
              <a:lnSpc>
                <a:spcPct val="90000"/>
              </a:lnSpc>
              <a:spcBef>
                <a:spcPct val="0"/>
              </a:spcBef>
            </a:pPr>
            <a:r>
              <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a:t>
            </a:r>
            <a:r>
              <a:rPr lang="zh-CN" altLang="en-US" sz="3200" spc="300" dirty="0">
                <a:solidFill>
                  <a:schemeClr val="tx1">
                    <a:lumMod val="85000"/>
                    <a:lumOff val="15000"/>
                  </a:schemeClr>
                </a:solidFill>
                <a:latin typeface="微软雅黑" charset="0"/>
                <a:ea typeface="微软雅黑" charset="0"/>
                <a:cs typeface="+mj-cs"/>
              </a:rPr>
              <a:t>信用中国</a:t>
            </a:r>
            <a:r>
              <a:rPr lang="zh-CN" altLang="en-US" sz="3200" spc="300" dirty="0">
                <a:solidFill>
                  <a:schemeClr val="tx1">
                    <a:lumMod val="85000"/>
                    <a:lumOff val="15000"/>
                  </a:schemeClr>
                </a:solidFill>
                <a:latin typeface="微软雅黑" charset="0"/>
                <a:ea typeface="微软雅黑" charset="0"/>
                <a:cs typeface="+mj-cs"/>
                <a:sym typeface="+mn-ea"/>
              </a:rPr>
              <a:t>”网站信用修复</a:t>
            </a:r>
            <a:endPar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sym typeface="+mn-ea"/>
            </a:endParaRPr>
          </a:p>
        </p:txBody>
      </p:sp>
      <p:sp>
        <p:nvSpPr>
          <p:cNvPr id="37" name="矩形 36"/>
          <p:cNvSpPr/>
          <p:nvPr/>
        </p:nvSpPr>
        <p:spPr>
          <a:xfrm>
            <a:off x="8964295" y="4639310"/>
            <a:ext cx="2832100" cy="966470"/>
          </a:xfrm>
          <a:prstGeom prst="rect">
            <a:avLst/>
          </a:prstGeom>
        </p:spPr>
        <p:txBody>
          <a:bodyPr vert="horz" lIns="91440" tIns="45720" rIns="91440" bIns="45720" rtlCol="0" anchor="b">
            <a:normAutofit fontScale="70000"/>
          </a:bodyPr>
          <a:lstStyle/>
          <a:p>
            <a:pPr lvl="0" algn="ctr">
              <a:lnSpc>
                <a:spcPct val="90000"/>
              </a:lnSpc>
              <a:buClrTx/>
              <a:buSzTx/>
              <a:buFontTx/>
            </a:pPr>
            <a:r>
              <a:rPr lang="zh-CN" altLang="en-US" sz="3200" spc="300" dirty="0">
                <a:solidFill>
                  <a:schemeClr val="tx1">
                    <a:lumMod val="85000"/>
                    <a:lumOff val="15000"/>
                  </a:schemeClr>
                </a:solidFill>
                <a:latin typeface="微软雅黑" charset="0"/>
                <a:ea typeface="微软雅黑" charset="0"/>
                <a:cs typeface="+mj-cs"/>
                <a:sym typeface="+mn-ea"/>
              </a:rPr>
              <a:t>国家企业信用信息公示系统信用修复</a:t>
            </a:r>
            <a:r>
              <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sym typeface="+mn-ea"/>
              </a:rPr>
              <a:t> </a:t>
            </a:r>
            <a:endPar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sym typeface="+mn-ea"/>
            </a:endParaRPr>
          </a:p>
        </p:txBody>
      </p:sp>
      <p:sp>
        <p:nvSpPr>
          <p:cNvPr id="52" name="文本框 51"/>
          <p:cNvSpPr txBox="true"/>
          <p:nvPr/>
        </p:nvSpPr>
        <p:spPr>
          <a:xfrm>
            <a:off x="3890331" y="937514"/>
            <a:ext cx="4454606" cy="707886"/>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i="0" u="none" strike="noStrike" kern="1200" cap="none" spc="0" normalizeH="0" baseline="0" noProof="0" dirty="0">
                <a:ln>
                  <a:noFill/>
                </a:ln>
                <a:solidFill>
                  <a:prstClr val="black">
                    <a:lumMod val="85000"/>
                    <a:lumOff val="15000"/>
                  </a:prstClr>
                </a:solidFill>
                <a:effectLst/>
                <a:uLnTx/>
                <a:uFillTx/>
                <a:latin typeface="仓耳今楷05-6763 W05" panose="02020400000000000000" pitchFamily="18" charset="-122"/>
                <a:ea typeface="仓耳今楷05-6763 W05" panose="02020400000000000000" pitchFamily="18" charset="-122"/>
              </a:rPr>
              <a:t>目录</a:t>
            </a:r>
            <a:r>
              <a:rPr kumimoji="0" lang="en-US" altLang="zh-CN" sz="4000" i="0" u="none" strike="noStrike" kern="1200" cap="none" spc="0" normalizeH="0" baseline="0" noProof="0" dirty="0">
                <a:ln>
                  <a:noFill/>
                </a:ln>
                <a:solidFill>
                  <a:prstClr val="black">
                    <a:lumMod val="85000"/>
                    <a:lumOff val="15000"/>
                  </a:prstClr>
                </a:solidFill>
                <a:effectLst/>
                <a:uLnTx/>
                <a:uFillTx/>
                <a:latin typeface="仓耳今楷05-6763 W05" panose="02020400000000000000" pitchFamily="18" charset="-122"/>
                <a:ea typeface="仓耳今楷05-6763 W05" panose="02020400000000000000" pitchFamily="18" charset="-122"/>
              </a:rPr>
              <a:t>/</a:t>
            </a:r>
            <a:r>
              <a:rPr kumimoji="0" lang="en-US" altLang="zh-CN" sz="4000" i="1" u="none" strike="noStrike" kern="1200" cap="none" spc="0" normalizeH="0" baseline="0" noProof="0" dirty="0">
                <a:ln>
                  <a:noFill/>
                </a:ln>
                <a:solidFill>
                  <a:prstClr val="black">
                    <a:lumMod val="85000"/>
                    <a:lumOff val="15000"/>
                  </a:prstClr>
                </a:solidFill>
                <a:effectLst/>
                <a:uLnTx/>
                <a:uFillTx/>
                <a:latin typeface="仓耳今楷05-6763 W05" panose="02020400000000000000" pitchFamily="18" charset="-122"/>
                <a:ea typeface="仓耳今楷05-6763 W05" panose="02020400000000000000" pitchFamily="18" charset="-122"/>
              </a:rPr>
              <a:t>CONTENTS</a:t>
            </a:r>
            <a:endParaRPr kumimoji="0" lang="zh-CN" altLang="en-US" sz="4000" i="1" u="none" strike="noStrike" kern="1200" cap="none" spc="0" normalizeH="0" baseline="0" noProof="0" dirty="0">
              <a:ln>
                <a:noFill/>
              </a:ln>
              <a:solidFill>
                <a:prstClr val="black">
                  <a:lumMod val="85000"/>
                  <a:lumOff val="15000"/>
                </a:prstClr>
              </a:solidFill>
              <a:effectLst/>
              <a:uLnTx/>
              <a:uFillTx/>
              <a:latin typeface="仓耳今楷05-6763 W05" panose="02020400000000000000" pitchFamily="18" charset="-122"/>
              <a:ea typeface="仓耳今楷05-6763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fltVal val="0"/>
                                          </p:val>
                                        </p:tav>
                                        <p:tav tm="100000">
                                          <p:val>
                                            <p:strVal val="#ppt_w"/>
                                          </p:val>
                                        </p:tav>
                                      </p:tavLst>
                                    </p:anim>
                                    <p:anim calcmode="lin" valueType="num">
                                      <p:cBhvr>
                                        <p:cTn id="8" dur="750" fill="hold"/>
                                        <p:tgtEl>
                                          <p:spTgt spid="52"/>
                                        </p:tgtEl>
                                        <p:attrNameLst>
                                          <p:attrName>ppt_h</p:attrName>
                                        </p:attrNameLst>
                                      </p:cBhvr>
                                      <p:tavLst>
                                        <p:tav tm="0">
                                          <p:val>
                                            <p:fltVal val="0"/>
                                          </p:val>
                                        </p:tav>
                                        <p:tav tm="100000">
                                          <p:val>
                                            <p:strVal val="#ppt_h"/>
                                          </p:val>
                                        </p:tav>
                                      </p:tavLst>
                                    </p:anim>
                                    <p:animEffect transition="in" filter="fade">
                                      <p:cBhvr>
                                        <p:cTn id="9" dur="750"/>
                                        <p:tgtEl>
                                          <p:spTgt spid="5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750" fill="hold"/>
                                        <p:tgtEl>
                                          <p:spTgt spid="59"/>
                                        </p:tgtEl>
                                        <p:attrNameLst>
                                          <p:attrName>ppt_x</p:attrName>
                                        </p:attrNameLst>
                                      </p:cBhvr>
                                      <p:tavLst>
                                        <p:tav tm="0">
                                          <p:val>
                                            <p:strVal val="#ppt_x"/>
                                          </p:val>
                                        </p:tav>
                                        <p:tav tm="100000">
                                          <p:val>
                                            <p:strVal val="#ppt_x"/>
                                          </p:val>
                                        </p:tav>
                                      </p:tavLst>
                                    </p:anim>
                                    <p:anim calcmode="lin" valueType="num">
                                      <p:cBhvr additive="base">
                                        <p:cTn id="14" dur="750" fill="hold"/>
                                        <p:tgtEl>
                                          <p:spTgt spid="5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750" fill="hold"/>
                                        <p:tgtEl>
                                          <p:spTgt spid="60"/>
                                        </p:tgtEl>
                                        <p:attrNameLst>
                                          <p:attrName>ppt_x</p:attrName>
                                        </p:attrNameLst>
                                      </p:cBhvr>
                                      <p:tavLst>
                                        <p:tav tm="0">
                                          <p:val>
                                            <p:strVal val="#ppt_x"/>
                                          </p:val>
                                        </p:tav>
                                        <p:tav tm="100000">
                                          <p:val>
                                            <p:strVal val="#ppt_x"/>
                                          </p:val>
                                        </p:tav>
                                      </p:tavLst>
                                    </p:anim>
                                    <p:anim calcmode="lin" valueType="num">
                                      <p:cBhvr additive="base">
                                        <p:cTn id="18" dur="75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750" fill="hold"/>
                                        <p:tgtEl>
                                          <p:spTgt spid="61"/>
                                        </p:tgtEl>
                                        <p:attrNameLst>
                                          <p:attrName>ppt_x</p:attrName>
                                        </p:attrNameLst>
                                      </p:cBhvr>
                                      <p:tavLst>
                                        <p:tav tm="0">
                                          <p:val>
                                            <p:strVal val="#ppt_x"/>
                                          </p:val>
                                        </p:tav>
                                        <p:tav tm="100000">
                                          <p:val>
                                            <p:strVal val="#ppt_x"/>
                                          </p:val>
                                        </p:tav>
                                      </p:tavLst>
                                    </p:anim>
                                    <p:anim calcmode="lin" valueType="num">
                                      <p:cBhvr additive="base">
                                        <p:cTn id="22" dur="75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750" fill="hold"/>
                                        <p:tgtEl>
                                          <p:spTgt spid="62"/>
                                        </p:tgtEl>
                                        <p:attrNameLst>
                                          <p:attrName>ppt_x</p:attrName>
                                        </p:attrNameLst>
                                      </p:cBhvr>
                                      <p:tavLst>
                                        <p:tav tm="0">
                                          <p:val>
                                            <p:strVal val="#ppt_x"/>
                                          </p:val>
                                        </p:tav>
                                        <p:tav tm="100000">
                                          <p:val>
                                            <p:strVal val="#ppt_x"/>
                                          </p:val>
                                        </p:tav>
                                      </p:tavLst>
                                    </p:anim>
                                    <p:anim calcmode="lin" valueType="num">
                                      <p:cBhvr additive="base">
                                        <p:cTn id="26" dur="750" fill="hold"/>
                                        <p:tgtEl>
                                          <p:spTgt spid="62"/>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2" presetClass="entr" presetSubtype="1"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750"/>
                                        <p:tgtEl>
                                          <p:spTgt spid="33"/>
                                        </p:tgtEl>
                                        <p:attrNameLst>
                                          <p:attrName>ppt_y</p:attrName>
                                        </p:attrNameLst>
                                      </p:cBhvr>
                                      <p:tavLst>
                                        <p:tav tm="0">
                                          <p:val>
                                            <p:strVal val="#ppt_y-#ppt_h*1.125000"/>
                                          </p:val>
                                        </p:tav>
                                        <p:tav tm="100000">
                                          <p:val>
                                            <p:strVal val="#ppt_y"/>
                                          </p:val>
                                        </p:tav>
                                      </p:tavLst>
                                    </p:anim>
                                    <p:animEffect transition="in" filter="wipe(down)">
                                      <p:cBhvr>
                                        <p:cTn id="31" dur="750"/>
                                        <p:tgtEl>
                                          <p:spTgt spid="33"/>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750"/>
                                        <p:tgtEl>
                                          <p:spTgt spid="35"/>
                                        </p:tgtEl>
                                        <p:attrNameLst>
                                          <p:attrName>ppt_y</p:attrName>
                                        </p:attrNameLst>
                                      </p:cBhvr>
                                      <p:tavLst>
                                        <p:tav tm="0">
                                          <p:val>
                                            <p:strVal val="#ppt_y-#ppt_h*1.125000"/>
                                          </p:val>
                                        </p:tav>
                                        <p:tav tm="100000">
                                          <p:val>
                                            <p:strVal val="#ppt_y"/>
                                          </p:val>
                                        </p:tav>
                                      </p:tavLst>
                                    </p:anim>
                                    <p:animEffect transition="in" filter="wipe(down)">
                                      <p:cBhvr>
                                        <p:cTn id="35" dur="750"/>
                                        <p:tgtEl>
                                          <p:spTgt spid="3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750"/>
                                        <p:tgtEl>
                                          <p:spTgt spid="36"/>
                                        </p:tgtEl>
                                        <p:attrNameLst>
                                          <p:attrName>ppt_y</p:attrName>
                                        </p:attrNameLst>
                                      </p:cBhvr>
                                      <p:tavLst>
                                        <p:tav tm="0">
                                          <p:val>
                                            <p:strVal val="#ppt_y-#ppt_h*1.125000"/>
                                          </p:val>
                                        </p:tav>
                                        <p:tav tm="100000">
                                          <p:val>
                                            <p:strVal val="#ppt_y"/>
                                          </p:val>
                                        </p:tav>
                                      </p:tavLst>
                                    </p:anim>
                                    <p:animEffect transition="in" filter="wipe(down)">
                                      <p:cBhvr>
                                        <p:cTn id="39" dur="750"/>
                                        <p:tgtEl>
                                          <p:spTgt spid="36"/>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750"/>
                                        <p:tgtEl>
                                          <p:spTgt spid="37"/>
                                        </p:tgtEl>
                                        <p:attrNameLst>
                                          <p:attrName>ppt_y</p:attrName>
                                        </p:attrNameLst>
                                      </p:cBhvr>
                                      <p:tavLst>
                                        <p:tav tm="0">
                                          <p:val>
                                            <p:strVal val="#ppt_y-#ppt_h*1.125000"/>
                                          </p:val>
                                        </p:tav>
                                        <p:tav tm="100000">
                                          <p:val>
                                            <p:strVal val="#ppt_y"/>
                                          </p:val>
                                        </p:tav>
                                      </p:tavLst>
                                    </p:anim>
                                    <p:animEffect transition="in" filter="wipe(down)">
                                      <p:cBhvr>
                                        <p:cTn id="43"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print"/>
          <a:stretch>
            <a:fillRect/>
          </a:stretch>
        </p:blipFill>
        <p:spPr bwMode="auto">
          <a:xfrm>
            <a:off x="-12281" y="-10438"/>
            <a:ext cx="12215711" cy="6878598"/>
          </a:xfrm>
          <a:prstGeom prst="rect">
            <a:avLst/>
          </a:prstGeom>
          <a:ln>
            <a:noFill/>
          </a:ln>
          <a:effectLst>
            <a:outerShdw blurRad="292100" dist="139700" dir="2700000" algn="tl" rotWithShape="0">
              <a:srgbClr val="333333">
                <a:alpha val="65000"/>
              </a:srgbClr>
            </a:outerShdw>
          </a:effectLst>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883285" y="366395"/>
            <a:ext cx="6885305" cy="523240"/>
          </a:xfrm>
          <a:prstGeom prst="rect">
            <a:avLst/>
          </a:prstGeom>
        </p:spPr>
        <p:txBody>
          <a:bodyPr vert="horz" lIns="91440" tIns="45720" rIns="91440" bIns="45720" rtlCol="0" anchor="b">
            <a:noAutofit/>
          </a:bodyPr>
          <a:lstStyle/>
          <a:p>
            <a:pPr>
              <a:lnSpc>
                <a:spcPts val="6000"/>
              </a:lnSpc>
              <a:spcBef>
                <a:spcPct val="0"/>
              </a:spcBef>
            </a:pPr>
            <a:r>
              <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“信用中国”网站修复</a:t>
            </a:r>
            <a:endParaRPr lang="zh-CN" altLang="en-US" sz="32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
        <p:nvSpPr>
          <p:cNvPr id="36" name="文本框 22"/>
          <p:cNvSpPr txBox="true">
            <a:spLocks noChangeArrowheads="true"/>
          </p:cNvSpPr>
          <p:nvPr/>
        </p:nvSpPr>
        <p:spPr bwMode="auto">
          <a:xfrm>
            <a:off x="1916700" y="1118663"/>
            <a:ext cx="2311549" cy="398780"/>
          </a:xfrm>
          <a:prstGeom prst="rect">
            <a:avLst/>
          </a:prstGeom>
          <a:solidFill>
            <a:srgbClr val="C4D7D3"/>
          </a:solidFill>
          <a:ln w="9525">
            <a:noFill/>
            <a:miter lim="800000"/>
          </a:ln>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endParaRPr>
          </a:p>
        </p:txBody>
      </p:sp>
      <p:pic>
        <p:nvPicPr>
          <p:cNvPr id="13" name="图片 12"/>
          <p:cNvPicPr>
            <a:picLocks noChangeAspect="true"/>
          </p:cNvPicPr>
          <p:nvPr/>
        </p:nvPicPr>
        <p:blipFill>
          <a:blip r:embed="rId2" cstate="print"/>
          <a:stretch>
            <a:fillRect/>
          </a:stretch>
        </p:blipFill>
        <p:spPr bwMode="auto">
          <a:xfrm>
            <a:off x="981075" y="1600200"/>
            <a:ext cx="4227830" cy="5133340"/>
          </a:xfrm>
          <a:prstGeom prst="rect">
            <a:avLst/>
          </a:prstGeom>
          <a:ln>
            <a:noFill/>
          </a:ln>
          <a:effectLst>
            <a:outerShdw blurRad="292100" dist="139700" dir="2700000" algn="tl" rotWithShape="0">
              <a:srgbClr val="333333">
                <a:alpha val="65000"/>
              </a:srgbClr>
            </a:outerShdw>
          </a:effectLst>
        </p:spPr>
      </p:pic>
      <p:sp>
        <p:nvSpPr>
          <p:cNvPr id="12" name="文本框 11"/>
          <p:cNvSpPr txBox="true"/>
          <p:nvPr/>
        </p:nvSpPr>
        <p:spPr>
          <a:xfrm>
            <a:off x="2370455" y="1118870"/>
            <a:ext cx="1857375" cy="398780"/>
          </a:xfrm>
          <a:prstGeom prst="rect">
            <a:avLst/>
          </a:prstGeom>
          <a:noFill/>
        </p:spPr>
        <p:txBody>
          <a:bodyPr wrap="square" rtlCol="0">
            <a:spAutoFit/>
          </a:bodyPr>
          <a:p>
            <a:r>
              <a:rPr lang="zh-CN" altLang="en-US" sz="2000">
                <a:solidFill>
                  <a:schemeClr val="tx1"/>
                </a:solidFill>
                <a:latin typeface="黑体" panose="02010609060101010101" charset="-122"/>
                <a:ea typeface="黑体" panose="02010609060101010101" charset="-122"/>
              </a:rPr>
              <a:t>文件依据</a:t>
            </a:r>
            <a:endParaRPr lang="zh-CN" altLang="en-US" sz="2000">
              <a:solidFill>
                <a:schemeClr val="tx1"/>
              </a:solidFill>
              <a:latin typeface="黑体" panose="02010609060101010101" charset="-122"/>
              <a:ea typeface="黑体" panose="02010609060101010101" charset="-122"/>
            </a:endParaRPr>
          </a:p>
        </p:txBody>
      </p:sp>
      <p:sp>
        <p:nvSpPr>
          <p:cNvPr id="86" name="矩形 85"/>
          <p:cNvSpPr/>
          <p:nvPr/>
        </p:nvSpPr>
        <p:spPr bwMode="auto">
          <a:xfrm>
            <a:off x="6334125" y="1600200"/>
            <a:ext cx="4545965" cy="3782695"/>
          </a:xfrm>
          <a:prstGeom prst="rect">
            <a:avLst/>
          </a:prstGeom>
          <a:ln>
            <a:noFill/>
          </a:ln>
          <a:effectLst>
            <a:outerShdw blurRad="292100" dist="139700" dir="2700000" algn="tl" rotWithShape="0">
              <a:srgbClr val="333333">
                <a:alpha val="65000"/>
              </a:srgbClr>
            </a:outerShdw>
          </a:effectLst>
        </p:spPr>
        <p:txBody>
          <a:bodyPr wrap="square" lIns="91428" tIns="45713" rIns="91428" bIns="45713">
            <a:spAutoFit/>
          </a:bodyPr>
          <a:p>
            <a:pPr indent="482600" algn="just" defTabSz="914400" fontAlgn="auto">
              <a:lnSpc>
                <a:spcPct val="150000"/>
              </a:lnSpc>
              <a:defRPr/>
              <a:extLst>
                <a:ext uri="{35155182-B16C-46BC-9424-99874614C6A1}">
                  <wpsdc:indentchars xmlns:wpsdc="http://www.wps.cn/officeDocument/2017/drawingmlCustomData" val="200" checksum="3297843772"/>
                </a:ext>
              </a:extLst>
            </a:pPr>
            <a:r>
              <a:rPr lang="zh-CN" altLang="en-US" sz="1600" kern="0" spc="300" dirty="0">
                <a:uFillTx/>
                <a:latin typeface="微软雅黑" panose="020B0503020204020204" pitchFamily="34" charset="-122"/>
                <a:ea typeface="微软雅黑" panose="020B0503020204020204" pitchFamily="34" charset="-122"/>
              </a:rPr>
              <a:t>为规范信用信息修复工作，维护信用主体合法权益，进一步提升社会信用体系建设法化、规范化水平，2023年1月11日，国家发展改革委公布了《失信行为纠正后的信用信息修复管理办法（试行）》，将于5月1日起施行。新《办法》就信用信息修复的条件、程序、协同联动等进行了具体规定，回应了社会对信用信息修复的现实需求，对社会信用体系建设的高质量发展具有重要意义。</a:t>
            </a:r>
            <a:endParaRPr lang="zh-CN" altLang="en-US" sz="1600" kern="0" spc="300" dirty="0">
              <a:uFillTx/>
              <a:latin typeface="微软雅黑" panose="020B0503020204020204" pitchFamily="34" charset="-122"/>
              <a:ea typeface="微软雅黑" panose="020B0503020204020204" pitchFamily="34" charset="-122"/>
            </a:endParaRPr>
          </a:p>
        </p:txBody>
      </p:sp>
      <p:sp>
        <p:nvSpPr>
          <p:cNvPr id="31" name="Freeform 12"/>
          <p:cNvSpPr/>
          <p:nvPr/>
        </p:nvSpPr>
        <p:spPr bwMode="auto">
          <a:xfrm>
            <a:off x="5865931" y="1517486"/>
            <a:ext cx="468000" cy="46800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55AB9"/>
          </a:solidFill>
          <a:ln>
            <a:noFill/>
          </a:ln>
          <a:effectLst>
            <a:innerShdw blurRad="63500" dist="50800" dir="13500000">
              <a:srgbClr val="1D41D5">
                <a:alpha val="50000"/>
              </a:srgbClr>
            </a:innerShdw>
          </a:effectLst>
        </p:spPr>
        <p:txBody>
          <a:bodyPr/>
          <a:p>
            <a:endParaRPr lang="zh-CN" altLang="en-US">
              <a:solidFill>
                <a:schemeClr val="tx1">
                  <a:lumMod val="50000"/>
                  <a:lumOff val="50000"/>
                </a:schemeClr>
              </a:solidFill>
            </a:endParaRPr>
          </a:p>
        </p:txBody>
      </p:sp>
      <p:sp>
        <p:nvSpPr>
          <p:cNvPr id="32" name="Freeform 12"/>
          <p:cNvSpPr/>
          <p:nvPr/>
        </p:nvSpPr>
        <p:spPr bwMode="auto">
          <a:xfrm flipH="true" flipV="true">
            <a:off x="10411975" y="5046945"/>
            <a:ext cx="468000" cy="46800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55AB9"/>
          </a:solidFill>
          <a:ln>
            <a:noFill/>
          </a:ln>
          <a:effectLst>
            <a:innerShdw blurRad="63500" dist="50800" dir="13500000">
              <a:srgbClr val="1D41D5">
                <a:alpha val="50000"/>
              </a:srgbClr>
            </a:innerShdw>
          </a:effectLst>
        </p:spPr>
        <p:txBody>
          <a:bodyPr/>
          <a:p>
            <a:endParaRPr lang="zh-CN" altLang="en-US">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31"/>
                                        </p:tgtEl>
                                        <p:attrNameLst>
                                          <p:attrName>ppt_x</p:attrName>
                                          <p:attrName>ppt_y</p:attrName>
                                        </p:attrNameLst>
                                      </p:cBhvr>
                                      <p:rCtr x="18343" y="7639"/>
                                    </p:animMotion>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32"/>
                                        </p:tgtEl>
                                        <p:attrNameLst>
                                          <p:attrName>ppt_x</p:attrName>
                                          <p:attrName>ppt_y</p:attrName>
                                        </p:attrNameLst>
                                      </p:cBhvr>
                                      <p:rCtr x="-19748" y="-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true"/>
      <p:bldP spid="31" grpId="1" bldLvl="0" animBg="true"/>
      <p:bldP spid="32" grpId="0" bldLvl="0" animBg="true"/>
      <p:bldP spid="32" grpId="1" bldLvl="0" animBg="tru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23711" y="-2059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10804525" cy="1079500"/>
          </a:xfrm>
          <a:prstGeom prst="rect">
            <a:avLst/>
          </a:prstGeom>
        </p:spPr>
        <p:txBody>
          <a:bodyPr vert="horz" lIns="91440" tIns="45720" rIns="91440" bIns="45720" rtlCol="0" anchor="b">
            <a:noAutofit/>
          </a:bodyPr>
          <a:lstStyle/>
          <a:p>
            <a:pPr indent="482600" algn="just" defTabSz="914400" fontAlgn="auto">
              <a:lnSpc>
                <a:spcPct val="150000"/>
              </a:lnSpc>
              <a:defRPr/>
            </a:pPr>
            <a:r>
              <a:rPr lang="en-US" altLang="zh-CN" sz="2000" kern="0" spc="300" dirty="0">
                <a:uFillTx/>
                <a:latin typeface="微软雅黑" panose="020B0503020204020204" pitchFamily="34" charset="-122"/>
                <a:ea typeface="微软雅黑" panose="020B0503020204020204" pitchFamily="34" charset="-122"/>
                <a:sym typeface="+mn-ea"/>
              </a:rPr>
              <a:t>58</a:t>
            </a:r>
            <a:r>
              <a:rPr lang="zh-CN" altLang="en-US" sz="2000" kern="0" spc="300" dirty="0">
                <a:uFillTx/>
                <a:latin typeface="微软雅黑" panose="020B0503020204020204" pitchFamily="34" charset="-122"/>
                <a:ea typeface="微软雅黑" panose="020B0503020204020204" pitchFamily="34" charset="-122"/>
                <a:sym typeface="+mn-ea"/>
              </a:rPr>
              <a:t>号文所中的失信信息，是指全国公共信用信息基础目录和地方公共信用信息补充目录中所列的对信用主体信用状况具有</a:t>
            </a:r>
            <a:r>
              <a:rPr lang="zh-CN" altLang="en-US" sz="20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负面影响</a:t>
            </a:r>
            <a:r>
              <a:rPr lang="zh-CN" altLang="en-US" sz="2000" kern="0" spc="300" dirty="0">
                <a:uFillTx/>
                <a:latin typeface="微软雅黑" panose="020B0503020204020204" pitchFamily="34" charset="-122"/>
                <a:ea typeface="微软雅黑" panose="020B0503020204020204" pitchFamily="34" charset="-122"/>
                <a:sym typeface="+mn-ea"/>
              </a:rPr>
              <a:t>的信息。</a:t>
            </a:r>
            <a:endParaRPr lang="zh-CN" altLang="en-US" sz="20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grpSp>
        <p:nvGrpSpPr>
          <p:cNvPr id="10" name="ís1îḑe"/>
          <p:cNvGrpSpPr/>
          <p:nvPr/>
        </p:nvGrpSpPr>
        <p:grpSpPr>
          <a:xfrm>
            <a:off x="-5771" y="212848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3" name="组合 2"/>
          <p:cNvGrpSpPr/>
          <p:nvPr/>
        </p:nvGrpSpPr>
        <p:grpSpPr>
          <a:xfrm>
            <a:off x="1650018" y="2025552"/>
            <a:ext cx="1837692" cy="2134691"/>
            <a:chOff x="1650018" y="2025552"/>
            <a:chExt cx="1837692" cy="2134691"/>
          </a:xfrm>
        </p:grpSpPr>
        <p:grpSp>
          <p:nvGrpSpPr>
            <p:cNvPr id="11" name="îṥľîḋè"/>
            <p:cNvGrpSpPr/>
            <p:nvPr/>
          </p:nvGrpSpPr>
          <p:grpSpPr>
            <a:xfrm>
              <a:off x="1650018" y="2025552"/>
              <a:ext cx="1837692" cy="2134691"/>
              <a:chOff x="1708208" y="2746987"/>
              <a:chExt cx="2114492" cy="2456226"/>
            </a:xfrm>
          </p:grpSpPr>
          <p:sp>
            <p:nvSpPr>
              <p:cNvPr id="18" name="iṧľíḍé"/>
              <p:cNvSpPr/>
              <p:nvPr/>
            </p:nvSpPr>
            <p:spPr bwMode="auto">
              <a:xfrm>
                <a:off x="1708208" y="2746987"/>
                <a:ext cx="2114492" cy="2456226"/>
              </a:xfrm>
              <a:custGeom>
                <a:avLst/>
                <a:gdLst>
                  <a:gd name="T0" fmla="*/ 495 w 990"/>
                  <a:gd name="T1" fmla="*/ 1150 h 1150"/>
                  <a:gd name="T2" fmla="*/ 0 w 990"/>
                  <a:gd name="T3" fmla="*/ 903 h 1150"/>
                  <a:gd name="T4" fmla="*/ 0 w 990"/>
                  <a:gd name="T5" fmla="*/ 247 h 1150"/>
                  <a:gd name="T6" fmla="*/ 495 w 990"/>
                  <a:gd name="T7" fmla="*/ 0 h 1150"/>
                  <a:gd name="T8" fmla="*/ 990 w 990"/>
                  <a:gd name="T9" fmla="*/ 247 h 1150"/>
                  <a:gd name="T10" fmla="*/ 990 w 990"/>
                  <a:gd name="T11" fmla="*/ 903 h 1150"/>
                  <a:gd name="T12" fmla="*/ 495 w 990"/>
                  <a:gd name="T13" fmla="*/ 1150 h 1150"/>
                </a:gdLst>
                <a:ahLst/>
                <a:cxnLst>
                  <a:cxn ang="0">
                    <a:pos x="T0" y="T1"/>
                  </a:cxn>
                  <a:cxn ang="0">
                    <a:pos x="T2" y="T3"/>
                  </a:cxn>
                  <a:cxn ang="0">
                    <a:pos x="T4" y="T5"/>
                  </a:cxn>
                  <a:cxn ang="0">
                    <a:pos x="T6" y="T7"/>
                  </a:cxn>
                  <a:cxn ang="0">
                    <a:pos x="T8" y="T9"/>
                  </a:cxn>
                  <a:cxn ang="0">
                    <a:pos x="T10" y="T11"/>
                  </a:cxn>
                  <a:cxn ang="0">
                    <a:pos x="T12" y="T13"/>
                  </a:cxn>
                </a:cxnLst>
                <a:rect l="0" t="0" r="r" b="b"/>
                <a:pathLst>
                  <a:path w="990" h="1150">
                    <a:moveTo>
                      <a:pt x="495" y="1150"/>
                    </a:moveTo>
                    <a:lnTo>
                      <a:pt x="0" y="903"/>
                    </a:lnTo>
                    <a:lnTo>
                      <a:pt x="0" y="247"/>
                    </a:lnTo>
                    <a:lnTo>
                      <a:pt x="495" y="0"/>
                    </a:lnTo>
                    <a:lnTo>
                      <a:pt x="990" y="247"/>
                    </a:lnTo>
                    <a:lnTo>
                      <a:pt x="990" y="903"/>
                    </a:lnTo>
                    <a:lnTo>
                      <a:pt x="495" y="1150"/>
                    </a:lnTo>
                    <a:close/>
                  </a:path>
                </a:pathLst>
              </a:custGeom>
              <a:solidFill>
                <a:srgbClr val="FBD77F"/>
              </a:solidFill>
              <a:ln w="76200">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Heavy"/>
                  <a:cs typeface="+mn-cs"/>
                </a:endParaRPr>
              </a:p>
            </p:txBody>
          </p:sp>
          <p:sp>
            <p:nvSpPr>
              <p:cNvPr id="19" name="îşļïḋè"/>
              <p:cNvSpPr/>
              <p:nvPr/>
            </p:nvSpPr>
            <p:spPr bwMode="auto">
              <a:xfrm>
                <a:off x="1911407" y="2983026"/>
                <a:ext cx="1708094" cy="1984148"/>
              </a:xfrm>
              <a:custGeom>
                <a:avLst/>
                <a:gdLst>
                  <a:gd name="T0" fmla="*/ 495 w 990"/>
                  <a:gd name="T1" fmla="*/ 1150 h 1150"/>
                  <a:gd name="T2" fmla="*/ 0 w 990"/>
                  <a:gd name="T3" fmla="*/ 903 h 1150"/>
                  <a:gd name="T4" fmla="*/ 0 w 990"/>
                  <a:gd name="T5" fmla="*/ 247 h 1150"/>
                  <a:gd name="T6" fmla="*/ 495 w 990"/>
                  <a:gd name="T7" fmla="*/ 0 h 1150"/>
                  <a:gd name="T8" fmla="*/ 990 w 990"/>
                  <a:gd name="T9" fmla="*/ 247 h 1150"/>
                  <a:gd name="T10" fmla="*/ 990 w 990"/>
                  <a:gd name="T11" fmla="*/ 903 h 1150"/>
                  <a:gd name="T12" fmla="*/ 495 w 990"/>
                  <a:gd name="T13" fmla="*/ 1150 h 1150"/>
                </a:gdLst>
                <a:ahLst/>
                <a:cxnLst>
                  <a:cxn ang="0">
                    <a:pos x="T0" y="T1"/>
                  </a:cxn>
                  <a:cxn ang="0">
                    <a:pos x="T2" y="T3"/>
                  </a:cxn>
                  <a:cxn ang="0">
                    <a:pos x="T4" y="T5"/>
                  </a:cxn>
                  <a:cxn ang="0">
                    <a:pos x="T6" y="T7"/>
                  </a:cxn>
                  <a:cxn ang="0">
                    <a:pos x="T8" y="T9"/>
                  </a:cxn>
                  <a:cxn ang="0">
                    <a:pos x="T10" y="T11"/>
                  </a:cxn>
                  <a:cxn ang="0">
                    <a:pos x="T12" y="T13"/>
                  </a:cxn>
                </a:cxnLst>
                <a:rect l="0" t="0" r="r" b="b"/>
                <a:pathLst>
                  <a:path w="990" h="1150">
                    <a:moveTo>
                      <a:pt x="495" y="1150"/>
                    </a:moveTo>
                    <a:lnTo>
                      <a:pt x="0" y="903"/>
                    </a:lnTo>
                    <a:lnTo>
                      <a:pt x="0" y="247"/>
                    </a:lnTo>
                    <a:lnTo>
                      <a:pt x="495" y="0"/>
                    </a:lnTo>
                    <a:lnTo>
                      <a:pt x="990" y="247"/>
                    </a:lnTo>
                    <a:lnTo>
                      <a:pt x="990" y="903"/>
                    </a:lnTo>
                    <a:lnTo>
                      <a:pt x="495" y="1150"/>
                    </a:lnTo>
                    <a:close/>
                  </a:path>
                </a:pathLst>
              </a:custGeom>
              <a:solidFill>
                <a:srgbClr val="FBD77F"/>
              </a:solidFill>
              <a:ln w="76200">
                <a:solidFill>
                  <a:srgbClr val="26262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Heavy"/>
                  <a:cs typeface="+mn-cs"/>
                </a:endParaRPr>
              </a:p>
            </p:txBody>
          </p:sp>
        </p:grpSp>
        <p:sp>
          <p:nvSpPr>
            <p:cNvPr id="24" name="椭圆 8"/>
            <p:cNvSpPr/>
            <p:nvPr/>
          </p:nvSpPr>
          <p:spPr>
            <a:xfrm>
              <a:off x="2377693" y="2829842"/>
              <a:ext cx="531634" cy="539899"/>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404040"/>
                </a:solidFill>
                <a:effectLst/>
                <a:uLnTx/>
                <a:uFillTx/>
                <a:latin typeface="思源宋体 CN Heavy"/>
                <a:cs typeface="+mn-cs"/>
              </a:endParaRPr>
            </a:p>
          </p:txBody>
        </p:sp>
      </p:grpSp>
      <p:grpSp>
        <p:nvGrpSpPr>
          <p:cNvPr id="2" name="组合 1"/>
          <p:cNvGrpSpPr/>
          <p:nvPr/>
        </p:nvGrpSpPr>
        <p:grpSpPr>
          <a:xfrm>
            <a:off x="4744785" y="1735221"/>
            <a:ext cx="2326639" cy="2702659"/>
            <a:chOff x="4744785" y="1735221"/>
            <a:chExt cx="2326639" cy="2702659"/>
          </a:xfrm>
        </p:grpSpPr>
        <p:grpSp>
          <p:nvGrpSpPr>
            <p:cNvPr id="12" name="ïš1îḑê"/>
            <p:cNvGrpSpPr/>
            <p:nvPr/>
          </p:nvGrpSpPr>
          <p:grpSpPr>
            <a:xfrm>
              <a:off x="4744785" y="1735221"/>
              <a:ext cx="2326639" cy="2702659"/>
              <a:chOff x="1708208" y="2746987"/>
              <a:chExt cx="2114492" cy="2456226"/>
            </a:xfrm>
          </p:grpSpPr>
          <p:sp>
            <p:nvSpPr>
              <p:cNvPr id="16" name="íṣľíḑé"/>
              <p:cNvSpPr/>
              <p:nvPr/>
            </p:nvSpPr>
            <p:spPr bwMode="auto">
              <a:xfrm>
                <a:off x="1708208" y="2746987"/>
                <a:ext cx="2114492" cy="2456226"/>
              </a:xfrm>
              <a:custGeom>
                <a:avLst/>
                <a:gdLst>
                  <a:gd name="T0" fmla="*/ 495 w 990"/>
                  <a:gd name="T1" fmla="*/ 1150 h 1150"/>
                  <a:gd name="T2" fmla="*/ 0 w 990"/>
                  <a:gd name="T3" fmla="*/ 903 h 1150"/>
                  <a:gd name="T4" fmla="*/ 0 w 990"/>
                  <a:gd name="T5" fmla="*/ 247 h 1150"/>
                  <a:gd name="T6" fmla="*/ 495 w 990"/>
                  <a:gd name="T7" fmla="*/ 0 h 1150"/>
                  <a:gd name="T8" fmla="*/ 990 w 990"/>
                  <a:gd name="T9" fmla="*/ 247 h 1150"/>
                  <a:gd name="T10" fmla="*/ 990 w 990"/>
                  <a:gd name="T11" fmla="*/ 903 h 1150"/>
                  <a:gd name="T12" fmla="*/ 495 w 990"/>
                  <a:gd name="T13" fmla="*/ 1150 h 1150"/>
                </a:gdLst>
                <a:ahLst/>
                <a:cxnLst>
                  <a:cxn ang="0">
                    <a:pos x="T0" y="T1"/>
                  </a:cxn>
                  <a:cxn ang="0">
                    <a:pos x="T2" y="T3"/>
                  </a:cxn>
                  <a:cxn ang="0">
                    <a:pos x="T4" y="T5"/>
                  </a:cxn>
                  <a:cxn ang="0">
                    <a:pos x="T6" y="T7"/>
                  </a:cxn>
                  <a:cxn ang="0">
                    <a:pos x="T8" y="T9"/>
                  </a:cxn>
                  <a:cxn ang="0">
                    <a:pos x="T10" y="T11"/>
                  </a:cxn>
                  <a:cxn ang="0">
                    <a:pos x="T12" y="T13"/>
                  </a:cxn>
                </a:cxnLst>
                <a:rect l="0" t="0" r="r" b="b"/>
                <a:pathLst>
                  <a:path w="990" h="1150">
                    <a:moveTo>
                      <a:pt x="495" y="1150"/>
                    </a:moveTo>
                    <a:lnTo>
                      <a:pt x="0" y="903"/>
                    </a:lnTo>
                    <a:lnTo>
                      <a:pt x="0" y="247"/>
                    </a:lnTo>
                    <a:lnTo>
                      <a:pt x="495" y="0"/>
                    </a:lnTo>
                    <a:lnTo>
                      <a:pt x="990" y="247"/>
                    </a:lnTo>
                    <a:lnTo>
                      <a:pt x="990" y="903"/>
                    </a:lnTo>
                    <a:lnTo>
                      <a:pt x="495" y="1150"/>
                    </a:lnTo>
                    <a:close/>
                  </a:path>
                </a:pathLst>
              </a:custGeom>
              <a:solidFill>
                <a:srgbClr val="C4D7D3"/>
              </a:solidFill>
              <a:ln w="76200">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Heavy"/>
                  <a:cs typeface="+mn-cs"/>
                </a:endParaRPr>
              </a:p>
            </p:txBody>
          </p:sp>
          <p:sp>
            <p:nvSpPr>
              <p:cNvPr id="17" name="î$ḷïḋê"/>
              <p:cNvSpPr/>
              <p:nvPr/>
            </p:nvSpPr>
            <p:spPr bwMode="auto">
              <a:xfrm>
                <a:off x="1911407" y="2983026"/>
                <a:ext cx="1708094" cy="1984148"/>
              </a:xfrm>
              <a:custGeom>
                <a:avLst/>
                <a:gdLst>
                  <a:gd name="T0" fmla="*/ 495 w 990"/>
                  <a:gd name="T1" fmla="*/ 1150 h 1150"/>
                  <a:gd name="T2" fmla="*/ 0 w 990"/>
                  <a:gd name="T3" fmla="*/ 903 h 1150"/>
                  <a:gd name="T4" fmla="*/ 0 w 990"/>
                  <a:gd name="T5" fmla="*/ 247 h 1150"/>
                  <a:gd name="T6" fmla="*/ 495 w 990"/>
                  <a:gd name="T7" fmla="*/ 0 h 1150"/>
                  <a:gd name="T8" fmla="*/ 990 w 990"/>
                  <a:gd name="T9" fmla="*/ 247 h 1150"/>
                  <a:gd name="T10" fmla="*/ 990 w 990"/>
                  <a:gd name="T11" fmla="*/ 903 h 1150"/>
                  <a:gd name="T12" fmla="*/ 495 w 990"/>
                  <a:gd name="T13" fmla="*/ 1150 h 1150"/>
                </a:gdLst>
                <a:ahLst/>
                <a:cxnLst>
                  <a:cxn ang="0">
                    <a:pos x="T0" y="T1"/>
                  </a:cxn>
                  <a:cxn ang="0">
                    <a:pos x="T2" y="T3"/>
                  </a:cxn>
                  <a:cxn ang="0">
                    <a:pos x="T4" y="T5"/>
                  </a:cxn>
                  <a:cxn ang="0">
                    <a:pos x="T6" y="T7"/>
                  </a:cxn>
                  <a:cxn ang="0">
                    <a:pos x="T8" y="T9"/>
                  </a:cxn>
                  <a:cxn ang="0">
                    <a:pos x="T10" y="T11"/>
                  </a:cxn>
                  <a:cxn ang="0">
                    <a:pos x="T12" y="T13"/>
                  </a:cxn>
                </a:cxnLst>
                <a:rect l="0" t="0" r="r" b="b"/>
                <a:pathLst>
                  <a:path w="990" h="1150">
                    <a:moveTo>
                      <a:pt x="495" y="1150"/>
                    </a:moveTo>
                    <a:lnTo>
                      <a:pt x="0" y="903"/>
                    </a:lnTo>
                    <a:lnTo>
                      <a:pt x="0" y="247"/>
                    </a:lnTo>
                    <a:lnTo>
                      <a:pt x="495" y="0"/>
                    </a:lnTo>
                    <a:lnTo>
                      <a:pt x="990" y="247"/>
                    </a:lnTo>
                    <a:lnTo>
                      <a:pt x="990" y="903"/>
                    </a:lnTo>
                    <a:lnTo>
                      <a:pt x="495" y="1150"/>
                    </a:lnTo>
                    <a:close/>
                  </a:path>
                </a:pathLst>
              </a:custGeom>
              <a:solidFill>
                <a:srgbClr val="C4D7D3"/>
              </a:solidFill>
              <a:ln w="76200">
                <a:solidFill>
                  <a:srgbClr val="26262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Heavy"/>
                  <a:cs typeface="+mn-cs"/>
                </a:endParaRPr>
              </a:p>
            </p:txBody>
          </p:sp>
        </p:grpSp>
        <p:sp>
          <p:nvSpPr>
            <p:cNvPr id="25" name="椭圆 8"/>
            <p:cNvSpPr/>
            <p:nvPr/>
          </p:nvSpPr>
          <p:spPr>
            <a:xfrm>
              <a:off x="5683231" y="2767731"/>
              <a:ext cx="531634" cy="539899"/>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404040"/>
                </a:solidFill>
                <a:effectLst/>
                <a:uLnTx/>
                <a:uFillTx/>
                <a:latin typeface="思源宋体 CN Heavy"/>
                <a:cs typeface="+mn-cs"/>
              </a:endParaRPr>
            </a:p>
          </p:txBody>
        </p:sp>
      </p:grpSp>
      <p:grpSp>
        <p:nvGrpSpPr>
          <p:cNvPr id="9" name="组合 8"/>
          <p:cNvGrpSpPr/>
          <p:nvPr/>
        </p:nvGrpSpPr>
        <p:grpSpPr>
          <a:xfrm>
            <a:off x="8527691" y="1985727"/>
            <a:ext cx="1837692" cy="2134691"/>
            <a:chOff x="8527691" y="1985727"/>
            <a:chExt cx="1837692" cy="2134691"/>
          </a:xfrm>
        </p:grpSpPr>
        <p:grpSp>
          <p:nvGrpSpPr>
            <p:cNvPr id="13" name="ïṧľïḋé"/>
            <p:cNvGrpSpPr/>
            <p:nvPr/>
          </p:nvGrpSpPr>
          <p:grpSpPr>
            <a:xfrm>
              <a:off x="8527691" y="1985727"/>
              <a:ext cx="1837692" cy="2134691"/>
              <a:chOff x="1708208" y="2746987"/>
              <a:chExt cx="2114492" cy="2456226"/>
            </a:xfrm>
          </p:grpSpPr>
          <p:sp>
            <p:nvSpPr>
              <p:cNvPr id="14" name="ïśḷíďê"/>
              <p:cNvSpPr/>
              <p:nvPr/>
            </p:nvSpPr>
            <p:spPr bwMode="auto">
              <a:xfrm>
                <a:off x="1708208" y="2746987"/>
                <a:ext cx="2114492" cy="2456226"/>
              </a:xfrm>
              <a:custGeom>
                <a:avLst/>
                <a:gdLst>
                  <a:gd name="T0" fmla="*/ 495 w 990"/>
                  <a:gd name="T1" fmla="*/ 1150 h 1150"/>
                  <a:gd name="T2" fmla="*/ 0 w 990"/>
                  <a:gd name="T3" fmla="*/ 903 h 1150"/>
                  <a:gd name="T4" fmla="*/ 0 w 990"/>
                  <a:gd name="T5" fmla="*/ 247 h 1150"/>
                  <a:gd name="T6" fmla="*/ 495 w 990"/>
                  <a:gd name="T7" fmla="*/ 0 h 1150"/>
                  <a:gd name="T8" fmla="*/ 990 w 990"/>
                  <a:gd name="T9" fmla="*/ 247 h 1150"/>
                  <a:gd name="T10" fmla="*/ 990 w 990"/>
                  <a:gd name="T11" fmla="*/ 903 h 1150"/>
                  <a:gd name="T12" fmla="*/ 495 w 990"/>
                  <a:gd name="T13" fmla="*/ 1150 h 1150"/>
                </a:gdLst>
                <a:ahLst/>
                <a:cxnLst>
                  <a:cxn ang="0">
                    <a:pos x="T0" y="T1"/>
                  </a:cxn>
                  <a:cxn ang="0">
                    <a:pos x="T2" y="T3"/>
                  </a:cxn>
                  <a:cxn ang="0">
                    <a:pos x="T4" y="T5"/>
                  </a:cxn>
                  <a:cxn ang="0">
                    <a:pos x="T6" y="T7"/>
                  </a:cxn>
                  <a:cxn ang="0">
                    <a:pos x="T8" y="T9"/>
                  </a:cxn>
                  <a:cxn ang="0">
                    <a:pos x="T10" y="T11"/>
                  </a:cxn>
                  <a:cxn ang="0">
                    <a:pos x="T12" y="T13"/>
                  </a:cxn>
                </a:cxnLst>
                <a:rect l="0" t="0" r="r" b="b"/>
                <a:pathLst>
                  <a:path w="990" h="1150">
                    <a:moveTo>
                      <a:pt x="495" y="1150"/>
                    </a:moveTo>
                    <a:lnTo>
                      <a:pt x="0" y="903"/>
                    </a:lnTo>
                    <a:lnTo>
                      <a:pt x="0" y="247"/>
                    </a:lnTo>
                    <a:lnTo>
                      <a:pt x="495" y="0"/>
                    </a:lnTo>
                    <a:lnTo>
                      <a:pt x="990" y="247"/>
                    </a:lnTo>
                    <a:lnTo>
                      <a:pt x="990" y="903"/>
                    </a:lnTo>
                    <a:lnTo>
                      <a:pt x="495" y="1150"/>
                    </a:lnTo>
                    <a:close/>
                  </a:path>
                </a:pathLst>
              </a:custGeom>
              <a:solidFill>
                <a:srgbClr val="FBD77F"/>
              </a:solidFill>
              <a:ln w="76200">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Heavy"/>
                  <a:cs typeface="+mn-cs"/>
                </a:endParaRPr>
              </a:p>
            </p:txBody>
          </p:sp>
          <p:sp>
            <p:nvSpPr>
              <p:cNvPr id="15" name="îsļîḋê"/>
              <p:cNvSpPr/>
              <p:nvPr/>
            </p:nvSpPr>
            <p:spPr bwMode="auto">
              <a:xfrm>
                <a:off x="1911407" y="2983026"/>
                <a:ext cx="1708094" cy="1984148"/>
              </a:xfrm>
              <a:custGeom>
                <a:avLst/>
                <a:gdLst>
                  <a:gd name="T0" fmla="*/ 495 w 990"/>
                  <a:gd name="T1" fmla="*/ 1150 h 1150"/>
                  <a:gd name="T2" fmla="*/ 0 w 990"/>
                  <a:gd name="T3" fmla="*/ 903 h 1150"/>
                  <a:gd name="T4" fmla="*/ 0 w 990"/>
                  <a:gd name="T5" fmla="*/ 247 h 1150"/>
                  <a:gd name="T6" fmla="*/ 495 w 990"/>
                  <a:gd name="T7" fmla="*/ 0 h 1150"/>
                  <a:gd name="T8" fmla="*/ 990 w 990"/>
                  <a:gd name="T9" fmla="*/ 247 h 1150"/>
                  <a:gd name="T10" fmla="*/ 990 w 990"/>
                  <a:gd name="T11" fmla="*/ 903 h 1150"/>
                  <a:gd name="T12" fmla="*/ 495 w 990"/>
                  <a:gd name="T13" fmla="*/ 1150 h 1150"/>
                </a:gdLst>
                <a:ahLst/>
                <a:cxnLst>
                  <a:cxn ang="0">
                    <a:pos x="T0" y="T1"/>
                  </a:cxn>
                  <a:cxn ang="0">
                    <a:pos x="T2" y="T3"/>
                  </a:cxn>
                  <a:cxn ang="0">
                    <a:pos x="T4" y="T5"/>
                  </a:cxn>
                  <a:cxn ang="0">
                    <a:pos x="T6" y="T7"/>
                  </a:cxn>
                  <a:cxn ang="0">
                    <a:pos x="T8" y="T9"/>
                  </a:cxn>
                  <a:cxn ang="0">
                    <a:pos x="T10" y="T11"/>
                  </a:cxn>
                  <a:cxn ang="0">
                    <a:pos x="T12" y="T13"/>
                  </a:cxn>
                </a:cxnLst>
                <a:rect l="0" t="0" r="r" b="b"/>
                <a:pathLst>
                  <a:path w="990" h="1150">
                    <a:moveTo>
                      <a:pt x="495" y="1150"/>
                    </a:moveTo>
                    <a:lnTo>
                      <a:pt x="0" y="903"/>
                    </a:lnTo>
                    <a:lnTo>
                      <a:pt x="0" y="247"/>
                    </a:lnTo>
                    <a:lnTo>
                      <a:pt x="495" y="0"/>
                    </a:lnTo>
                    <a:lnTo>
                      <a:pt x="990" y="247"/>
                    </a:lnTo>
                    <a:lnTo>
                      <a:pt x="990" y="903"/>
                    </a:lnTo>
                    <a:lnTo>
                      <a:pt x="495" y="1150"/>
                    </a:lnTo>
                    <a:close/>
                  </a:path>
                </a:pathLst>
              </a:custGeom>
              <a:solidFill>
                <a:srgbClr val="FBD77F"/>
              </a:solidFill>
              <a:ln w="76200">
                <a:solidFill>
                  <a:srgbClr val="26262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Heavy"/>
                  <a:cs typeface="+mn-cs"/>
                </a:endParaRPr>
              </a:p>
            </p:txBody>
          </p:sp>
        </p:grpSp>
        <p:sp>
          <p:nvSpPr>
            <p:cNvPr id="26" name="椭圆 8"/>
            <p:cNvSpPr/>
            <p:nvPr/>
          </p:nvSpPr>
          <p:spPr>
            <a:xfrm>
              <a:off x="9193162" y="2747185"/>
              <a:ext cx="531634" cy="539899"/>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404040"/>
                </a:solidFill>
                <a:effectLst/>
                <a:uLnTx/>
                <a:uFillTx/>
                <a:latin typeface="思源宋体 CN Heavy"/>
                <a:cs typeface="+mn-cs"/>
              </a:endParaRPr>
            </a:p>
          </p:txBody>
        </p:sp>
      </p:grpSp>
      <p:sp>
        <p:nvSpPr>
          <p:cNvPr id="34" name="文本框 22"/>
          <p:cNvSpPr txBox="true">
            <a:spLocks noChangeArrowheads="true"/>
          </p:cNvSpPr>
          <p:nvPr/>
        </p:nvSpPr>
        <p:spPr bwMode="auto">
          <a:xfrm>
            <a:off x="4878070" y="4674235"/>
            <a:ext cx="24669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spc="200" dirty="0">
                <a:solidFill>
                  <a:sysClr val="windowText" lastClr="000000"/>
                </a:solidFill>
                <a:uFillTx/>
                <a:latin typeface="微软雅黑" panose="020B0503020204020204" pitchFamily="34" charset="-122"/>
                <a:ea typeface="微软雅黑" panose="020B0503020204020204" pitchFamily="34" charset="-122"/>
                <a:sym typeface="+mn-ea"/>
              </a:rPr>
              <a:t>2.</a:t>
            </a:r>
            <a:r>
              <a:rPr lang="zh-CN" altLang="en-US" sz="2000" b="1" spc="200" dirty="0">
                <a:solidFill>
                  <a:sysClr val="windowText" lastClr="000000"/>
                </a:solidFill>
                <a:uFillTx/>
                <a:latin typeface="微软雅黑" panose="020B0503020204020204" pitchFamily="34" charset="-122"/>
                <a:ea typeface="微软雅黑" panose="020B0503020204020204" pitchFamily="34" charset="-122"/>
                <a:sym typeface="+mn-ea"/>
              </a:rPr>
              <a:t>行政处罚信息</a:t>
            </a:r>
            <a:endParaRPr lang="zh-CN" altLang="en-US" sz="2000" b="1" spc="200" dirty="0">
              <a:solidFill>
                <a:sysClr val="windowText" lastClr="000000"/>
              </a:solidFill>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endParaRPr>
          </a:p>
        </p:txBody>
      </p:sp>
      <p:sp>
        <p:nvSpPr>
          <p:cNvPr id="37" name="文本框 22"/>
          <p:cNvSpPr txBox="true">
            <a:spLocks noChangeArrowheads="true"/>
          </p:cNvSpPr>
          <p:nvPr/>
        </p:nvSpPr>
        <p:spPr bwMode="auto">
          <a:xfrm>
            <a:off x="8357235" y="4652010"/>
            <a:ext cx="24085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spc="200" dirty="0">
                <a:solidFill>
                  <a:sysClr val="windowText" lastClr="000000"/>
                </a:solidFill>
                <a:uFillTx/>
                <a:latin typeface="微软雅黑" panose="020B0503020204020204" pitchFamily="34" charset="-122"/>
                <a:ea typeface="微软雅黑" panose="020B0503020204020204" pitchFamily="34" charset="-122"/>
                <a:sym typeface="+mn-ea"/>
              </a:rPr>
              <a:t>3.</a:t>
            </a:r>
            <a:r>
              <a:rPr lang="zh-CN" altLang="en-US" sz="2000" b="1" spc="200" dirty="0">
                <a:solidFill>
                  <a:sysClr val="windowText" lastClr="000000"/>
                </a:solidFill>
                <a:uFillTx/>
                <a:latin typeface="微软雅黑" panose="020B0503020204020204" pitchFamily="34" charset="-122"/>
                <a:ea typeface="微软雅黑" panose="020B0503020204020204" pitchFamily="34" charset="-122"/>
                <a:sym typeface="+mn-ea"/>
              </a:rPr>
              <a:t>其他失信信息</a:t>
            </a:r>
            <a:endParaRPr kumimoji="0" lang="zh-CN" altLang="en-US" sz="200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endParaRPr>
          </a:p>
        </p:txBody>
      </p:sp>
      <p:sp>
        <p:nvSpPr>
          <p:cNvPr id="23" name="文本框 22"/>
          <p:cNvSpPr txBox="true">
            <a:spLocks noChangeArrowheads="true"/>
          </p:cNvSpPr>
          <p:nvPr/>
        </p:nvSpPr>
        <p:spPr bwMode="auto">
          <a:xfrm>
            <a:off x="840740" y="4683760"/>
            <a:ext cx="3357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spc="200" dirty="0">
                <a:solidFill>
                  <a:sysClr val="windowText" lastClr="000000"/>
                </a:solidFill>
                <a:uFillTx/>
                <a:latin typeface="微软雅黑" panose="020B0503020204020204" pitchFamily="34" charset="-122"/>
                <a:ea typeface="微软雅黑" panose="020B0503020204020204" pitchFamily="34" charset="-122"/>
                <a:sym typeface="+mn-ea"/>
              </a:rPr>
              <a:t>1.</a:t>
            </a:r>
            <a:r>
              <a:rPr lang="zh-CN" altLang="en-US" sz="2000" b="1" spc="200" dirty="0">
                <a:solidFill>
                  <a:sysClr val="windowText" lastClr="000000"/>
                </a:solidFill>
                <a:uFillTx/>
                <a:latin typeface="微软雅黑" panose="020B0503020204020204" pitchFamily="34" charset="-122"/>
                <a:ea typeface="微软雅黑" panose="020B0503020204020204" pitchFamily="34" charset="-122"/>
                <a:sym typeface="+mn-ea"/>
              </a:rPr>
              <a:t>严重失信主体名单信息</a:t>
            </a:r>
            <a:endParaRPr lang="zh-CN" altLang="en-US" sz="2000" b="1" spc="200" dirty="0">
              <a:solidFill>
                <a:sysClr val="windowText" lastClr="000000"/>
              </a:solidFill>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1646"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1078230" y="438785"/>
            <a:ext cx="5264785" cy="1165225"/>
          </a:xfrm>
          <a:prstGeom prst="rect">
            <a:avLst/>
          </a:prstGeom>
        </p:spPr>
        <p:txBody>
          <a:bodyPr vert="horz" lIns="91440" tIns="45720" rIns="91440" bIns="45720" rtlCol="0" anchor="b">
            <a:noAutofit/>
          </a:bodyPr>
          <a:lstStyle/>
          <a:p>
            <a:pPr>
              <a:lnSpc>
                <a:spcPts val="6000"/>
              </a:lnSpc>
              <a:spcBef>
                <a:spcPct val="0"/>
              </a:spcBef>
            </a:pPr>
            <a:r>
              <a:rPr lang="zh-CN" altLang="en-US" sz="2400" b="1" spc="200" dirty="0">
                <a:solidFill>
                  <a:schemeClr val="tx1"/>
                </a:solidFill>
                <a:uFillTx/>
                <a:latin typeface="微软雅黑" panose="020B0503020204020204" pitchFamily="34" charset="-122"/>
                <a:sym typeface="+mn-ea"/>
              </a:rPr>
              <a:t>严重失信主体名单信息的修复</a:t>
            </a:r>
            <a:endParaRPr lang="zh-CN" altLang="en-US" sz="2400" b="1" spc="200" dirty="0">
              <a:solidFill>
                <a:schemeClr val="tx1"/>
              </a:solidFill>
              <a:uFillTx/>
              <a:latin typeface="微软雅黑" panose="020B0503020204020204" pitchFamily="34" charset="-122"/>
            </a:endParaRPr>
          </a:p>
          <a:p>
            <a:pPr>
              <a:lnSpc>
                <a:spcPts val="6000"/>
              </a:lnSpc>
              <a:spcBef>
                <a:spcPct val="0"/>
              </a:spcBef>
            </a:pPr>
            <a:endParaRPr lang="zh-CN" altLang="en-US" sz="2400" b="1" spc="200" dirty="0">
              <a:solidFill>
                <a:schemeClr val="tx1"/>
              </a:solidFill>
              <a:uFillTx/>
              <a:latin typeface="微软雅黑" panose="020B0503020204020204" pitchFamily="34" charset="-122"/>
              <a:ea typeface="仓耳今楷05-6763 W05" panose="02020400000000000000" pitchFamily="18" charset="-122"/>
              <a:cs typeface="+mj-cs"/>
            </a:endParaRPr>
          </a:p>
        </p:txBody>
      </p:sp>
      <p:grpSp>
        <p:nvGrpSpPr>
          <p:cNvPr id="15" name="组合 14"/>
          <p:cNvGrpSpPr/>
          <p:nvPr/>
        </p:nvGrpSpPr>
        <p:grpSpPr>
          <a:xfrm>
            <a:off x="5869406" y="889940"/>
            <a:ext cx="5716905" cy="5265420"/>
            <a:chOff x="6362640" y="2180082"/>
            <a:chExt cx="5716699" cy="5265223"/>
          </a:xfrm>
        </p:grpSpPr>
        <p:sp>
          <p:nvSpPr>
            <p:cNvPr id="17" name="矩形 1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180603" y="2180082"/>
              <a:ext cx="2068222" cy="464803"/>
            </a:xfrm>
            <a:prstGeom prst="rect">
              <a:avLst/>
            </a:prstGeom>
          </p:spPr>
          <p:txBody>
            <a:bodyPr wrap="square">
              <a:spAutoFit/>
            </a:bodyPr>
            <a:lstStyle/>
            <a:p>
              <a:pPr fontAlgn="base">
                <a:lnSpc>
                  <a:spcPct val="130000"/>
                </a:lnSpc>
                <a:spcBef>
                  <a:spcPct val="0"/>
                </a:spcBef>
                <a:spcAft>
                  <a:spcPct val="0"/>
                </a:spcAft>
                <a:defRPr/>
              </a:pPr>
              <a:endParaRPr lang="en-US" altLang="zh-CN" sz="1865"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endParaRPr>
            </a:p>
          </p:txBody>
        </p:sp>
        <p:sp>
          <p:nvSpPr>
            <p:cNvPr id="20" name="矩形 19"/>
            <p:cNvSpPr/>
            <p:nvPr/>
          </p:nvSpPr>
          <p:spPr>
            <a:xfrm>
              <a:off x="7032541" y="3143341"/>
              <a:ext cx="5046798" cy="829914"/>
            </a:xfrm>
            <a:prstGeom prst="rect">
              <a:avLst/>
            </a:prstGeom>
          </p:spPr>
          <p:txBody>
            <a:bodyPr wrap="square">
              <a:spAutoFit/>
            </a:bodyPr>
            <a:lstStyle/>
            <a:p>
              <a:pPr algn="just" defTabSz="914400">
                <a:lnSpc>
                  <a:spcPct val="150000"/>
                </a:lnSpc>
                <a:defRPr/>
              </a:pPr>
              <a:r>
                <a:rPr lang="zh-CN" altLang="en-US" sz="1600" kern="0" spc="300" dirty="0">
                  <a:uFillTx/>
                  <a:latin typeface="微软雅黑" panose="020B0503020204020204" pitchFamily="34" charset="-122"/>
                  <a:ea typeface="微软雅黑" panose="020B0503020204020204" pitchFamily="34" charset="-122"/>
                  <a:sym typeface="+mn-ea"/>
                </a:rPr>
                <a:t>认定单位同意移出名单后，机制化向“信用中国”网站共享移出名单信息。</a:t>
              </a:r>
              <a:endPar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endParaRPr>
            </a:p>
          </p:txBody>
        </p:sp>
        <p:sp>
          <p:nvSpPr>
            <p:cNvPr id="36" name="椭圆 35"/>
            <p:cNvSpPr/>
            <p:nvPr/>
          </p:nvSpPr>
          <p:spPr>
            <a:xfrm>
              <a:off x="6362640" y="2318485"/>
              <a:ext cx="576000" cy="576000"/>
            </a:xfrm>
            <a:prstGeom prst="ellipse">
              <a:avLst/>
            </a:prstGeom>
            <a:solidFill>
              <a:srgbClr val="C4D7D3"/>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rPr>
                <a:t>01</a:t>
              </a:r>
              <a:endParaRPr lang="zh-CN" altLang="en-US"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endParaRPr>
            </a:p>
          </p:txBody>
        </p:sp>
        <p:sp>
          <p:nvSpPr>
            <p:cNvPr id="34" name="椭圆 33"/>
            <p:cNvSpPr/>
            <p:nvPr/>
          </p:nvSpPr>
          <p:spPr>
            <a:xfrm>
              <a:off x="6362640" y="3269781"/>
              <a:ext cx="576000" cy="576000"/>
            </a:xfrm>
            <a:prstGeom prst="ellipse">
              <a:avLst/>
            </a:prstGeom>
            <a:solidFill>
              <a:srgbClr val="FBD77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rPr>
                <a:t>02</a:t>
              </a:r>
              <a:endParaRPr lang="zh-CN" altLang="en-US"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endParaRPr>
            </a:p>
          </p:txBody>
        </p:sp>
        <p:sp>
          <p:nvSpPr>
            <p:cNvPr id="32" name="椭圆 31"/>
            <p:cNvSpPr/>
            <p:nvPr/>
          </p:nvSpPr>
          <p:spPr>
            <a:xfrm>
              <a:off x="6363275" y="4199877"/>
              <a:ext cx="576000" cy="576000"/>
            </a:xfrm>
            <a:prstGeom prst="ellipse">
              <a:avLst/>
            </a:prstGeom>
            <a:solidFill>
              <a:srgbClr val="C4D7D3"/>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rPr>
                <a:t>03</a:t>
              </a:r>
              <a:endParaRPr lang="zh-CN" altLang="en-US"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endParaRPr>
            </a:p>
          </p:txBody>
        </p:sp>
        <p:sp>
          <p:nvSpPr>
            <p:cNvPr id="2" name="矩形 1"/>
            <p:cNvSpPr/>
            <p:nvPr/>
          </p:nvSpPr>
          <p:spPr>
            <a:xfrm>
              <a:off x="7032541" y="5138436"/>
              <a:ext cx="5046798" cy="2306869"/>
            </a:xfrm>
            <a:prstGeom prst="rect">
              <a:avLst/>
            </a:prstGeom>
          </p:spPr>
          <p:txBody>
            <a:bodyPr wrap="square">
              <a:spAutoFit/>
            </a:bodyPr>
            <a:p>
              <a:pPr algn="just" defTabSz="914400">
                <a:lnSpc>
                  <a:spcPct val="150000"/>
                </a:lnSpc>
                <a:defRPr/>
              </a:pPr>
              <a:r>
                <a:rPr lang="zh-CN" altLang="en-US" sz="1600" kern="0" spc="300" dirty="0">
                  <a:uFillTx/>
                  <a:latin typeface="微软雅黑" panose="020B0503020204020204" pitchFamily="34" charset="-122"/>
                  <a:ea typeface="微软雅黑" panose="020B0503020204020204" pitchFamily="34" charset="-122"/>
                  <a:sym typeface="+mn-ea"/>
                </a:rPr>
                <a:t>目前网站公示有5类严重失信主体名单信息：</a:t>
              </a:r>
              <a:r>
                <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失信被执行人、政府采购严重违法失信行为记录名单、重大税收违法失信主体名单、统计领域严重失信企业名单、拖欠农民工工资失信联合惩戒对象名单。</a:t>
              </a:r>
              <a:endPar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endParaRPr>
            </a:p>
            <a:p>
              <a:pPr algn="just" defTabSz="914400">
                <a:lnSpc>
                  <a:spcPct val="150000"/>
                </a:lnSpc>
                <a:defRPr/>
              </a:pPr>
              <a:endPar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endParaRPr>
            </a:p>
          </p:txBody>
        </p:sp>
        <p:sp>
          <p:nvSpPr>
            <p:cNvPr id="3" name="矩形 2"/>
            <p:cNvSpPr/>
            <p:nvPr/>
          </p:nvSpPr>
          <p:spPr>
            <a:xfrm>
              <a:off x="7031906" y="2190877"/>
              <a:ext cx="5046798" cy="829914"/>
            </a:xfrm>
            <a:prstGeom prst="rect">
              <a:avLst/>
            </a:prstGeom>
          </p:spPr>
          <p:txBody>
            <a:bodyPr wrap="square">
              <a:spAutoFit/>
            </a:bodyPr>
            <a:p>
              <a:pPr algn="just" defTabSz="914400">
                <a:lnSpc>
                  <a:spcPct val="150000"/>
                </a:lnSpc>
                <a:defRPr/>
              </a:pPr>
              <a:r>
                <a:rPr lang="zh-CN" altLang="en-US" sz="1600" kern="0" spc="300" dirty="0">
                  <a:uFillTx/>
                  <a:latin typeface="微软雅黑" panose="020B0503020204020204" pitchFamily="34" charset="-122"/>
                  <a:ea typeface="微软雅黑" panose="020B0503020204020204" pitchFamily="34" charset="-122"/>
                  <a:sym typeface="+mn-ea"/>
                </a:rPr>
                <a:t>移出严重失信主体名单的申请由</a:t>
              </a:r>
              <a:r>
                <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认定单位</a:t>
              </a:r>
              <a:r>
                <a:rPr lang="zh-CN" altLang="en-US" sz="1600" kern="0" spc="300" dirty="0">
                  <a:uFillTx/>
                  <a:latin typeface="微软雅黑" panose="020B0503020204020204" pitchFamily="34" charset="-122"/>
                  <a:ea typeface="微软雅黑" panose="020B0503020204020204" pitchFamily="34" charset="-122"/>
                  <a:sym typeface="+mn-ea"/>
                </a:rPr>
                <a:t>负责受理。</a:t>
              </a:r>
              <a:endParaRPr lang="en-US" altLang="zh-CN" sz="1600"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9" name="椭圆 8"/>
            <p:cNvSpPr/>
            <p:nvPr/>
          </p:nvSpPr>
          <p:spPr>
            <a:xfrm>
              <a:off x="6363275" y="5137881"/>
              <a:ext cx="576000" cy="576000"/>
            </a:xfrm>
            <a:prstGeom prst="ellipse">
              <a:avLst/>
            </a:prstGeom>
            <a:solidFill>
              <a:srgbClr val="FBD77F"/>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en-US" altLang="zh-CN"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rPr>
                <a:t>04</a:t>
              </a:r>
              <a:endParaRPr lang="zh-CN" altLang="en-US" sz="1600"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endParaRPr>
            </a:p>
          </p:txBody>
        </p:sp>
        <p:sp>
          <p:nvSpPr>
            <p:cNvPr id="10" name="矩形 9"/>
            <p:cNvSpPr/>
            <p:nvPr/>
          </p:nvSpPr>
          <p:spPr>
            <a:xfrm>
              <a:off x="7031271" y="4072946"/>
              <a:ext cx="5046798" cy="829914"/>
            </a:xfrm>
            <a:prstGeom prst="rect">
              <a:avLst/>
            </a:prstGeom>
          </p:spPr>
          <p:txBody>
            <a:bodyPr wrap="square">
              <a:spAutoFit/>
            </a:bodyPr>
            <a:p>
              <a:pPr algn="just" defTabSz="914400">
                <a:lnSpc>
                  <a:spcPct val="150000"/>
                </a:lnSpc>
                <a:defRPr/>
              </a:pPr>
              <a:r>
                <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“信用中国”网站暂不直接受理失信主体移出严重失信主体名单的申请。</a:t>
              </a:r>
              <a:endPar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endParaRPr>
            </a:p>
          </p:txBody>
        </p:sp>
      </p:grpSp>
      <p:sp>
        <p:nvSpPr>
          <p:cNvPr id="38" name="矩形 37"/>
          <p:cNvSpPr/>
          <p:nvPr/>
        </p:nvSpPr>
        <p:spPr>
          <a:xfrm>
            <a:off x="1503961" y="1852862"/>
            <a:ext cx="3746215" cy="3861788"/>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pic>
        <p:nvPicPr>
          <p:cNvPr id="14" name="图片 13"/>
          <p:cNvPicPr>
            <a:picLocks noChangeAspect="true"/>
          </p:cNvPicPr>
          <p:nvPr/>
        </p:nvPicPr>
        <p:blipFill>
          <a:blip r:embed="rId2"/>
          <a:stretch>
            <a:fillRect/>
          </a:stretch>
        </p:blipFill>
        <p:spPr>
          <a:xfrm>
            <a:off x="1204193" y="1674637"/>
            <a:ext cx="3861788" cy="3861788"/>
          </a:xfrm>
          <a:prstGeom prst="rect">
            <a:avLst/>
          </a:prstGeom>
          <a:ln>
            <a:noFill/>
          </a:ln>
          <a:effectLst/>
        </p:spPr>
      </p:pic>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750"/>
                                        <p:tgtEl>
                                          <p:spTgt spid="38"/>
                                        </p:tgtEl>
                                      </p:cBhvr>
                                    </p:animEffect>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animBg="tru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1088390" y="314325"/>
            <a:ext cx="5264785" cy="461645"/>
          </a:xfrm>
          <a:prstGeom prst="rect">
            <a:avLst/>
          </a:prstGeom>
        </p:spPr>
        <p:txBody>
          <a:bodyPr vert="horz" lIns="91440" tIns="45720" rIns="91440" bIns="45720" rtlCol="0" anchor="b">
            <a:noAutofit/>
          </a:bodyPr>
          <a:lstStyle/>
          <a:p>
            <a:pPr eaLnBrk="1" hangingPunct="1">
              <a:spcBef>
                <a:spcPct val="0"/>
              </a:spcBef>
              <a:buFontTx/>
              <a:buNone/>
            </a:pPr>
            <a:r>
              <a:rPr lang="zh-CN" altLang="zh-CN" sz="2400" b="1" spc="200" dirty="0">
                <a:solidFill>
                  <a:schemeClr val="tx1"/>
                </a:solidFill>
                <a:uFillTx/>
                <a:latin typeface="微软雅黑" panose="020B0503020204020204" pitchFamily="34" charset="-122"/>
                <a:sym typeface="+mn-ea"/>
              </a:rPr>
              <a:t>行政处罚公示信息的修复</a:t>
            </a:r>
            <a:endParaRPr lang="zh-CN" altLang="zh-CN" sz="2400" b="1" spc="200" dirty="0">
              <a:solidFill>
                <a:schemeClr val="tx1"/>
              </a:solidFill>
              <a:uFillTx/>
              <a:latin typeface="微软雅黑" panose="020B0503020204020204" pitchFamily="34" charset="-122"/>
              <a:ea typeface="仓耳今楷05-6763 W05" panose="02020400000000000000" pitchFamily="18" charset="-122"/>
              <a:cs typeface="+mj-cs"/>
              <a:sym typeface="+mn-ea"/>
            </a:endParaRPr>
          </a:p>
        </p:txBody>
      </p:sp>
      <p:grpSp>
        <p:nvGrpSpPr>
          <p:cNvPr id="11" name="组合 10"/>
          <p:cNvGrpSpPr/>
          <p:nvPr/>
        </p:nvGrpSpPr>
        <p:grpSpPr>
          <a:xfrm>
            <a:off x="-1270" y="1025525"/>
            <a:ext cx="12241530" cy="5667375"/>
            <a:chOff x="39" y="1615"/>
            <a:chExt cx="19278" cy="8925"/>
          </a:xfrm>
          <a:effectLst/>
        </p:grpSpPr>
        <p:cxnSp>
          <p:nvCxnSpPr>
            <p:cNvPr id="12" name="Straight Connector 57"/>
            <p:cNvCxnSpPr/>
            <p:nvPr/>
          </p:nvCxnSpPr>
          <p:spPr bwMode="auto">
            <a:xfrm>
              <a:off x="2956" y="3523"/>
              <a:ext cx="283"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sp>
          <p:nvSpPr>
            <p:cNvPr id="45" name="Freeform 3"/>
            <p:cNvSpPr/>
            <p:nvPr/>
          </p:nvSpPr>
          <p:spPr bwMode="auto">
            <a:xfrm>
              <a:off x="348" y="3009"/>
              <a:ext cx="2608" cy="1053"/>
            </a:xfrm>
            <a:prstGeom prst="flowChartAlternateProcess">
              <a:avLst/>
            </a:prstGeom>
            <a:gradFill flip="none" rotWithShape="true">
              <a:gsLst>
                <a:gs pos="0">
                  <a:schemeClr val="bg1"/>
                </a:gs>
                <a:gs pos="36000">
                  <a:schemeClr val="bg1"/>
                </a:gs>
                <a:gs pos="100000">
                  <a:srgbClr val="C7C7C7"/>
                </a:gs>
              </a:gsLst>
              <a:lin ang="13500000" scaled="true"/>
              <a:tileRect/>
            </a:grad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grpSp>
          <p:nvGrpSpPr>
            <p:cNvPr id="13" name="组合 12"/>
            <p:cNvGrpSpPr/>
            <p:nvPr/>
          </p:nvGrpSpPr>
          <p:grpSpPr>
            <a:xfrm rot="0">
              <a:off x="230" y="3010"/>
              <a:ext cx="2712" cy="1053"/>
              <a:chOff x="230" y="2786"/>
              <a:chExt cx="2712" cy="1053"/>
            </a:xfrm>
            <a:solidFill>
              <a:srgbClr val="2A5FBF"/>
            </a:solidFill>
          </p:grpSpPr>
          <p:sp>
            <p:nvSpPr>
              <p:cNvPr id="16" name="Freeform 3"/>
              <p:cNvSpPr/>
              <p:nvPr/>
            </p:nvSpPr>
            <p:spPr bwMode="auto">
              <a:xfrm>
                <a:off x="230" y="2786"/>
                <a:ext cx="2712"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18" name="文本框 17"/>
              <p:cNvSpPr txBox="true"/>
              <p:nvPr/>
            </p:nvSpPr>
            <p:spPr>
              <a:xfrm>
                <a:off x="289" y="3096"/>
                <a:ext cx="2594" cy="434"/>
              </a:xfrm>
              <a:prstGeom prst="rect">
                <a:avLst/>
              </a:prstGeom>
              <a:grpFill/>
            </p:spPr>
            <p:txBody>
              <a:bodyPr wrap="square" rtlCol="0">
                <a:spAutoFit/>
              </a:bodyPr>
              <a:p>
                <a:pPr algn="ctr"/>
                <a:r>
                  <a:rPr sz="1200" b="1" spc="200">
                    <a:solidFill>
                      <a:schemeClr val="bg1"/>
                    </a:solidFill>
                    <a:uFillTx/>
                    <a:cs typeface="微软雅黑" panose="020B0503020204020204" pitchFamily="34" charset="-122"/>
                    <a:sym typeface="印品黑体" charset="0"/>
                  </a:rPr>
                  <a:t>法人和非法人组织</a:t>
                </a:r>
                <a:endParaRPr sz="1200" b="1" spc="200">
                  <a:solidFill>
                    <a:schemeClr val="bg1"/>
                  </a:solidFill>
                  <a:uFillTx/>
                  <a:cs typeface="微软雅黑" panose="020B0503020204020204" pitchFamily="34" charset="-122"/>
                  <a:sym typeface="印品黑体" charset="0"/>
                </a:endParaRPr>
              </a:p>
            </p:txBody>
          </p:sp>
        </p:grpSp>
        <p:grpSp>
          <p:nvGrpSpPr>
            <p:cNvPr id="19" name="组合 18"/>
            <p:cNvGrpSpPr/>
            <p:nvPr/>
          </p:nvGrpSpPr>
          <p:grpSpPr>
            <a:xfrm rot="0">
              <a:off x="3229" y="3012"/>
              <a:ext cx="1602" cy="1022"/>
              <a:chOff x="334" y="2786"/>
              <a:chExt cx="2798" cy="1053"/>
            </a:xfrm>
            <a:solidFill>
              <a:srgbClr val="255AB9"/>
            </a:solidFill>
          </p:grpSpPr>
          <p:sp>
            <p:nvSpPr>
              <p:cNvPr id="21" name="Freeform 3"/>
              <p:cNvSpPr/>
              <p:nvPr/>
            </p:nvSpPr>
            <p:spPr bwMode="auto">
              <a:xfrm>
                <a:off x="334" y="2786"/>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22" name="文本框 21"/>
              <p:cNvSpPr txBox="true"/>
              <p:nvPr/>
            </p:nvSpPr>
            <p:spPr>
              <a:xfrm>
                <a:off x="351" y="2991"/>
                <a:ext cx="2530" cy="747"/>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行政处罚</a:t>
                </a:r>
                <a:endParaRPr lang="zh-CN" sz="1200" b="1" spc="200">
                  <a:solidFill>
                    <a:schemeClr val="bg1"/>
                  </a:solidFill>
                  <a:uFillTx/>
                  <a:cs typeface="微软雅黑" panose="020B0503020204020204" pitchFamily="34" charset="-122"/>
                  <a:sym typeface="印品黑体" charset="0"/>
                </a:endParaRPr>
              </a:p>
              <a:p>
                <a:pPr algn="ctr"/>
                <a:r>
                  <a:rPr lang="zh-CN" sz="1200" b="1" spc="200">
                    <a:solidFill>
                      <a:schemeClr val="bg1"/>
                    </a:solidFill>
                    <a:uFillTx/>
                    <a:cs typeface="微软雅黑" panose="020B0503020204020204" pitchFamily="34" charset="-122"/>
                    <a:sym typeface="印品黑体" charset="0"/>
                  </a:rPr>
                  <a:t>信息</a:t>
                </a:r>
                <a:endParaRPr lang="zh-CN" sz="1200" b="1" spc="200">
                  <a:solidFill>
                    <a:schemeClr val="bg1"/>
                  </a:solidFill>
                  <a:uFillTx/>
                  <a:cs typeface="微软雅黑" panose="020B0503020204020204" pitchFamily="34" charset="-122"/>
                  <a:sym typeface="印品黑体" charset="0"/>
                </a:endParaRPr>
              </a:p>
            </p:txBody>
          </p:sp>
        </p:grpSp>
        <p:cxnSp>
          <p:nvCxnSpPr>
            <p:cNvPr id="23" name="Straight Connector 57"/>
            <p:cNvCxnSpPr/>
            <p:nvPr/>
          </p:nvCxnSpPr>
          <p:spPr bwMode="auto">
            <a:xfrm rot="5400000">
              <a:off x="4256" y="2838"/>
              <a:ext cx="1304" cy="0"/>
            </a:xfrm>
            <a:prstGeom prst="line">
              <a:avLst/>
            </a:prstGeom>
            <a:ln w="15875" cmpd="sng">
              <a:solidFill>
                <a:schemeClr val="bg1">
                  <a:lumMod val="50000"/>
                </a:schemeClr>
              </a:solidFill>
              <a:prstDash val="solid"/>
              <a:headEnd type="none" w="sm" len="sm"/>
              <a:tailEnd type="none" w="sm" len="sm"/>
            </a:ln>
          </p:spPr>
          <p:style>
            <a:lnRef idx="3">
              <a:schemeClr val="accent4"/>
            </a:lnRef>
            <a:fillRef idx="0">
              <a:schemeClr val="accent4"/>
            </a:fillRef>
            <a:effectRef idx="2">
              <a:schemeClr val="accent4"/>
            </a:effectRef>
            <a:fontRef idx="minor">
              <a:schemeClr val="tx1"/>
            </a:fontRef>
          </p:style>
        </p:cxnSp>
        <p:cxnSp>
          <p:nvCxnSpPr>
            <p:cNvPr id="24" name="Straight Connector 57"/>
            <p:cNvCxnSpPr/>
            <p:nvPr/>
          </p:nvCxnSpPr>
          <p:spPr bwMode="auto">
            <a:xfrm>
              <a:off x="4932" y="2186"/>
              <a:ext cx="227"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cxnSp>
          <p:nvCxnSpPr>
            <p:cNvPr id="25" name="Straight Connector 57"/>
            <p:cNvCxnSpPr/>
            <p:nvPr/>
          </p:nvCxnSpPr>
          <p:spPr bwMode="auto">
            <a:xfrm>
              <a:off x="4932" y="3487"/>
              <a:ext cx="227"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26" name="组合 25"/>
            <p:cNvGrpSpPr/>
            <p:nvPr/>
          </p:nvGrpSpPr>
          <p:grpSpPr>
            <a:xfrm rot="0">
              <a:off x="5197" y="1615"/>
              <a:ext cx="1602" cy="722"/>
              <a:chOff x="334" y="2786"/>
              <a:chExt cx="2798" cy="1053"/>
            </a:xfrm>
            <a:solidFill>
              <a:srgbClr val="255AB9"/>
            </a:solidFill>
          </p:grpSpPr>
          <p:sp>
            <p:nvSpPr>
              <p:cNvPr id="27" name="Freeform 3"/>
              <p:cNvSpPr/>
              <p:nvPr/>
            </p:nvSpPr>
            <p:spPr bwMode="auto">
              <a:xfrm>
                <a:off x="334" y="2786"/>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28" name="文本框 27"/>
              <p:cNvSpPr txBox="true"/>
              <p:nvPr/>
            </p:nvSpPr>
            <p:spPr>
              <a:xfrm>
                <a:off x="468" y="2984"/>
                <a:ext cx="2530" cy="633"/>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简易程序</a:t>
                </a:r>
                <a:endParaRPr lang="zh-CN" sz="1200" b="1" spc="200">
                  <a:solidFill>
                    <a:schemeClr val="bg1"/>
                  </a:solidFill>
                  <a:uFillTx/>
                  <a:cs typeface="微软雅黑" panose="020B0503020204020204" pitchFamily="34" charset="-122"/>
                  <a:sym typeface="印品黑体" charset="0"/>
                </a:endParaRPr>
              </a:p>
            </p:txBody>
          </p:sp>
        </p:grpSp>
        <p:cxnSp>
          <p:nvCxnSpPr>
            <p:cNvPr id="31" name="Straight Connector 57"/>
            <p:cNvCxnSpPr/>
            <p:nvPr/>
          </p:nvCxnSpPr>
          <p:spPr bwMode="auto">
            <a:xfrm>
              <a:off x="6816" y="1977"/>
              <a:ext cx="283"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29" name="组合 28"/>
            <p:cNvGrpSpPr/>
            <p:nvPr/>
          </p:nvGrpSpPr>
          <p:grpSpPr>
            <a:xfrm rot="0">
              <a:off x="7138" y="1615"/>
              <a:ext cx="4095" cy="722"/>
              <a:chOff x="334" y="2786"/>
              <a:chExt cx="2798" cy="1053"/>
            </a:xfrm>
            <a:solidFill>
              <a:srgbClr val="255AB9"/>
            </a:solidFill>
          </p:grpSpPr>
          <p:sp>
            <p:nvSpPr>
              <p:cNvPr id="33" name="Freeform 3"/>
              <p:cNvSpPr/>
              <p:nvPr/>
            </p:nvSpPr>
            <p:spPr bwMode="auto">
              <a:xfrm>
                <a:off x="334" y="2786"/>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30" name="文本框 29"/>
              <p:cNvSpPr txBox="true"/>
              <p:nvPr/>
            </p:nvSpPr>
            <p:spPr>
              <a:xfrm>
                <a:off x="468" y="2998"/>
                <a:ext cx="2530" cy="633"/>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不进行归集和公示</a:t>
                </a:r>
                <a:endParaRPr lang="zh-CN" sz="1200" b="1" spc="200">
                  <a:solidFill>
                    <a:schemeClr val="bg1"/>
                  </a:solidFill>
                  <a:uFillTx/>
                  <a:cs typeface="微软雅黑" panose="020B0503020204020204" pitchFamily="34" charset="-122"/>
                  <a:sym typeface="印品黑体" charset="0"/>
                </a:endParaRPr>
              </a:p>
            </p:txBody>
          </p:sp>
        </p:grpSp>
        <p:grpSp>
          <p:nvGrpSpPr>
            <p:cNvPr id="35" name="组合 34"/>
            <p:cNvGrpSpPr/>
            <p:nvPr/>
          </p:nvGrpSpPr>
          <p:grpSpPr>
            <a:xfrm rot="0">
              <a:off x="5197" y="3067"/>
              <a:ext cx="1602" cy="722"/>
              <a:chOff x="234" y="2677"/>
              <a:chExt cx="2798" cy="1053"/>
            </a:xfrm>
            <a:solidFill>
              <a:srgbClr val="255AB9"/>
            </a:solidFill>
          </p:grpSpPr>
          <p:sp>
            <p:nvSpPr>
              <p:cNvPr id="37" name="Freeform 3"/>
              <p:cNvSpPr/>
              <p:nvPr/>
            </p:nvSpPr>
            <p:spPr bwMode="auto">
              <a:xfrm>
                <a:off x="234" y="2677"/>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39" name="文本框 38"/>
              <p:cNvSpPr txBox="true"/>
              <p:nvPr/>
            </p:nvSpPr>
            <p:spPr>
              <a:xfrm>
                <a:off x="447" y="2886"/>
                <a:ext cx="2530" cy="633"/>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普通程序</a:t>
                </a:r>
                <a:endParaRPr lang="zh-CN" sz="1200" b="1" spc="200">
                  <a:solidFill>
                    <a:schemeClr val="bg1"/>
                  </a:solidFill>
                  <a:uFillTx/>
                  <a:cs typeface="微软雅黑" panose="020B0503020204020204" pitchFamily="34" charset="-122"/>
                  <a:sym typeface="印品黑体" charset="0"/>
                </a:endParaRPr>
              </a:p>
            </p:txBody>
          </p:sp>
        </p:grpSp>
        <p:cxnSp>
          <p:nvCxnSpPr>
            <p:cNvPr id="40" name="Straight Connector 57"/>
            <p:cNvCxnSpPr/>
            <p:nvPr/>
          </p:nvCxnSpPr>
          <p:spPr bwMode="auto">
            <a:xfrm>
              <a:off x="6816" y="3211"/>
              <a:ext cx="283"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cxnSp>
          <p:nvCxnSpPr>
            <p:cNvPr id="44" name="Straight Connector 57"/>
            <p:cNvCxnSpPr/>
            <p:nvPr/>
          </p:nvCxnSpPr>
          <p:spPr bwMode="auto">
            <a:xfrm rot="5400000">
              <a:off x="4580" y="5036"/>
              <a:ext cx="2494" cy="0"/>
            </a:xfrm>
            <a:prstGeom prst="line">
              <a:avLst/>
            </a:prstGeom>
            <a:ln w="15875" cmpd="sng">
              <a:solidFill>
                <a:schemeClr val="bg1">
                  <a:lumMod val="50000"/>
                </a:schemeClr>
              </a:solidFill>
              <a:prstDash val="solid"/>
              <a:headEnd type="none" w="sm" len="sm"/>
              <a:tailEnd type="none" w="sm" len="sm"/>
            </a:ln>
          </p:spPr>
          <p:style>
            <a:lnRef idx="3">
              <a:schemeClr val="accent4"/>
            </a:lnRef>
            <a:fillRef idx="0">
              <a:schemeClr val="accent4"/>
            </a:fillRef>
            <a:effectRef idx="2">
              <a:schemeClr val="accent4"/>
            </a:effectRef>
            <a:fontRef idx="minor">
              <a:schemeClr val="tx1"/>
            </a:fontRef>
          </p:style>
        </p:cxnSp>
        <p:cxnSp>
          <p:nvCxnSpPr>
            <p:cNvPr id="46" name="Straight Connector 57"/>
            <p:cNvCxnSpPr/>
            <p:nvPr/>
          </p:nvCxnSpPr>
          <p:spPr bwMode="auto">
            <a:xfrm>
              <a:off x="5853" y="4204"/>
              <a:ext cx="1191"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50" name="组合 49"/>
            <p:cNvGrpSpPr/>
            <p:nvPr/>
          </p:nvGrpSpPr>
          <p:grpSpPr>
            <a:xfrm rot="0">
              <a:off x="7111" y="2740"/>
              <a:ext cx="4081" cy="692"/>
              <a:chOff x="334" y="2786"/>
              <a:chExt cx="2798" cy="1053"/>
            </a:xfrm>
            <a:solidFill>
              <a:srgbClr val="255AB9"/>
            </a:solidFill>
          </p:grpSpPr>
          <p:sp>
            <p:nvSpPr>
              <p:cNvPr id="51" name="Freeform 3"/>
              <p:cNvSpPr/>
              <p:nvPr/>
            </p:nvSpPr>
            <p:spPr bwMode="auto">
              <a:xfrm>
                <a:off x="334" y="2786"/>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53" name="文本框 52"/>
              <p:cNvSpPr txBox="true"/>
              <p:nvPr/>
            </p:nvSpPr>
            <p:spPr>
              <a:xfrm>
                <a:off x="512" y="3008"/>
                <a:ext cx="2530" cy="660"/>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应当进行归集和公示</a:t>
                </a:r>
                <a:endParaRPr lang="zh-CN" sz="1200" b="1" spc="200">
                  <a:solidFill>
                    <a:schemeClr val="bg1"/>
                  </a:solidFill>
                  <a:uFillTx/>
                  <a:cs typeface="微软雅黑" panose="020B0503020204020204" pitchFamily="34" charset="-122"/>
                  <a:sym typeface="印品黑体" charset="0"/>
                </a:endParaRPr>
              </a:p>
            </p:txBody>
          </p:sp>
        </p:grpSp>
        <p:grpSp>
          <p:nvGrpSpPr>
            <p:cNvPr id="57" name="组合 56"/>
            <p:cNvGrpSpPr/>
            <p:nvPr/>
          </p:nvGrpSpPr>
          <p:grpSpPr>
            <a:xfrm rot="0">
              <a:off x="7123" y="3787"/>
              <a:ext cx="4340" cy="722"/>
              <a:chOff x="234" y="2677"/>
              <a:chExt cx="2450" cy="1053"/>
            </a:xfrm>
            <a:solidFill>
              <a:srgbClr val="255AB9"/>
            </a:solidFill>
          </p:grpSpPr>
          <p:sp>
            <p:nvSpPr>
              <p:cNvPr id="58" name="Freeform 3"/>
              <p:cNvSpPr/>
              <p:nvPr/>
            </p:nvSpPr>
            <p:spPr bwMode="auto">
              <a:xfrm>
                <a:off x="234" y="2677"/>
                <a:ext cx="2450"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59" name="文本框 58"/>
              <p:cNvSpPr txBox="true"/>
              <p:nvPr/>
            </p:nvSpPr>
            <p:spPr>
              <a:xfrm>
                <a:off x="266" y="2887"/>
                <a:ext cx="2402" cy="633"/>
              </a:xfrm>
              <a:prstGeom prst="rect">
                <a:avLst/>
              </a:prstGeom>
              <a:grpFill/>
            </p:spPr>
            <p:txBody>
              <a:bodyPr wrap="square" rtlCol="0">
                <a:spAutoFit/>
              </a:bodyPr>
              <a:p>
                <a:pPr algn="just"/>
                <a:r>
                  <a:rPr lang="zh-CN" sz="1200" b="1" spc="200">
                    <a:solidFill>
                      <a:schemeClr val="bg1"/>
                    </a:solidFill>
                    <a:uFillTx/>
                    <a:cs typeface="微软雅黑" panose="020B0503020204020204" pitchFamily="34" charset="-122"/>
                    <a:sym typeface="印品黑体" charset="0"/>
                  </a:rPr>
                  <a:t>处以警告、通报批评的处罚信息</a:t>
                </a:r>
                <a:endParaRPr lang="zh-CN" sz="1200" b="1" spc="200">
                  <a:solidFill>
                    <a:schemeClr val="bg1"/>
                  </a:solidFill>
                  <a:uFillTx/>
                  <a:cs typeface="微软雅黑" panose="020B0503020204020204" pitchFamily="34" charset="-122"/>
                  <a:sym typeface="印品黑体" charset="0"/>
                </a:endParaRPr>
              </a:p>
            </p:txBody>
          </p:sp>
        </p:grpSp>
        <p:grpSp>
          <p:nvGrpSpPr>
            <p:cNvPr id="110" name="组合 109"/>
            <p:cNvGrpSpPr/>
            <p:nvPr/>
          </p:nvGrpSpPr>
          <p:grpSpPr>
            <a:xfrm rot="0">
              <a:off x="11493" y="3787"/>
              <a:ext cx="2075" cy="722"/>
              <a:chOff x="12543" y="4178"/>
              <a:chExt cx="2075" cy="722"/>
            </a:xfrm>
          </p:grpSpPr>
          <p:cxnSp>
            <p:nvCxnSpPr>
              <p:cNvPr id="60" name="Straight Connector 57"/>
              <p:cNvCxnSpPr/>
              <p:nvPr/>
            </p:nvCxnSpPr>
            <p:spPr bwMode="auto">
              <a:xfrm>
                <a:off x="12543" y="4539"/>
                <a:ext cx="397"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61" name="组合 60"/>
              <p:cNvGrpSpPr/>
              <p:nvPr/>
            </p:nvGrpSpPr>
            <p:grpSpPr>
              <a:xfrm>
                <a:off x="12940" y="4178"/>
                <a:ext cx="1678" cy="722"/>
                <a:chOff x="234" y="2677"/>
                <a:chExt cx="2798" cy="1053"/>
              </a:xfrm>
            </p:grpSpPr>
            <p:sp>
              <p:nvSpPr>
                <p:cNvPr id="62" name="Freeform 3"/>
                <p:cNvSpPr/>
                <p:nvPr/>
              </p:nvSpPr>
              <p:spPr bwMode="auto">
                <a:xfrm>
                  <a:off x="234" y="2677"/>
                  <a:ext cx="2798" cy="1053"/>
                </a:xfrm>
                <a:prstGeom prst="flowChartAlternateProcess">
                  <a:avLst/>
                </a:prstGeom>
                <a:solidFill>
                  <a:srgbClr val="255AB9"/>
                </a:solid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b="1">
                    <a:solidFill>
                      <a:schemeClr val="bg1"/>
                    </a:solidFill>
                    <a:cs typeface="+mn-ea"/>
                    <a:sym typeface="+mn-lt"/>
                  </a:endParaRPr>
                </a:p>
              </p:txBody>
            </p:sp>
            <p:sp>
              <p:nvSpPr>
                <p:cNvPr id="63" name="文本框 62"/>
                <p:cNvSpPr txBox="true"/>
                <p:nvPr/>
              </p:nvSpPr>
              <p:spPr>
                <a:xfrm>
                  <a:off x="502" y="2887"/>
                  <a:ext cx="2530" cy="633"/>
                </a:xfrm>
                <a:prstGeom prst="rect">
                  <a:avLst/>
                </a:prstGeom>
                <a:no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不予公示</a:t>
                  </a:r>
                  <a:endParaRPr lang="zh-CN" sz="1200" b="1" spc="200">
                    <a:solidFill>
                      <a:schemeClr val="bg1"/>
                    </a:solidFill>
                    <a:uFillTx/>
                    <a:cs typeface="微软雅黑" panose="020B0503020204020204" pitchFamily="34" charset="-122"/>
                    <a:sym typeface="印品黑体" charset="0"/>
                  </a:endParaRPr>
                </a:p>
              </p:txBody>
            </p:sp>
          </p:grpSp>
        </p:grpSp>
        <p:grpSp>
          <p:nvGrpSpPr>
            <p:cNvPr id="64" name="组合 63"/>
            <p:cNvGrpSpPr/>
            <p:nvPr/>
          </p:nvGrpSpPr>
          <p:grpSpPr>
            <a:xfrm rot="0">
              <a:off x="6500" y="6042"/>
              <a:ext cx="1602" cy="722"/>
              <a:chOff x="234" y="2677"/>
              <a:chExt cx="2798" cy="1053"/>
            </a:xfrm>
            <a:solidFill>
              <a:srgbClr val="255AB9"/>
            </a:solidFill>
          </p:grpSpPr>
          <p:sp>
            <p:nvSpPr>
              <p:cNvPr id="65" name="Freeform 3"/>
              <p:cNvSpPr/>
              <p:nvPr/>
            </p:nvSpPr>
            <p:spPr bwMode="auto">
              <a:xfrm>
                <a:off x="234" y="2677"/>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66" name="文本框 65"/>
              <p:cNvSpPr txBox="true"/>
              <p:nvPr/>
            </p:nvSpPr>
            <p:spPr>
              <a:xfrm>
                <a:off x="447" y="2886"/>
                <a:ext cx="2530" cy="633"/>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其他类型</a:t>
                </a:r>
                <a:endParaRPr lang="zh-CN" sz="1200" b="1" spc="200">
                  <a:solidFill>
                    <a:schemeClr val="bg1"/>
                  </a:solidFill>
                  <a:uFillTx/>
                  <a:cs typeface="微软雅黑" panose="020B0503020204020204" pitchFamily="34" charset="-122"/>
                  <a:sym typeface="印品黑体" charset="0"/>
                </a:endParaRPr>
              </a:p>
            </p:txBody>
          </p:sp>
        </p:grpSp>
        <p:cxnSp>
          <p:nvCxnSpPr>
            <p:cNvPr id="74" name="Straight Connector 57"/>
            <p:cNvCxnSpPr/>
            <p:nvPr/>
          </p:nvCxnSpPr>
          <p:spPr bwMode="auto">
            <a:xfrm rot="5400000">
              <a:off x="6908" y="6699"/>
              <a:ext cx="2891" cy="0"/>
            </a:xfrm>
            <a:prstGeom prst="line">
              <a:avLst/>
            </a:prstGeom>
            <a:ln w="15875" cmpd="sng">
              <a:solidFill>
                <a:schemeClr val="bg1">
                  <a:lumMod val="50000"/>
                </a:schemeClr>
              </a:solidFill>
              <a:prstDash val="solid"/>
              <a:headEnd type="none" w="sm" len="sm"/>
              <a:tailEnd type="none" w="sm" len="sm"/>
            </a:ln>
          </p:spPr>
          <p:style>
            <a:lnRef idx="3">
              <a:schemeClr val="accent4"/>
            </a:lnRef>
            <a:fillRef idx="0">
              <a:schemeClr val="accent4"/>
            </a:fillRef>
            <a:effectRef idx="2">
              <a:schemeClr val="accent4"/>
            </a:effectRef>
            <a:fontRef idx="minor">
              <a:schemeClr val="tx1"/>
            </a:fontRef>
          </p:style>
        </p:cxnSp>
        <p:cxnSp>
          <p:nvCxnSpPr>
            <p:cNvPr id="75" name="Straight Connector 57"/>
            <p:cNvCxnSpPr/>
            <p:nvPr/>
          </p:nvCxnSpPr>
          <p:spPr bwMode="auto">
            <a:xfrm>
              <a:off x="8355" y="5274"/>
              <a:ext cx="227"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cxnSp>
          <p:nvCxnSpPr>
            <p:cNvPr id="76" name="Straight Connector 57"/>
            <p:cNvCxnSpPr/>
            <p:nvPr/>
          </p:nvCxnSpPr>
          <p:spPr bwMode="auto">
            <a:xfrm>
              <a:off x="8071" y="6418"/>
              <a:ext cx="283"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78" name="组合 77"/>
            <p:cNvGrpSpPr/>
            <p:nvPr/>
          </p:nvGrpSpPr>
          <p:grpSpPr>
            <a:xfrm rot="0">
              <a:off x="8638" y="5004"/>
              <a:ext cx="3069" cy="722"/>
              <a:chOff x="334" y="2786"/>
              <a:chExt cx="2458" cy="1053"/>
            </a:xfrm>
            <a:solidFill>
              <a:srgbClr val="255AB9"/>
            </a:solidFill>
          </p:grpSpPr>
          <p:sp>
            <p:nvSpPr>
              <p:cNvPr id="79" name="Freeform 3"/>
              <p:cNvSpPr/>
              <p:nvPr/>
            </p:nvSpPr>
            <p:spPr bwMode="auto">
              <a:xfrm>
                <a:off x="334" y="2786"/>
                <a:ext cx="245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80" name="文本框 79"/>
              <p:cNvSpPr txBox="true"/>
              <p:nvPr/>
            </p:nvSpPr>
            <p:spPr>
              <a:xfrm>
                <a:off x="481" y="2997"/>
                <a:ext cx="2284" cy="633"/>
              </a:xfrm>
              <a:prstGeom prst="rect">
                <a:avLst/>
              </a:prstGeom>
              <a:grpFill/>
            </p:spPr>
            <p:txBody>
              <a:bodyPr wrap="square" rtlCol="0">
                <a:spAutoFit/>
              </a:bodyPr>
              <a:p>
                <a:pPr algn="just"/>
                <a:r>
                  <a:rPr lang="zh-CN" sz="1200" b="1" spc="200">
                    <a:solidFill>
                      <a:schemeClr val="bg1"/>
                    </a:solidFill>
                    <a:uFillTx/>
                    <a:cs typeface="微软雅黑" panose="020B0503020204020204" pitchFamily="34" charset="-122"/>
                    <a:sym typeface="印品黑体" charset="0"/>
                  </a:rPr>
                  <a:t>最短公示期为</a:t>
                </a:r>
                <a:r>
                  <a:rPr lang="zh-CN" sz="1200" b="1" spc="200">
                    <a:solidFill>
                      <a:srgbClr val="FFFF00"/>
                    </a:solidFill>
                    <a:uFillTx/>
                    <a:cs typeface="微软雅黑" panose="020B0503020204020204" pitchFamily="34" charset="-122"/>
                    <a:sym typeface="印品黑体" charset="0"/>
                  </a:rPr>
                  <a:t>三个月</a:t>
                </a:r>
                <a:endParaRPr lang="zh-CN" sz="1200" b="1" spc="200">
                  <a:solidFill>
                    <a:srgbClr val="FFFF00"/>
                  </a:solidFill>
                  <a:uFillTx/>
                  <a:cs typeface="微软雅黑" panose="020B0503020204020204" pitchFamily="34" charset="-122"/>
                  <a:sym typeface="印品黑体" charset="0"/>
                </a:endParaRPr>
              </a:p>
            </p:txBody>
          </p:sp>
        </p:grpSp>
        <p:grpSp>
          <p:nvGrpSpPr>
            <p:cNvPr id="81" name="组合 80"/>
            <p:cNvGrpSpPr/>
            <p:nvPr/>
          </p:nvGrpSpPr>
          <p:grpSpPr>
            <a:xfrm rot="0">
              <a:off x="8544" y="6113"/>
              <a:ext cx="3068" cy="722"/>
              <a:chOff x="334" y="2786"/>
              <a:chExt cx="2457" cy="1053"/>
            </a:xfrm>
            <a:solidFill>
              <a:srgbClr val="255AB9"/>
            </a:solidFill>
          </p:grpSpPr>
          <p:sp>
            <p:nvSpPr>
              <p:cNvPr id="82" name="Freeform 3"/>
              <p:cNvSpPr/>
              <p:nvPr/>
            </p:nvSpPr>
            <p:spPr bwMode="auto">
              <a:xfrm>
                <a:off x="334" y="2786"/>
                <a:ext cx="2457"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83" name="文本框 82"/>
              <p:cNvSpPr txBox="true"/>
              <p:nvPr/>
            </p:nvSpPr>
            <p:spPr>
              <a:xfrm>
                <a:off x="468" y="2997"/>
                <a:ext cx="2100" cy="633"/>
              </a:xfrm>
              <a:prstGeom prst="rect">
                <a:avLst/>
              </a:prstGeom>
              <a:grpFill/>
            </p:spPr>
            <p:txBody>
              <a:bodyPr wrap="square" rtlCol="0">
                <a:spAutoFit/>
              </a:bodyPr>
              <a:p>
                <a:pPr algn="just"/>
                <a:r>
                  <a:rPr lang="zh-CN" sz="1200" b="1" spc="200">
                    <a:solidFill>
                      <a:schemeClr val="bg1"/>
                    </a:solidFill>
                    <a:uFillTx/>
                    <a:cs typeface="微软雅黑" panose="020B0503020204020204" pitchFamily="34" charset="-122"/>
                    <a:sym typeface="印品黑体" charset="0"/>
                  </a:rPr>
                  <a:t>最长公示期为</a:t>
                </a:r>
                <a:r>
                  <a:rPr lang="zh-CN" sz="1200" b="1" spc="200">
                    <a:solidFill>
                      <a:srgbClr val="FFFF00"/>
                    </a:solidFill>
                    <a:uFillTx/>
                    <a:cs typeface="微软雅黑" panose="020B0503020204020204" pitchFamily="34" charset="-122"/>
                    <a:sym typeface="印品黑体" charset="0"/>
                  </a:rPr>
                  <a:t>三年</a:t>
                </a:r>
                <a:endParaRPr lang="zh-CN" sz="1200" b="1" spc="200">
                  <a:solidFill>
                    <a:srgbClr val="FFFF00"/>
                  </a:solidFill>
                  <a:uFillTx/>
                  <a:cs typeface="微软雅黑" panose="020B0503020204020204" pitchFamily="34" charset="-122"/>
                  <a:sym typeface="印品黑体" charset="0"/>
                </a:endParaRPr>
              </a:p>
            </p:txBody>
          </p:sp>
        </p:grpSp>
        <p:cxnSp>
          <p:nvCxnSpPr>
            <p:cNvPr id="85" name="Straight Connector 57"/>
            <p:cNvCxnSpPr/>
            <p:nvPr/>
          </p:nvCxnSpPr>
          <p:spPr bwMode="auto">
            <a:xfrm>
              <a:off x="8343" y="8144"/>
              <a:ext cx="227"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86" name="组合 85"/>
            <p:cNvGrpSpPr/>
            <p:nvPr/>
          </p:nvGrpSpPr>
          <p:grpSpPr>
            <a:xfrm rot="0">
              <a:off x="8582" y="7783"/>
              <a:ext cx="3040" cy="722"/>
              <a:chOff x="334" y="2786"/>
              <a:chExt cx="2798" cy="1053"/>
            </a:xfrm>
            <a:solidFill>
              <a:srgbClr val="255AB9"/>
            </a:solidFill>
          </p:grpSpPr>
          <p:sp>
            <p:nvSpPr>
              <p:cNvPr id="87" name="Freeform 3"/>
              <p:cNvSpPr/>
              <p:nvPr/>
            </p:nvSpPr>
            <p:spPr bwMode="auto">
              <a:xfrm>
                <a:off x="334" y="2786"/>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88" name="文本框 87"/>
              <p:cNvSpPr txBox="true"/>
              <p:nvPr/>
            </p:nvSpPr>
            <p:spPr>
              <a:xfrm>
                <a:off x="468" y="2998"/>
                <a:ext cx="2530" cy="633"/>
              </a:xfrm>
              <a:prstGeom prst="rect">
                <a:avLst/>
              </a:prstGeom>
              <a:grp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最短公示期为</a:t>
                </a:r>
                <a:r>
                  <a:rPr lang="zh-CN" sz="1200" b="1" spc="200">
                    <a:solidFill>
                      <a:srgbClr val="FFFF00"/>
                    </a:solidFill>
                    <a:uFillTx/>
                    <a:cs typeface="微软雅黑" panose="020B0503020204020204" pitchFamily="34" charset="-122"/>
                    <a:sym typeface="印品黑体" charset="0"/>
                  </a:rPr>
                  <a:t>一年</a:t>
                </a:r>
                <a:endParaRPr lang="zh-CN" sz="1200" b="1" spc="200">
                  <a:solidFill>
                    <a:srgbClr val="FFFF00"/>
                  </a:solidFill>
                  <a:uFillTx/>
                  <a:cs typeface="微软雅黑" panose="020B0503020204020204" pitchFamily="34" charset="-122"/>
                  <a:sym typeface="印品黑体" charset="0"/>
                </a:endParaRPr>
              </a:p>
            </p:txBody>
          </p:sp>
        </p:grpSp>
        <p:sp>
          <p:nvSpPr>
            <p:cNvPr id="90" name="文本框 89"/>
            <p:cNvSpPr txBox="true"/>
            <p:nvPr/>
          </p:nvSpPr>
          <p:spPr>
            <a:xfrm>
              <a:off x="8638" y="7073"/>
              <a:ext cx="3923" cy="72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i="0" spc="300" baseline="0" noProof="0" dirty="0">
                  <a:uLnTx/>
                  <a:uFillTx/>
                  <a:latin typeface="微软雅黑 Light" panose="020B0502040204020203" pitchFamily="34" charset="-122"/>
                  <a:ea typeface="微软雅黑" panose="020B0503020204020204" pitchFamily="34" charset="-122"/>
                  <a:sym typeface="微软雅黑 Light" panose="020B0502040204020203" pitchFamily="34" charset="-122"/>
                </a:rPr>
                <a:t>涉及</a:t>
              </a:r>
              <a:r>
                <a:rPr kumimoji="0" lang="en-US" altLang="zh-CN" sz="1200" i="0" spc="300" baseline="0" noProof="0" dirty="0">
                  <a:solidFill>
                    <a:srgbClr val="FF0000"/>
                  </a:solidFill>
                  <a:uLnTx/>
                  <a:uFillTx/>
                  <a:latin typeface="微软雅黑 Light" panose="020B0502040204020203" pitchFamily="34" charset="-122"/>
                  <a:ea typeface="微软雅黑" panose="020B0503020204020204" pitchFamily="34" charset="-122"/>
                  <a:sym typeface="微软雅黑 Light" panose="020B0502040204020203" pitchFamily="34" charset="-122"/>
                </a:rPr>
                <a:t>食品、药品、特种设备、安全生产、消防</a:t>
              </a:r>
              <a:r>
                <a:rPr kumimoji="0" lang="en-US" altLang="zh-CN" sz="1200" i="0" spc="300" baseline="0" noProof="0" dirty="0">
                  <a:uLnTx/>
                  <a:uFillTx/>
                  <a:latin typeface="微软雅黑 Light" panose="020B0502040204020203" pitchFamily="34" charset="-122"/>
                  <a:ea typeface="微软雅黑" panose="020B0503020204020204" pitchFamily="34" charset="-122"/>
                  <a:sym typeface="微软雅黑 Light" panose="020B0502040204020203" pitchFamily="34" charset="-122"/>
                </a:rPr>
                <a:t>领域</a:t>
              </a:r>
              <a:endParaRPr kumimoji="0" lang="en-US" altLang="zh-CN" sz="1200" i="0" spc="300" baseline="0" noProof="0" dirty="0">
                <a:uLnTx/>
                <a:uFillTx/>
                <a:latin typeface="微软雅黑 Light" panose="020B0502040204020203" pitchFamily="34" charset="-122"/>
                <a:ea typeface="微软雅黑" panose="020B0503020204020204" pitchFamily="34" charset="-122"/>
                <a:sym typeface="微软雅黑 Light" panose="020B0502040204020203" pitchFamily="34" charset="-122"/>
              </a:endParaRPr>
            </a:p>
          </p:txBody>
        </p:sp>
        <p:cxnSp>
          <p:nvCxnSpPr>
            <p:cNvPr id="92" name="Straight Connector 57"/>
            <p:cNvCxnSpPr/>
            <p:nvPr/>
          </p:nvCxnSpPr>
          <p:spPr bwMode="auto">
            <a:xfrm>
              <a:off x="11647" y="5364"/>
              <a:ext cx="227"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102" name="组合 101"/>
            <p:cNvGrpSpPr/>
            <p:nvPr/>
          </p:nvGrpSpPr>
          <p:grpSpPr>
            <a:xfrm rot="0">
              <a:off x="11874" y="5003"/>
              <a:ext cx="3765" cy="722"/>
              <a:chOff x="334" y="2786"/>
              <a:chExt cx="2563" cy="1053"/>
            </a:xfrm>
            <a:solidFill>
              <a:srgbClr val="255AB9"/>
            </a:solidFill>
          </p:grpSpPr>
          <p:sp>
            <p:nvSpPr>
              <p:cNvPr id="104" name="Freeform 3"/>
              <p:cNvSpPr/>
              <p:nvPr/>
            </p:nvSpPr>
            <p:spPr bwMode="auto">
              <a:xfrm>
                <a:off x="334" y="2786"/>
                <a:ext cx="2563"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105" name="文本框 104"/>
              <p:cNvSpPr txBox="true"/>
              <p:nvPr/>
            </p:nvSpPr>
            <p:spPr>
              <a:xfrm>
                <a:off x="368" y="2997"/>
                <a:ext cx="2510" cy="633"/>
              </a:xfrm>
              <a:prstGeom prst="rect">
                <a:avLst/>
              </a:prstGeom>
              <a:grpFill/>
            </p:spPr>
            <p:txBody>
              <a:bodyPr wrap="square" rtlCol="0">
                <a:spAutoFit/>
              </a:bodyPr>
              <a:p>
                <a:pPr algn="just"/>
                <a:r>
                  <a:rPr lang="zh-CN" sz="1200" b="1" spc="200">
                    <a:solidFill>
                      <a:schemeClr val="bg1"/>
                    </a:solidFill>
                    <a:uFillTx/>
                    <a:cs typeface="微软雅黑" panose="020B0503020204020204" pitchFamily="34" charset="-122"/>
                    <a:sym typeface="印品黑体" charset="0"/>
                  </a:rPr>
                  <a:t>届满后可</a:t>
                </a:r>
                <a:r>
                  <a:rPr lang="zh-CN" sz="1200" b="1" spc="200">
                    <a:solidFill>
                      <a:srgbClr val="FFFF00"/>
                    </a:solidFill>
                    <a:uFillTx/>
                    <a:cs typeface="微软雅黑" panose="020B0503020204020204" pitchFamily="34" charset="-122"/>
                    <a:sym typeface="印品黑体" charset="0"/>
                  </a:rPr>
                  <a:t>申请提前终止</a:t>
                </a:r>
                <a:r>
                  <a:rPr lang="zh-CN" sz="1200" b="1" spc="200">
                    <a:solidFill>
                      <a:schemeClr val="bg1"/>
                    </a:solidFill>
                    <a:uFillTx/>
                    <a:cs typeface="微软雅黑" panose="020B0503020204020204" pitchFamily="34" charset="-122"/>
                    <a:sym typeface="印品黑体" charset="0"/>
                  </a:rPr>
                  <a:t>公示</a:t>
                </a:r>
                <a:endParaRPr lang="zh-CN" sz="1200" b="1" spc="200">
                  <a:solidFill>
                    <a:schemeClr val="bg1"/>
                  </a:solidFill>
                  <a:uFillTx/>
                  <a:cs typeface="微软雅黑" panose="020B0503020204020204" pitchFamily="34" charset="-122"/>
                  <a:sym typeface="印品黑体" charset="0"/>
                </a:endParaRPr>
              </a:p>
            </p:txBody>
          </p:sp>
        </p:grpSp>
        <p:grpSp>
          <p:nvGrpSpPr>
            <p:cNvPr id="71" name="组合 70"/>
            <p:cNvGrpSpPr/>
            <p:nvPr/>
          </p:nvGrpSpPr>
          <p:grpSpPr>
            <a:xfrm>
              <a:off x="15395" y="3523"/>
              <a:ext cx="3923" cy="2967"/>
              <a:chOff x="14010" y="3487"/>
              <a:chExt cx="3923" cy="2967"/>
            </a:xfrm>
          </p:grpSpPr>
          <p:grpSp>
            <p:nvGrpSpPr>
              <p:cNvPr id="106" name="组合 105"/>
              <p:cNvGrpSpPr/>
              <p:nvPr/>
            </p:nvGrpSpPr>
            <p:grpSpPr>
              <a:xfrm rot="0">
                <a:off x="14259" y="4531"/>
                <a:ext cx="283" cy="1758"/>
                <a:chOff x="7894" y="3785"/>
                <a:chExt cx="283" cy="1758"/>
              </a:xfrm>
            </p:grpSpPr>
            <p:cxnSp>
              <p:nvCxnSpPr>
                <p:cNvPr id="107" name="Straight Connector 57"/>
                <p:cNvCxnSpPr/>
                <p:nvPr/>
              </p:nvCxnSpPr>
              <p:spPr bwMode="auto">
                <a:xfrm rot="5400000">
                  <a:off x="7015" y="4664"/>
                  <a:ext cx="1757" cy="0"/>
                </a:xfrm>
                <a:prstGeom prst="line">
                  <a:avLst/>
                </a:prstGeom>
                <a:ln w="15875" cmpd="sng">
                  <a:solidFill>
                    <a:schemeClr val="bg1">
                      <a:lumMod val="50000"/>
                    </a:schemeClr>
                  </a:solidFill>
                  <a:prstDash val="solid"/>
                  <a:headEnd type="none" w="sm" len="sm"/>
                  <a:tailEnd type="none" w="sm" len="sm"/>
                </a:ln>
              </p:spPr>
              <p:style>
                <a:lnRef idx="3">
                  <a:schemeClr val="accent4"/>
                </a:lnRef>
                <a:fillRef idx="0">
                  <a:schemeClr val="accent4"/>
                </a:fillRef>
                <a:effectRef idx="2">
                  <a:schemeClr val="accent4"/>
                </a:effectRef>
                <a:fontRef idx="minor">
                  <a:schemeClr val="tx1"/>
                </a:fontRef>
              </p:style>
            </p:cxnSp>
            <p:cxnSp>
              <p:nvCxnSpPr>
                <p:cNvPr id="108" name="Straight Connector 57"/>
                <p:cNvCxnSpPr/>
                <p:nvPr/>
              </p:nvCxnSpPr>
              <p:spPr bwMode="auto">
                <a:xfrm>
                  <a:off x="7894" y="3785"/>
                  <a:ext cx="283"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cxnSp>
              <p:nvCxnSpPr>
                <p:cNvPr id="109" name="Straight Connector 57"/>
                <p:cNvCxnSpPr/>
                <p:nvPr/>
              </p:nvCxnSpPr>
              <p:spPr bwMode="auto">
                <a:xfrm>
                  <a:off x="7894" y="4534"/>
                  <a:ext cx="283"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grpSp>
            <p:nvGrpSpPr>
              <p:cNvPr id="111" name="组合 110"/>
              <p:cNvGrpSpPr/>
              <p:nvPr/>
            </p:nvGrpSpPr>
            <p:grpSpPr>
              <a:xfrm rot="0">
                <a:off x="14544" y="4826"/>
                <a:ext cx="2722" cy="891"/>
                <a:chOff x="334" y="2786"/>
                <a:chExt cx="2458" cy="1744"/>
              </a:xfrm>
              <a:solidFill>
                <a:srgbClr val="255AB9"/>
              </a:solidFill>
            </p:grpSpPr>
            <p:sp>
              <p:nvSpPr>
                <p:cNvPr id="112" name="Freeform 3"/>
                <p:cNvSpPr/>
                <p:nvPr/>
              </p:nvSpPr>
              <p:spPr bwMode="auto">
                <a:xfrm>
                  <a:off x="334" y="2786"/>
                  <a:ext cx="2458" cy="161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1600">
                    <a:cs typeface="+mn-ea"/>
                    <a:sym typeface="+mn-lt"/>
                  </a:endParaRPr>
                </a:p>
              </p:txBody>
            </p:sp>
            <p:sp>
              <p:nvSpPr>
                <p:cNvPr id="113" name="文本框 112"/>
                <p:cNvSpPr txBox="true"/>
                <p:nvPr/>
              </p:nvSpPr>
              <p:spPr>
                <a:xfrm>
                  <a:off x="389" y="2825"/>
                  <a:ext cx="2302" cy="1705"/>
                </a:xfrm>
                <a:prstGeom prst="rect">
                  <a:avLst/>
                </a:prstGeom>
                <a:noFill/>
                <a:extLst>
                  <a:ext uri="{909E8E84-426E-40DD-AFC4-6F175D3DCCD1}">
                    <a14:hiddenFill xmlns:a14="http://schemas.microsoft.com/office/drawing/2010/main">
                      <a:grpFill/>
                    </a14:hiddenFill>
                  </a:ext>
                </a:extLst>
              </p:spPr>
              <p:txBody>
                <a:bodyPr wrap="square" rtlCol="0">
                  <a:spAutoFit/>
                </a:bodyPr>
                <a:p>
                  <a:pPr algn="just"/>
                  <a:r>
                    <a:rPr lang="zh-CN" sz="1000" b="1" spc="200">
                      <a:solidFill>
                        <a:srgbClr val="FFFF00"/>
                      </a:solidFill>
                      <a:uFillTx/>
                      <a:cs typeface="微软雅黑" panose="020B0503020204020204" pitchFamily="34" charset="-122"/>
                      <a:sym typeface="印品黑体" charset="0"/>
                    </a:rPr>
                    <a:t>完全履行</a:t>
                  </a:r>
                  <a:r>
                    <a:rPr lang="zh-CN" sz="1000" b="1" spc="200">
                      <a:solidFill>
                        <a:schemeClr val="bg1"/>
                      </a:solidFill>
                      <a:uFillTx/>
                      <a:cs typeface="微软雅黑" panose="020B0503020204020204" pitchFamily="34" charset="-122"/>
                      <a:sym typeface="印品黑体" charset="0"/>
                    </a:rPr>
                    <a:t>行政处罚决定规定的义务，纠正违法行为。</a:t>
                  </a:r>
                  <a:endParaRPr lang="zh-CN" sz="1000" b="1" spc="200">
                    <a:solidFill>
                      <a:schemeClr val="bg1"/>
                    </a:solidFill>
                    <a:uFillTx/>
                    <a:cs typeface="微软雅黑" panose="020B0503020204020204" pitchFamily="34" charset="-122"/>
                    <a:sym typeface="印品黑体" charset="0"/>
                  </a:endParaRPr>
                </a:p>
              </p:txBody>
            </p:sp>
          </p:grpSp>
          <p:grpSp>
            <p:nvGrpSpPr>
              <p:cNvPr id="114" name="组合 113"/>
              <p:cNvGrpSpPr/>
              <p:nvPr/>
            </p:nvGrpSpPr>
            <p:grpSpPr>
              <a:xfrm rot="0">
                <a:off x="14543" y="4059"/>
                <a:ext cx="2722" cy="722"/>
                <a:chOff x="334" y="2786"/>
                <a:chExt cx="2458" cy="1053"/>
              </a:xfrm>
              <a:solidFill>
                <a:srgbClr val="255AB9"/>
              </a:solidFill>
            </p:grpSpPr>
            <p:sp>
              <p:nvSpPr>
                <p:cNvPr id="115" name="Freeform 3"/>
                <p:cNvSpPr/>
                <p:nvPr/>
              </p:nvSpPr>
              <p:spPr bwMode="auto">
                <a:xfrm>
                  <a:off x="334" y="2786"/>
                  <a:ext cx="245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1600">
                    <a:cs typeface="+mn-ea"/>
                    <a:sym typeface="+mn-lt"/>
                  </a:endParaRPr>
                </a:p>
              </p:txBody>
            </p:sp>
            <p:sp>
              <p:nvSpPr>
                <p:cNvPr id="116" name="文本框 115"/>
                <p:cNvSpPr txBox="true"/>
                <p:nvPr/>
              </p:nvSpPr>
              <p:spPr>
                <a:xfrm>
                  <a:off x="481" y="2997"/>
                  <a:ext cx="2284" cy="563"/>
                </a:xfrm>
                <a:prstGeom prst="rect">
                  <a:avLst/>
                </a:prstGeom>
                <a:grpFill/>
              </p:spPr>
              <p:txBody>
                <a:bodyPr wrap="square" rtlCol="0">
                  <a:spAutoFit/>
                </a:bodyPr>
                <a:p>
                  <a:pPr algn="just"/>
                  <a:r>
                    <a:rPr lang="zh-CN" sz="1000" b="1" spc="200">
                      <a:solidFill>
                        <a:schemeClr val="bg1"/>
                      </a:solidFill>
                      <a:uFillTx/>
                      <a:cs typeface="微软雅黑" panose="020B0503020204020204" pitchFamily="34" charset="-122"/>
                      <a:sym typeface="印品黑体" charset="0"/>
                    </a:rPr>
                    <a:t>达到</a:t>
                  </a:r>
                  <a:r>
                    <a:rPr lang="zh-CN" sz="1000" b="1" spc="200">
                      <a:solidFill>
                        <a:srgbClr val="FFFF00"/>
                      </a:solidFill>
                      <a:uFillTx/>
                      <a:cs typeface="微软雅黑" panose="020B0503020204020204" pitchFamily="34" charset="-122"/>
                      <a:sym typeface="印品黑体" charset="0"/>
                    </a:rPr>
                    <a:t>最短</a:t>
                  </a:r>
                  <a:r>
                    <a:rPr lang="zh-CN" sz="1000" b="1" spc="200">
                      <a:solidFill>
                        <a:schemeClr val="bg1"/>
                      </a:solidFill>
                      <a:uFillTx/>
                      <a:cs typeface="微软雅黑" panose="020B0503020204020204" pitchFamily="34" charset="-122"/>
                      <a:sym typeface="印品黑体" charset="0"/>
                    </a:rPr>
                    <a:t>公示期限</a:t>
                  </a:r>
                  <a:endParaRPr lang="zh-CN" sz="1000" b="1" spc="200">
                    <a:solidFill>
                      <a:schemeClr val="bg1"/>
                    </a:solidFill>
                    <a:uFillTx/>
                    <a:cs typeface="微软雅黑" panose="020B0503020204020204" pitchFamily="34" charset="-122"/>
                    <a:sym typeface="印品黑体" charset="0"/>
                  </a:endParaRPr>
                </a:p>
              </p:txBody>
            </p:sp>
          </p:grpSp>
          <p:cxnSp>
            <p:nvCxnSpPr>
              <p:cNvPr id="117" name="Straight Connector 57"/>
              <p:cNvCxnSpPr/>
              <p:nvPr/>
            </p:nvCxnSpPr>
            <p:spPr bwMode="auto">
              <a:xfrm>
                <a:off x="14259" y="6289"/>
                <a:ext cx="283"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118" name="组合 117"/>
              <p:cNvGrpSpPr/>
              <p:nvPr/>
            </p:nvGrpSpPr>
            <p:grpSpPr>
              <a:xfrm rot="0">
                <a:off x="14543" y="5732"/>
                <a:ext cx="2723" cy="722"/>
                <a:chOff x="334" y="2742"/>
                <a:chExt cx="2458" cy="1053"/>
              </a:xfrm>
              <a:solidFill>
                <a:srgbClr val="255AB9"/>
              </a:solidFill>
            </p:grpSpPr>
            <p:sp>
              <p:nvSpPr>
                <p:cNvPr id="119" name="Freeform 3"/>
                <p:cNvSpPr/>
                <p:nvPr/>
              </p:nvSpPr>
              <p:spPr bwMode="auto">
                <a:xfrm>
                  <a:off x="334" y="2742"/>
                  <a:ext cx="245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sz="1600">
                    <a:cs typeface="+mn-ea"/>
                    <a:sym typeface="+mn-lt"/>
                  </a:endParaRPr>
                </a:p>
              </p:txBody>
            </p:sp>
            <p:sp>
              <p:nvSpPr>
                <p:cNvPr id="120" name="文本框 119"/>
                <p:cNvSpPr txBox="true"/>
                <p:nvPr/>
              </p:nvSpPr>
              <p:spPr>
                <a:xfrm>
                  <a:off x="481" y="2997"/>
                  <a:ext cx="2284" cy="563"/>
                </a:xfrm>
                <a:prstGeom prst="rect">
                  <a:avLst/>
                </a:prstGeom>
                <a:grpFill/>
              </p:spPr>
              <p:txBody>
                <a:bodyPr wrap="square" rtlCol="0">
                  <a:spAutoFit/>
                </a:bodyPr>
                <a:p>
                  <a:pPr algn="just"/>
                  <a:r>
                    <a:rPr lang="zh-CN" sz="1000" b="1" spc="200">
                      <a:solidFill>
                        <a:schemeClr val="bg1"/>
                      </a:solidFill>
                      <a:uFillTx/>
                      <a:cs typeface="微软雅黑" panose="020B0503020204020204" pitchFamily="34" charset="-122"/>
                      <a:sym typeface="印品黑体" charset="0"/>
                    </a:rPr>
                    <a:t>公开作出</a:t>
                  </a:r>
                  <a:r>
                    <a:rPr lang="zh-CN" sz="1000" b="1" spc="200">
                      <a:solidFill>
                        <a:srgbClr val="FFFF00"/>
                      </a:solidFill>
                      <a:uFillTx/>
                      <a:cs typeface="微软雅黑" panose="020B0503020204020204" pitchFamily="34" charset="-122"/>
                      <a:sym typeface="印品黑体" charset="0"/>
                    </a:rPr>
                    <a:t>信用承诺</a:t>
                  </a:r>
                  <a:endParaRPr lang="zh-CN" sz="1000" b="1" spc="200">
                    <a:solidFill>
                      <a:srgbClr val="FFFF00"/>
                    </a:solidFill>
                    <a:uFillTx/>
                    <a:cs typeface="微软雅黑" panose="020B0503020204020204" pitchFamily="34" charset="-122"/>
                    <a:sym typeface="印品黑体" charset="0"/>
                  </a:endParaRPr>
                </a:p>
              </p:txBody>
            </p:sp>
          </p:grpSp>
          <p:sp>
            <p:nvSpPr>
              <p:cNvPr id="122" name="文本框 121"/>
              <p:cNvSpPr txBox="true"/>
              <p:nvPr/>
            </p:nvSpPr>
            <p:spPr>
              <a:xfrm>
                <a:off x="14010" y="3487"/>
                <a:ext cx="3923" cy="434"/>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i="0" spc="300" baseline="0" noProof="0" dirty="0">
                    <a:solidFill>
                      <a:srgbClr val="FF0000"/>
                    </a:solidFill>
                    <a:uLnTx/>
                    <a:uFillTx/>
                    <a:latin typeface="微软雅黑 Light" panose="020B0502040204020203" pitchFamily="34" charset="-122"/>
                    <a:ea typeface="微软雅黑" panose="020B0503020204020204" pitchFamily="34" charset="-122"/>
                    <a:sym typeface="微软雅黑 Light" panose="020B0502040204020203" pitchFamily="34" charset="-122"/>
                  </a:rPr>
                  <a:t>同时满足以下条件</a:t>
                </a:r>
                <a:r>
                  <a:rPr kumimoji="0" lang="zh-CN" altLang="en-US" sz="1200" i="0" spc="300" baseline="0" noProof="0" dirty="0">
                    <a:solidFill>
                      <a:srgbClr val="FF0000"/>
                    </a:solidFill>
                    <a:uLnTx/>
                    <a:uFillTx/>
                    <a:latin typeface="微软雅黑 Light" panose="020B0502040204020203" pitchFamily="34" charset="-122"/>
                    <a:ea typeface="微软雅黑" panose="020B0503020204020204" pitchFamily="34" charset="-122"/>
                    <a:sym typeface="微软雅黑 Light" panose="020B0502040204020203" pitchFamily="34" charset="-122"/>
                  </a:rPr>
                  <a:t>：</a:t>
                </a:r>
                <a:endParaRPr kumimoji="0" lang="zh-CN" altLang="en-US" sz="1200" i="0" spc="300" baseline="0" noProof="0" dirty="0">
                  <a:solidFill>
                    <a:srgbClr val="FF0000"/>
                  </a:solidFill>
                  <a:uLnTx/>
                  <a:uFillTx/>
                  <a:latin typeface="微软雅黑 Light" panose="020B0502040204020203" pitchFamily="34" charset="-122"/>
                  <a:ea typeface="微软雅黑" panose="020B0503020204020204" pitchFamily="34" charset="-122"/>
                  <a:sym typeface="微软雅黑 Light" panose="020B0502040204020203" pitchFamily="34" charset="-122"/>
                </a:endParaRPr>
              </a:p>
            </p:txBody>
          </p:sp>
        </p:grpSp>
        <p:grpSp>
          <p:nvGrpSpPr>
            <p:cNvPr id="123" name="组合 122"/>
            <p:cNvGrpSpPr/>
            <p:nvPr/>
          </p:nvGrpSpPr>
          <p:grpSpPr>
            <a:xfrm rot="0">
              <a:off x="12037" y="6113"/>
              <a:ext cx="3608" cy="749"/>
              <a:chOff x="334" y="2786"/>
              <a:chExt cx="2563" cy="1092"/>
            </a:xfrm>
            <a:solidFill>
              <a:srgbClr val="255AB9"/>
            </a:solidFill>
          </p:grpSpPr>
          <p:sp>
            <p:nvSpPr>
              <p:cNvPr id="124" name="Freeform 3"/>
              <p:cNvSpPr/>
              <p:nvPr/>
            </p:nvSpPr>
            <p:spPr bwMode="auto">
              <a:xfrm>
                <a:off x="334" y="2786"/>
                <a:ext cx="2563"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125" name="文本框 124"/>
              <p:cNvSpPr txBox="true"/>
              <p:nvPr/>
            </p:nvSpPr>
            <p:spPr>
              <a:xfrm>
                <a:off x="360" y="2891"/>
                <a:ext cx="2510" cy="987"/>
              </a:xfrm>
              <a:prstGeom prst="rect">
                <a:avLst/>
              </a:prstGeom>
              <a:noFill/>
              <a:extLst>
                <a:ext uri="{909E8E84-426E-40DD-AFC4-6F175D3DCCD1}">
                  <a14:hiddenFill xmlns:a14="http://schemas.microsoft.com/office/drawing/2010/main">
                    <a:grpFill/>
                  </a14:hiddenFill>
                </a:ext>
              </a:extLst>
            </p:spPr>
            <p:txBody>
              <a:bodyPr wrap="square" rtlCol="0">
                <a:spAutoFit/>
              </a:bodyPr>
              <a:p>
                <a:pPr algn="just"/>
                <a:r>
                  <a:rPr lang="zh-CN" sz="1100" b="1" spc="200">
                    <a:solidFill>
                      <a:schemeClr val="bg1"/>
                    </a:solidFill>
                    <a:uFillTx/>
                    <a:cs typeface="微软雅黑" panose="020B0503020204020204" pitchFamily="34" charset="-122"/>
                    <a:sym typeface="印品黑体" charset="0"/>
                  </a:rPr>
                  <a:t>最长公示期届满后，相关信息</a:t>
                </a:r>
                <a:r>
                  <a:rPr lang="zh-CN" sz="1100" b="1" spc="200">
                    <a:solidFill>
                      <a:srgbClr val="FFFF00"/>
                    </a:solidFill>
                    <a:uFillTx/>
                    <a:cs typeface="微软雅黑" panose="020B0503020204020204" pitchFamily="34" charset="-122"/>
                    <a:sym typeface="印品黑体" charset="0"/>
                  </a:rPr>
                  <a:t>自动停止公示</a:t>
                </a:r>
                <a:r>
                  <a:rPr lang="zh-CN" sz="1100" b="1" spc="200">
                    <a:solidFill>
                      <a:schemeClr val="bg1"/>
                    </a:solidFill>
                    <a:uFillTx/>
                    <a:cs typeface="微软雅黑" panose="020B0503020204020204" pitchFamily="34" charset="-122"/>
                    <a:sym typeface="印品黑体" charset="0"/>
                  </a:rPr>
                  <a:t>。</a:t>
                </a:r>
                <a:endParaRPr lang="zh-CN" sz="1100" b="1" spc="200">
                  <a:solidFill>
                    <a:schemeClr val="bg1"/>
                  </a:solidFill>
                  <a:uFillTx/>
                  <a:cs typeface="微软雅黑" panose="020B0503020204020204" pitchFamily="34" charset="-122"/>
                  <a:sym typeface="印品黑体" charset="0"/>
                </a:endParaRPr>
              </a:p>
            </p:txBody>
          </p:sp>
        </p:grpSp>
        <p:cxnSp>
          <p:nvCxnSpPr>
            <p:cNvPr id="126" name="Straight Connector 57"/>
            <p:cNvCxnSpPr/>
            <p:nvPr/>
          </p:nvCxnSpPr>
          <p:spPr bwMode="auto">
            <a:xfrm>
              <a:off x="11647" y="6474"/>
              <a:ext cx="397"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127" name="组合 126"/>
            <p:cNvGrpSpPr/>
            <p:nvPr/>
          </p:nvGrpSpPr>
          <p:grpSpPr>
            <a:xfrm rot="0">
              <a:off x="296" y="8895"/>
              <a:ext cx="2712" cy="844"/>
              <a:chOff x="230" y="2786"/>
              <a:chExt cx="2712" cy="1053"/>
            </a:xfrm>
            <a:solidFill>
              <a:srgbClr val="2A5FBF"/>
            </a:solidFill>
          </p:grpSpPr>
          <p:sp>
            <p:nvSpPr>
              <p:cNvPr id="128" name="Freeform 3"/>
              <p:cNvSpPr/>
              <p:nvPr/>
            </p:nvSpPr>
            <p:spPr bwMode="auto">
              <a:xfrm>
                <a:off x="230" y="2786"/>
                <a:ext cx="2712"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129" name="文本框 128"/>
              <p:cNvSpPr txBox="true"/>
              <p:nvPr/>
            </p:nvSpPr>
            <p:spPr>
              <a:xfrm>
                <a:off x="289" y="3052"/>
                <a:ext cx="2594" cy="541"/>
              </a:xfrm>
              <a:prstGeom prst="rect">
                <a:avLst/>
              </a:prstGeom>
              <a:grpFill/>
            </p:spPr>
            <p:txBody>
              <a:bodyPr wrap="square" rtlCol="0">
                <a:spAutoFit/>
              </a:bodyPr>
              <a:p>
                <a:pPr algn="ctr"/>
                <a:r>
                  <a:rPr sz="1200" b="1" spc="200">
                    <a:solidFill>
                      <a:schemeClr val="bg1"/>
                    </a:solidFill>
                    <a:uFillTx/>
                    <a:cs typeface="微软雅黑" panose="020B0503020204020204" pitchFamily="34" charset="-122"/>
                    <a:sym typeface="印品黑体" charset="0"/>
                  </a:rPr>
                  <a:t>自然人</a:t>
                </a:r>
                <a:endParaRPr sz="1200" b="1" spc="200">
                  <a:solidFill>
                    <a:schemeClr val="bg1"/>
                  </a:solidFill>
                  <a:uFillTx/>
                  <a:cs typeface="微软雅黑" panose="020B0503020204020204" pitchFamily="34" charset="-122"/>
                  <a:sym typeface="印品黑体" charset="0"/>
                </a:endParaRPr>
              </a:p>
            </p:txBody>
          </p:sp>
        </p:grpSp>
        <p:cxnSp>
          <p:nvCxnSpPr>
            <p:cNvPr id="130" name="Straight Connector 57"/>
            <p:cNvCxnSpPr/>
            <p:nvPr/>
          </p:nvCxnSpPr>
          <p:spPr bwMode="auto">
            <a:xfrm>
              <a:off x="3008" y="9360"/>
              <a:ext cx="283"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nvGrpSpPr>
            <p:cNvPr id="134" name="组合 133"/>
            <p:cNvGrpSpPr/>
            <p:nvPr/>
          </p:nvGrpSpPr>
          <p:grpSpPr>
            <a:xfrm rot="0">
              <a:off x="3306" y="8911"/>
              <a:ext cx="1602" cy="828"/>
              <a:chOff x="334" y="2786"/>
              <a:chExt cx="2798" cy="1053"/>
            </a:xfrm>
            <a:solidFill>
              <a:srgbClr val="255AB9"/>
            </a:solidFill>
          </p:grpSpPr>
          <p:sp>
            <p:nvSpPr>
              <p:cNvPr id="135" name="Freeform 3"/>
              <p:cNvSpPr/>
              <p:nvPr/>
            </p:nvSpPr>
            <p:spPr bwMode="auto">
              <a:xfrm>
                <a:off x="334" y="2786"/>
                <a:ext cx="2798" cy="1053"/>
              </a:xfrm>
              <a:prstGeom prst="flowChartAlternateProcess">
                <a:avLst/>
              </a:prstGeom>
              <a:grp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136" name="文本框 135"/>
              <p:cNvSpPr txBox="true"/>
              <p:nvPr/>
            </p:nvSpPr>
            <p:spPr>
              <a:xfrm>
                <a:off x="512" y="2924"/>
                <a:ext cx="2530" cy="799"/>
              </a:xfrm>
              <a:prstGeom prst="rect">
                <a:avLst/>
              </a:prstGeom>
              <a:grpFill/>
            </p:spPr>
            <p:txBody>
              <a:bodyPr wrap="square" rtlCol="0">
                <a:spAutoFit/>
              </a:bodyPr>
              <a:p>
                <a:pPr algn="ctr" fontAlgn="auto">
                  <a:lnSpc>
                    <a:spcPts val="1200"/>
                  </a:lnSpc>
                </a:pPr>
                <a:r>
                  <a:rPr lang="zh-CN" sz="1200" b="1" spc="200">
                    <a:solidFill>
                      <a:schemeClr val="bg1"/>
                    </a:solidFill>
                    <a:uFillTx/>
                    <a:cs typeface="微软雅黑" panose="020B0503020204020204" pitchFamily="34" charset="-122"/>
                    <a:sym typeface="印品黑体" charset="0"/>
                  </a:rPr>
                  <a:t>行政处罚</a:t>
                </a:r>
                <a:endParaRPr lang="zh-CN" sz="1200" b="1" spc="200">
                  <a:solidFill>
                    <a:schemeClr val="bg1"/>
                  </a:solidFill>
                  <a:uFillTx/>
                  <a:cs typeface="微软雅黑" panose="020B0503020204020204" pitchFamily="34" charset="-122"/>
                  <a:sym typeface="印品黑体" charset="0"/>
                </a:endParaRPr>
              </a:p>
              <a:p>
                <a:pPr algn="ctr" fontAlgn="auto">
                  <a:lnSpc>
                    <a:spcPts val="1200"/>
                  </a:lnSpc>
                </a:pPr>
                <a:r>
                  <a:rPr lang="zh-CN" sz="1200" b="1" spc="200">
                    <a:solidFill>
                      <a:schemeClr val="bg1"/>
                    </a:solidFill>
                    <a:uFillTx/>
                    <a:cs typeface="微软雅黑" panose="020B0503020204020204" pitchFamily="34" charset="-122"/>
                    <a:sym typeface="印品黑体" charset="0"/>
                  </a:rPr>
                  <a:t>信息</a:t>
                </a:r>
                <a:endParaRPr lang="zh-CN" sz="1200" b="1" spc="200">
                  <a:solidFill>
                    <a:schemeClr val="bg1"/>
                  </a:solidFill>
                  <a:uFillTx/>
                  <a:cs typeface="微软雅黑" panose="020B0503020204020204" pitchFamily="34" charset="-122"/>
                  <a:sym typeface="印品黑体" charset="0"/>
                </a:endParaRPr>
              </a:p>
            </p:txBody>
          </p:sp>
        </p:grpSp>
        <p:sp>
          <p:nvSpPr>
            <p:cNvPr id="141" name="Freeform 3"/>
            <p:cNvSpPr/>
            <p:nvPr/>
          </p:nvSpPr>
          <p:spPr bwMode="auto">
            <a:xfrm>
              <a:off x="5186" y="8895"/>
              <a:ext cx="2391" cy="835"/>
            </a:xfrm>
            <a:prstGeom prst="flowChartAlternateProcess">
              <a:avLst/>
            </a:prstGeom>
            <a:solidFill>
              <a:srgbClr val="255AB9"/>
            </a:solidFill>
            <a:ln w="25400">
              <a:solidFill>
                <a:schemeClr val="bg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lang="zh-CN" altLang="en-US">
                <a:cs typeface="+mn-ea"/>
                <a:sym typeface="+mn-lt"/>
              </a:endParaRPr>
            </a:p>
          </p:txBody>
        </p:sp>
        <p:sp>
          <p:nvSpPr>
            <p:cNvPr id="142" name="文本框 141"/>
            <p:cNvSpPr txBox="true"/>
            <p:nvPr/>
          </p:nvSpPr>
          <p:spPr>
            <a:xfrm>
              <a:off x="5262" y="9150"/>
              <a:ext cx="2237" cy="434"/>
            </a:xfrm>
            <a:prstGeom prst="rect">
              <a:avLst/>
            </a:prstGeom>
            <a:solidFill>
              <a:srgbClr val="255AB9"/>
            </a:solidFill>
          </p:spPr>
          <p:txBody>
            <a:bodyPr wrap="square" rtlCol="0">
              <a:spAutoFit/>
            </a:bodyPr>
            <a:p>
              <a:pPr algn="ctr"/>
              <a:r>
                <a:rPr lang="zh-CN" sz="1200" b="1" spc="200">
                  <a:solidFill>
                    <a:schemeClr val="bg1"/>
                  </a:solidFill>
                  <a:uFillTx/>
                  <a:cs typeface="微软雅黑" panose="020B0503020204020204" pitchFamily="34" charset="-122"/>
                  <a:sym typeface="印品黑体" charset="0"/>
                </a:rPr>
                <a:t>原则上不公示</a:t>
              </a:r>
              <a:endParaRPr lang="zh-CN" sz="1200" b="1" spc="200">
                <a:solidFill>
                  <a:schemeClr val="bg1"/>
                </a:solidFill>
                <a:uFillTx/>
                <a:cs typeface="微软雅黑" panose="020B0503020204020204" pitchFamily="34" charset="-122"/>
                <a:sym typeface="印品黑体" charset="0"/>
              </a:endParaRPr>
            </a:p>
          </p:txBody>
        </p:sp>
        <p:cxnSp>
          <p:nvCxnSpPr>
            <p:cNvPr id="143" name="Straight Connector 57"/>
            <p:cNvCxnSpPr/>
            <p:nvPr/>
          </p:nvCxnSpPr>
          <p:spPr bwMode="auto">
            <a:xfrm>
              <a:off x="4914" y="9372"/>
              <a:ext cx="283" cy="0"/>
            </a:xfrm>
            <a:prstGeom prst="line">
              <a:avLst/>
            </a:prstGeom>
            <a:ln w="12700"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cxnSp>
          <p:nvCxnSpPr>
            <p:cNvPr id="144" name="Straight Connector 57"/>
            <p:cNvCxnSpPr/>
            <p:nvPr/>
          </p:nvCxnSpPr>
          <p:spPr bwMode="auto">
            <a:xfrm rot="5400000">
              <a:off x="-2791" y="6268"/>
              <a:ext cx="5669" cy="0"/>
            </a:xfrm>
            <a:prstGeom prst="line">
              <a:avLst/>
            </a:prstGeom>
            <a:ln w="15875" cmpd="sng">
              <a:solidFill>
                <a:schemeClr val="bg1">
                  <a:lumMod val="50000"/>
                </a:schemeClr>
              </a:solidFill>
              <a:prstDash val="solid"/>
              <a:headEnd type="none" w="sm" len="sm"/>
              <a:tailEnd type="none" w="sm" len="sm"/>
            </a:ln>
          </p:spPr>
          <p:style>
            <a:lnRef idx="3">
              <a:schemeClr val="accent4"/>
            </a:lnRef>
            <a:fillRef idx="0">
              <a:schemeClr val="accent4"/>
            </a:fillRef>
            <a:effectRef idx="2">
              <a:schemeClr val="accent4"/>
            </a:effectRef>
            <a:fontRef idx="minor">
              <a:schemeClr val="tx1"/>
            </a:fontRef>
          </p:style>
        </p:cxnSp>
        <p:cxnSp>
          <p:nvCxnSpPr>
            <p:cNvPr id="145" name="Straight Connector 57"/>
            <p:cNvCxnSpPr/>
            <p:nvPr/>
          </p:nvCxnSpPr>
          <p:spPr bwMode="auto">
            <a:xfrm>
              <a:off x="39" y="3433"/>
              <a:ext cx="227"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cxnSp>
          <p:nvCxnSpPr>
            <p:cNvPr id="146" name="Straight Connector 57"/>
            <p:cNvCxnSpPr/>
            <p:nvPr/>
          </p:nvCxnSpPr>
          <p:spPr bwMode="auto">
            <a:xfrm>
              <a:off x="69" y="9102"/>
              <a:ext cx="227"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sp>
          <p:nvSpPr>
            <p:cNvPr id="147" name="文本框 146"/>
            <p:cNvSpPr txBox="true"/>
            <p:nvPr/>
          </p:nvSpPr>
          <p:spPr>
            <a:xfrm>
              <a:off x="86" y="10082"/>
              <a:ext cx="19163" cy="459"/>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00" i="0" spc="300" baseline="0" noProof="0" dirty="0">
                  <a:uLnTx/>
                  <a:uFillTx/>
                  <a:latin typeface="微软雅黑" panose="020B0503020204020204" pitchFamily="34" charset="-122"/>
                  <a:ea typeface="微软雅黑" panose="020B0503020204020204" pitchFamily="34" charset="-122"/>
                  <a:sym typeface="微软雅黑 Light" panose="020B0502040204020203" pitchFamily="34" charset="-122"/>
                </a:rPr>
                <a:t>同一行政处罚决定涉及</a:t>
              </a:r>
              <a:r>
                <a:rPr kumimoji="0" lang="en-US" altLang="zh-CN" sz="1300" i="0" spc="300" baseline="0" noProof="0" dirty="0">
                  <a:solidFill>
                    <a:srgbClr val="FF0000"/>
                  </a:solidFill>
                  <a:uLnTx/>
                  <a:uFillTx/>
                  <a:latin typeface="微软雅黑" panose="020B0503020204020204" pitchFamily="34" charset="-122"/>
                  <a:ea typeface="微软雅黑" panose="020B0503020204020204" pitchFamily="34" charset="-122"/>
                  <a:sym typeface="微软雅黑 Light" panose="020B0502040204020203" pitchFamily="34" charset="-122"/>
                </a:rPr>
                <a:t>多种处罚类型</a:t>
              </a:r>
              <a:r>
                <a:rPr kumimoji="0" lang="en-US" altLang="zh-CN" sz="1300" i="0" spc="300" baseline="0" noProof="0" dirty="0">
                  <a:uLnTx/>
                  <a:uFillTx/>
                  <a:latin typeface="微软雅黑" panose="020B0503020204020204" pitchFamily="34" charset="-122"/>
                  <a:ea typeface="微软雅黑" panose="020B0503020204020204" pitchFamily="34" charset="-122"/>
                  <a:sym typeface="微软雅黑 Light" panose="020B0502040204020203" pitchFamily="34" charset="-122"/>
                </a:rPr>
                <a:t>的，其公示期限</a:t>
              </a:r>
              <a:r>
                <a:rPr kumimoji="0" lang="en-US" altLang="zh-CN" sz="1300" i="0" spc="300" baseline="0" noProof="0" dirty="0">
                  <a:solidFill>
                    <a:srgbClr val="FF0000"/>
                  </a:solidFill>
                  <a:uLnTx/>
                  <a:uFillTx/>
                  <a:latin typeface="微软雅黑" panose="020B0503020204020204" pitchFamily="34" charset="-122"/>
                  <a:ea typeface="微软雅黑" panose="020B0503020204020204" pitchFamily="34" charset="-122"/>
                  <a:sym typeface="微软雅黑 Light" panose="020B0502040204020203" pitchFamily="34" charset="-122"/>
                </a:rPr>
                <a:t>以期限最长的类型为准</a:t>
              </a:r>
              <a:r>
                <a:rPr kumimoji="0" lang="en-US" altLang="zh-CN" sz="1300" i="0" spc="300" baseline="0" noProof="0" dirty="0">
                  <a:uLnTx/>
                  <a:uFillTx/>
                  <a:latin typeface="微软雅黑" panose="020B0503020204020204" pitchFamily="34" charset="-122"/>
                  <a:ea typeface="微软雅黑" panose="020B0503020204020204" pitchFamily="34" charset="-122"/>
                  <a:sym typeface="微软雅黑 Light" panose="020B0502040204020203" pitchFamily="34" charset="-122"/>
                </a:rPr>
                <a:t>。行政处罚信息的公示期限起点以</a:t>
              </a:r>
              <a:r>
                <a:rPr kumimoji="0" lang="en-US" altLang="zh-CN" sz="1300" i="0" spc="300" baseline="0" noProof="0" dirty="0">
                  <a:solidFill>
                    <a:srgbClr val="FF0000"/>
                  </a:solidFill>
                  <a:uLnTx/>
                  <a:uFillTx/>
                  <a:latin typeface="微软雅黑" panose="020B0503020204020204" pitchFamily="34" charset="-122"/>
                  <a:ea typeface="微软雅黑" panose="020B0503020204020204" pitchFamily="34" charset="-122"/>
                  <a:sym typeface="微软雅黑 Light" panose="020B0502040204020203" pitchFamily="34" charset="-122"/>
                </a:rPr>
                <a:t>行政处罚作出时间</a:t>
              </a:r>
              <a:r>
                <a:rPr kumimoji="0" lang="en-US" altLang="zh-CN" sz="1300" i="0" spc="300" baseline="0" noProof="0" dirty="0">
                  <a:uLnTx/>
                  <a:uFillTx/>
                  <a:latin typeface="微软雅黑" panose="020B0503020204020204" pitchFamily="34" charset="-122"/>
                  <a:ea typeface="微软雅黑" panose="020B0503020204020204" pitchFamily="34" charset="-122"/>
                  <a:sym typeface="微软雅黑 Light" panose="020B0502040204020203" pitchFamily="34" charset="-122"/>
                </a:rPr>
                <a:t>为准。</a:t>
              </a:r>
              <a:endParaRPr kumimoji="0" lang="en-US" altLang="zh-CN" sz="1300" i="0" spc="300" baseline="0" noProof="0" dirty="0">
                <a:uLnTx/>
                <a:uFillTx/>
                <a:latin typeface="微软雅黑" panose="020B0503020204020204" pitchFamily="34" charset="-122"/>
                <a:ea typeface="微软雅黑" panose="020B0503020204020204" pitchFamily="34" charset="-122"/>
                <a:sym typeface="微软雅黑 Light" panose="020B0502040204020203" pitchFamily="34" charset="-122"/>
              </a:endParaRPr>
            </a:p>
          </p:txBody>
        </p:sp>
        <p:cxnSp>
          <p:nvCxnSpPr>
            <p:cNvPr id="72" name="Straight Connector 57"/>
            <p:cNvCxnSpPr/>
            <p:nvPr/>
          </p:nvCxnSpPr>
          <p:spPr bwMode="auto">
            <a:xfrm>
              <a:off x="5853" y="6283"/>
              <a:ext cx="624" cy="0"/>
            </a:xfrm>
            <a:prstGeom prst="line">
              <a:avLst/>
            </a:prstGeom>
            <a:ln w="15875" cmpd="sng">
              <a:solidFill>
                <a:schemeClr val="bg1">
                  <a:lumMod val="50000"/>
                </a:schemeClr>
              </a:solidFill>
              <a:prstDash val="solid"/>
              <a:headEnd type="none" w="sm" len="sm"/>
              <a:tailEnd type="triangle" w="sm" len="sm"/>
            </a:ln>
          </p:spPr>
          <p:style>
            <a:lnRef idx="3">
              <a:schemeClr val="accent4"/>
            </a:lnRef>
            <a:fillRef idx="0">
              <a:schemeClr val="accent4"/>
            </a:fillRef>
            <a:effectRef idx="2">
              <a:schemeClr val="accent4"/>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23711" y="-2059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8717280" cy="523240"/>
          </a:xfrm>
          <a:prstGeom prst="rect">
            <a:avLst/>
          </a:prstGeom>
        </p:spPr>
        <p:txBody>
          <a:bodyPr vert="horz" lIns="91440" tIns="45720" rIns="91440" bIns="45720" rtlCol="0" anchor="b">
            <a:noAutofit/>
          </a:bodyPr>
          <a:lstStyle/>
          <a:p>
            <a:pPr>
              <a:lnSpc>
                <a:spcPts val="6000"/>
              </a:lnSpc>
              <a:spcBef>
                <a:spcPct val="0"/>
              </a:spcBef>
            </a:pPr>
            <a:r>
              <a:rPr lang="zh-CN" altLang="en-US" sz="2400" b="1" spc="200" dirty="0">
                <a:solidFill>
                  <a:schemeClr val="tx1"/>
                </a:solidFill>
                <a:uFillTx/>
                <a:latin typeface="微软雅黑" panose="020B0503020204020204" pitchFamily="34" charset="-122"/>
                <a:sym typeface="+mn-ea"/>
              </a:rPr>
              <a:t>相关部门已建立信用修复制度的失信信息修复方式</a:t>
            </a:r>
            <a:endParaRPr lang="zh-CN" altLang="en-US" sz="2400" b="1" spc="200" dirty="0">
              <a:solidFill>
                <a:schemeClr val="tx1"/>
              </a:solidFill>
              <a:uFillTx/>
              <a:latin typeface="微软雅黑" panose="020B0503020204020204" pitchFamily="34" charset="-122"/>
              <a:ea typeface="仓耳今楷05-6763 W05" panose="02020400000000000000" pitchFamily="18" charset="-122"/>
              <a:cs typeface="+mj-cs"/>
              <a:sym typeface="+mn-ea"/>
            </a:endParaRPr>
          </a:p>
        </p:txBody>
      </p:sp>
      <p:grpSp>
        <p:nvGrpSpPr>
          <p:cNvPr id="58" name="îṡlîḍé"/>
          <p:cNvGrpSpPr/>
          <p:nvPr/>
        </p:nvGrpSpPr>
        <p:grpSpPr bwMode="auto">
          <a:xfrm>
            <a:off x="319730" y="2242183"/>
            <a:ext cx="5261008" cy="3002903"/>
            <a:chOff x="8540751" y="4843463"/>
            <a:chExt cx="8012112" cy="4562475"/>
          </a:xfrm>
          <a:effectLst/>
        </p:grpSpPr>
        <p:sp>
          <p:nvSpPr>
            <p:cNvPr id="60" name="îşḻiḋé"/>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思源宋体 CN Heavy"/>
                <a:cs typeface="+mn-cs"/>
              </a:endParaRPr>
            </a:p>
          </p:txBody>
        </p:sp>
        <p:sp>
          <p:nvSpPr>
            <p:cNvPr id="61" name="iSḷiḑè"/>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思源宋体 CN Heavy"/>
                <a:cs typeface="+mn-cs"/>
              </a:endParaRPr>
            </a:p>
          </p:txBody>
        </p:sp>
        <p:sp>
          <p:nvSpPr>
            <p:cNvPr id="62" name="îŝḻíďè"/>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思源宋体 CN Heavy"/>
                <a:cs typeface="+mn-cs"/>
              </a:endParaRPr>
            </a:p>
          </p:txBody>
        </p:sp>
        <p:sp>
          <p:nvSpPr>
            <p:cNvPr id="63" name="isľîḑè"/>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思源宋体 CN Heavy"/>
                <a:cs typeface="+mn-cs"/>
              </a:endParaRPr>
            </a:p>
          </p:txBody>
        </p:sp>
        <p:sp>
          <p:nvSpPr>
            <p:cNvPr id="64" name="iṡļiḓè"/>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思源宋体 CN Heavy"/>
                <a:cs typeface="+mn-cs"/>
              </a:endParaRPr>
            </a:p>
          </p:txBody>
        </p:sp>
        <p:sp>
          <p:nvSpPr>
            <p:cNvPr id="65" name="îṥ1îḑê"/>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思源宋体 CN Heavy"/>
                <a:cs typeface="+mn-cs"/>
              </a:endParaRPr>
            </a:p>
          </p:txBody>
        </p:sp>
      </p:grpSp>
      <p:sp>
        <p:nvSpPr>
          <p:cNvPr id="59" name="iṣľîḓé"/>
          <p:cNvSpPr/>
          <p:nvPr/>
        </p:nvSpPr>
        <p:spPr>
          <a:xfrm>
            <a:off x="996487" y="2474388"/>
            <a:ext cx="3907494" cy="2470818"/>
          </a:xfrm>
          <a:prstGeom prst="rect">
            <a:avLst/>
          </a:prstGeom>
          <a:blipFill dpi="0" rotWithShape="true">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思源宋体 CN Heavy"/>
              <a:cs typeface="+mn-cs"/>
            </a:endParaRPr>
          </a:p>
        </p:txBody>
      </p:sp>
      <p:grpSp>
        <p:nvGrpSpPr>
          <p:cNvPr id="27" name="组合 26"/>
          <p:cNvGrpSpPr/>
          <p:nvPr/>
        </p:nvGrpSpPr>
        <p:grpSpPr>
          <a:xfrm>
            <a:off x="5721350" y="2953385"/>
            <a:ext cx="5681345" cy="2772008"/>
            <a:chOff x="988224" y="2148445"/>
            <a:chExt cx="2380021" cy="2640533"/>
          </a:xfrm>
        </p:grpSpPr>
        <p:sp>
          <p:nvSpPr>
            <p:cNvPr id="34" name="文本框 22"/>
            <p:cNvSpPr txBox="true">
              <a:spLocks noChangeArrowheads="true"/>
            </p:cNvSpPr>
            <p:nvPr/>
          </p:nvSpPr>
          <p:spPr bwMode="auto">
            <a:xfrm>
              <a:off x="1140100" y="2148445"/>
              <a:ext cx="2076269" cy="379866"/>
            </a:xfrm>
            <a:prstGeom prst="rect">
              <a:avLst/>
            </a:prstGeom>
            <a:solidFill>
              <a:srgbClr val="FBD7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kern="0" spc="300" dirty="0">
                  <a:uFillTx/>
                  <a:latin typeface="微软雅黑" panose="020B0503020204020204" pitchFamily="34" charset="-122"/>
                  <a:ea typeface="微软雅黑" panose="020B0503020204020204" pitchFamily="34" charset="-122"/>
                  <a:sym typeface="+mn-ea"/>
                </a:rPr>
                <a:t>市场监管总局信用修复相关规定</a:t>
              </a:r>
              <a:endParaRPr kumimoji="0" lang="zh-CN" altLang="en-US" sz="2000" i="0" u="none" strike="noStrike" kern="0" cap="none" spc="300" normalizeH="0" baseline="0" noProof="0" dirty="0">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sym typeface="+mn-ea"/>
              </a:endParaRPr>
            </a:p>
          </p:txBody>
        </p:sp>
        <p:sp>
          <p:nvSpPr>
            <p:cNvPr id="35" name="文本框 23"/>
            <p:cNvSpPr txBox="true">
              <a:spLocks noChangeArrowheads="true"/>
            </p:cNvSpPr>
            <p:nvPr/>
          </p:nvSpPr>
          <p:spPr bwMode="auto">
            <a:xfrm>
              <a:off x="988224" y="2547285"/>
              <a:ext cx="2380021" cy="22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ts val="2200"/>
                </a:lnSpc>
                <a:defRPr sz="1400">
                  <a:solidFill>
                    <a:schemeClr val="tx1">
                      <a:lumMod val="75000"/>
                      <a:lumOff val="25000"/>
                    </a:schemeClr>
                  </a:solidFill>
                  <a:latin typeface="仓耳羽辰体-谷力 W04" panose="02020400000000000000" pitchFamily="18" charset="-122"/>
                  <a:ea typeface="仓耳羽辰体-谷力 W04" panose="02020400000000000000" pitchFamily="18" charset="-122"/>
                </a:defRPr>
              </a:lvl1pPr>
              <a:lvl2pPr marL="742950" indent="-285750">
                <a:defRPr>
                  <a:latin typeface="思源宋体 CN Medium" pitchFamily="18" charset="-122"/>
                  <a:ea typeface="思源宋体 CN Medium" pitchFamily="18" charset="-122"/>
                </a:defRPr>
              </a:lvl2pPr>
              <a:lvl3pPr marL="1143000" indent="-228600">
                <a:defRPr>
                  <a:latin typeface="思源宋体 CN Medium" pitchFamily="18" charset="-122"/>
                  <a:ea typeface="思源宋体 CN Medium" pitchFamily="18" charset="-122"/>
                </a:defRPr>
              </a:lvl3pPr>
              <a:lvl4pPr marL="1600200" indent="-228600">
                <a:defRPr>
                  <a:latin typeface="思源宋体 CN Medium" pitchFamily="18" charset="-122"/>
                  <a:ea typeface="思源宋体 CN Medium" pitchFamily="18" charset="-122"/>
                </a:defRPr>
              </a:lvl4pPr>
              <a:lvl5pPr marL="2057400" indent="-228600">
                <a:defRPr>
                  <a:latin typeface="思源宋体 CN Medium" pitchFamily="18" charset="-122"/>
                  <a:ea typeface="思源宋体 CN Medium" pitchFamily="18" charset="-122"/>
                </a:defRPr>
              </a:lvl5pPr>
              <a:lvl6pPr marL="2514600" indent="-228600" defTabSz="457200" fontAlgn="base">
                <a:spcBef>
                  <a:spcPct val="0"/>
                </a:spcBef>
                <a:spcAft>
                  <a:spcPct val="0"/>
                </a:spcAft>
                <a:defRPr>
                  <a:latin typeface="思源宋体 CN Medium" pitchFamily="18" charset="-122"/>
                  <a:ea typeface="思源宋体 CN Medium" pitchFamily="18" charset="-122"/>
                </a:defRPr>
              </a:lvl6pPr>
              <a:lvl7pPr marL="2971800" indent="-228600" defTabSz="457200" fontAlgn="base">
                <a:spcBef>
                  <a:spcPct val="0"/>
                </a:spcBef>
                <a:spcAft>
                  <a:spcPct val="0"/>
                </a:spcAft>
                <a:defRPr>
                  <a:latin typeface="思源宋体 CN Medium" pitchFamily="18" charset="-122"/>
                  <a:ea typeface="思源宋体 CN Medium" pitchFamily="18" charset="-122"/>
                </a:defRPr>
              </a:lvl7pPr>
              <a:lvl8pPr marL="3429000" indent="-228600" defTabSz="457200" fontAlgn="base">
                <a:spcBef>
                  <a:spcPct val="0"/>
                </a:spcBef>
                <a:spcAft>
                  <a:spcPct val="0"/>
                </a:spcAft>
                <a:defRPr>
                  <a:latin typeface="思源宋体 CN Medium" pitchFamily="18" charset="-122"/>
                  <a:ea typeface="思源宋体 CN Medium" pitchFamily="18" charset="-122"/>
                </a:defRPr>
              </a:lvl8pPr>
              <a:lvl9pPr marL="3886200" indent="-228600" defTabSz="457200" fontAlgn="base">
                <a:spcBef>
                  <a:spcPct val="0"/>
                </a:spcBef>
                <a:spcAft>
                  <a:spcPct val="0"/>
                </a:spcAft>
                <a:defRPr>
                  <a:latin typeface="思源宋体 CN Medium" pitchFamily="18" charset="-122"/>
                  <a:ea typeface="思源宋体 CN Medium" pitchFamily="18" charset="-122"/>
                </a:defRPr>
              </a:lvl9pPr>
            </a:lstStyle>
            <a:p>
              <a:pPr algn="just" defTabSz="914400">
                <a:lnSpc>
                  <a:spcPct val="150000"/>
                </a:lnSpc>
                <a:defRPr/>
              </a:pPr>
              <a:r>
                <a:rPr lang="en-US" altLang="zh-CN" kern="0" spc="300" dirty="0">
                  <a:uFillTx/>
                  <a:latin typeface="微软雅黑" panose="020B0503020204020204" pitchFamily="34" charset="-122"/>
                  <a:ea typeface="微软雅黑" panose="020B0503020204020204" pitchFamily="34" charset="-122"/>
                  <a:sym typeface="+mn-ea"/>
                </a:rPr>
                <a:t>   </a:t>
              </a:r>
              <a:r>
                <a:rPr lang="zh-CN" altLang="en-US" kern="0" spc="300" dirty="0">
                  <a:uFillTx/>
                  <a:latin typeface="微软雅黑" panose="020B0503020204020204" pitchFamily="34" charset="-122"/>
                  <a:ea typeface="微软雅黑" panose="020B0503020204020204" pitchFamily="34" charset="-122"/>
                  <a:sym typeface="+mn-ea"/>
                </a:rPr>
                <a:t>市场监管总局已经正式印发《市场监督管理信用修复管理办法》（国市监信规〔2021〕3号），规定</a:t>
              </a:r>
              <a:r>
                <a:rPr lang="zh-CN" altLang="en-US"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“涉及市场监管领域的行政处罚信息信用修复管理工作由作出行政处罚决定的市场监督管理部门负责。”</a:t>
              </a:r>
              <a:endParaRPr lang="zh-CN" altLang="en-US"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endParaRPr>
            </a:p>
            <a:p>
              <a:pPr algn="just" defTabSz="914400">
                <a:lnSpc>
                  <a:spcPct val="150000"/>
                </a:lnSpc>
                <a:defRPr/>
              </a:pPr>
              <a:r>
                <a:rPr lang="zh-CN" altLang="en-US" kern="0" spc="300" dirty="0">
                  <a:uFillTx/>
                  <a:latin typeface="微软雅黑" panose="020B0503020204020204" pitchFamily="34" charset="-122"/>
                  <a:ea typeface="微软雅黑" panose="020B0503020204020204" pitchFamily="34" charset="-122"/>
                  <a:sym typeface="Wingdings 2" panose="05020102010507070707" charset="0"/>
                </a:rPr>
                <a:t></a:t>
              </a:r>
              <a:r>
                <a:rPr lang="en-US" altLang="zh-CN" kern="0" spc="300" dirty="0">
                  <a:uFillTx/>
                  <a:latin typeface="微软雅黑" panose="020B0503020204020204" pitchFamily="34" charset="-122"/>
                  <a:ea typeface="微软雅黑" panose="020B0503020204020204" pitchFamily="34" charset="-122"/>
                  <a:sym typeface="Wingdings 2" panose="05020102010507070707" charset="0"/>
                </a:rPr>
                <a:t>  </a:t>
              </a:r>
              <a:r>
                <a:rPr lang="zh-CN" altLang="en-US" kern="0" spc="300" dirty="0">
                  <a:uFillTx/>
                  <a:latin typeface="微软雅黑" panose="020B0503020204020204" pitchFamily="34" charset="-122"/>
                  <a:ea typeface="微软雅黑" panose="020B0503020204020204" pitchFamily="34" charset="-122"/>
                  <a:sym typeface="+mn-ea"/>
                </a:rPr>
                <a:t>相关主体向“信用中国”网站申请修复市场监管领域的行政处罚信息时，</a:t>
              </a:r>
              <a:r>
                <a:rPr lang="zh-CN" altLang="en-US"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需提交市场监管部门出具的《准予信用修复决定书》或者其他准予信用修复的证明材料。</a:t>
              </a:r>
              <a:endParaRPr lang="en-US" altLang="zh-CN" dirty="0">
                <a:latin typeface="仓耳今楷05-6763 W05" panose="02020400000000000000" pitchFamily="18" charset="-122"/>
                <a:ea typeface="仓耳今楷05-6763 W05" panose="02020400000000000000" pitchFamily="18" charset="-122"/>
              </a:endParaRPr>
            </a:p>
          </p:txBody>
        </p:sp>
      </p:grpSp>
      <p:grpSp>
        <p:nvGrpSpPr>
          <p:cNvPr id="29" name="组合 28"/>
          <p:cNvGrpSpPr/>
          <p:nvPr/>
        </p:nvGrpSpPr>
        <p:grpSpPr>
          <a:xfrm>
            <a:off x="5977890" y="1282700"/>
            <a:ext cx="5081905" cy="1401445"/>
            <a:chOff x="1041949" y="2138285"/>
            <a:chExt cx="2380019" cy="1401445"/>
          </a:xfrm>
        </p:grpSpPr>
        <p:sp>
          <p:nvSpPr>
            <p:cNvPr id="30" name="文本框 22"/>
            <p:cNvSpPr txBox="true">
              <a:spLocks noChangeArrowheads="true"/>
            </p:cNvSpPr>
            <p:nvPr/>
          </p:nvSpPr>
          <p:spPr bwMode="auto">
            <a:xfrm>
              <a:off x="1041949" y="2138285"/>
              <a:ext cx="2355930" cy="553085"/>
            </a:xfrm>
            <a:prstGeom prst="rect">
              <a:avLst/>
            </a:prstGeom>
            <a:solidFill>
              <a:srgbClr val="C4D7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algn="ctr" defTabSz="914400">
                <a:lnSpc>
                  <a:spcPct val="150000"/>
                </a:lnSpc>
                <a:defRPr/>
              </a:pPr>
              <a:r>
                <a:rPr lang="zh-CN" sz="2000" kern="0" spc="300" dirty="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部门已建信用修复制度的</a:t>
              </a:r>
              <a:r>
                <a:rPr lang="zh-CN" altLang="en-US" sz="2000" kern="0" spc="300" dirty="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相关规定</a:t>
              </a:r>
              <a:endParaRPr kumimoji="0" lang="zh-CN" altLang="en-US" sz="2000" i="0" u="none" strike="noStrike" kern="0" cap="none" spc="300" normalizeH="0" baseline="0" noProof="0" dirty="0">
                <a:ln>
                  <a:noFill/>
                </a:ln>
                <a:solidFill>
                  <a:schemeClr val="tx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sym typeface="+mn-ea"/>
              </a:endParaRPr>
            </a:p>
          </p:txBody>
        </p:sp>
        <p:sp>
          <p:nvSpPr>
            <p:cNvPr id="31" name="文本框 23"/>
            <p:cNvSpPr txBox="true">
              <a:spLocks noChangeArrowheads="true"/>
            </p:cNvSpPr>
            <p:nvPr/>
          </p:nvSpPr>
          <p:spPr bwMode="auto">
            <a:xfrm>
              <a:off x="1041949" y="2802495"/>
              <a:ext cx="2380019"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ts val="2200"/>
                </a:lnSpc>
                <a:defRPr sz="1400">
                  <a:solidFill>
                    <a:schemeClr val="tx1">
                      <a:lumMod val="75000"/>
                      <a:lumOff val="25000"/>
                    </a:schemeClr>
                  </a:solidFill>
                  <a:latin typeface="仓耳羽辰体-谷力 W04" panose="02020400000000000000" pitchFamily="18" charset="-122"/>
                  <a:ea typeface="仓耳羽辰体-谷力 W04" panose="02020400000000000000" pitchFamily="18" charset="-122"/>
                </a:defRPr>
              </a:lvl1pPr>
              <a:lvl2pPr marL="742950" indent="-285750">
                <a:defRPr>
                  <a:latin typeface="思源宋体 CN Medium" pitchFamily="18" charset="-122"/>
                  <a:ea typeface="思源宋体 CN Medium" pitchFamily="18" charset="-122"/>
                </a:defRPr>
              </a:lvl2pPr>
              <a:lvl3pPr marL="1143000" indent="-228600">
                <a:defRPr>
                  <a:latin typeface="思源宋体 CN Medium" pitchFamily="18" charset="-122"/>
                  <a:ea typeface="思源宋体 CN Medium" pitchFamily="18" charset="-122"/>
                </a:defRPr>
              </a:lvl3pPr>
              <a:lvl4pPr marL="1600200" indent="-228600">
                <a:defRPr>
                  <a:latin typeface="思源宋体 CN Medium" pitchFamily="18" charset="-122"/>
                  <a:ea typeface="思源宋体 CN Medium" pitchFamily="18" charset="-122"/>
                </a:defRPr>
              </a:lvl4pPr>
              <a:lvl5pPr marL="2057400" indent="-228600">
                <a:defRPr>
                  <a:latin typeface="思源宋体 CN Medium" pitchFamily="18" charset="-122"/>
                  <a:ea typeface="思源宋体 CN Medium" pitchFamily="18" charset="-122"/>
                </a:defRPr>
              </a:lvl5pPr>
              <a:lvl6pPr marL="2514600" indent="-228600" defTabSz="457200" fontAlgn="base">
                <a:spcBef>
                  <a:spcPct val="0"/>
                </a:spcBef>
                <a:spcAft>
                  <a:spcPct val="0"/>
                </a:spcAft>
                <a:defRPr>
                  <a:latin typeface="思源宋体 CN Medium" pitchFamily="18" charset="-122"/>
                  <a:ea typeface="思源宋体 CN Medium" pitchFamily="18" charset="-122"/>
                </a:defRPr>
              </a:lvl6pPr>
              <a:lvl7pPr marL="2971800" indent="-228600" defTabSz="457200" fontAlgn="base">
                <a:spcBef>
                  <a:spcPct val="0"/>
                </a:spcBef>
                <a:spcAft>
                  <a:spcPct val="0"/>
                </a:spcAft>
                <a:defRPr>
                  <a:latin typeface="思源宋体 CN Medium" pitchFamily="18" charset="-122"/>
                  <a:ea typeface="思源宋体 CN Medium" pitchFamily="18" charset="-122"/>
                </a:defRPr>
              </a:lvl7pPr>
              <a:lvl8pPr marL="3429000" indent="-228600" defTabSz="457200" fontAlgn="base">
                <a:spcBef>
                  <a:spcPct val="0"/>
                </a:spcBef>
                <a:spcAft>
                  <a:spcPct val="0"/>
                </a:spcAft>
                <a:defRPr>
                  <a:latin typeface="思源宋体 CN Medium" pitchFamily="18" charset="-122"/>
                  <a:ea typeface="思源宋体 CN Medium" pitchFamily="18" charset="-122"/>
                </a:defRPr>
              </a:lvl8pPr>
              <a:lvl9pPr marL="3886200" indent="-228600" defTabSz="457200" fontAlgn="base">
                <a:spcBef>
                  <a:spcPct val="0"/>
                </a:spcBef>
                <a:spcAft>
                  <a:spcPct val="0"/>
                </a:spcAft>
                <a:defRPr>
                  <a:latin typeface="思源宋体 CN Medium" pitchFamily="18" charset="-122"/>
                  <a:ea typeface="思源宋体 CN Medium" pitchFamily="18" charset="-122"/>
                </a:defRPr>
              </a:lvl9pPr>
            </a:lstStyle>
            <a:p>
              <a:pPr algn="just" defTabSz="914400">
                <a:lnSpc>
                  <a:spcPct val="150000"/>
                </a:lnSpc>
                <a:defRPr/>
              </a:pPr>
              <a:r>
                <a:rPr lang="zh-CN" altLang="en-US" kern="0" spc="300" dirty="0">
                  <a:uFillTx/>
                  <a:latin typeface="微软雅黑" panose="020B0503020204020204" pitchFamily="34" charset="-122"/>
                  <a:ea typeface="微软雅黑" panose="020B0503020204020204" pitchFamily="34" charset="-122"/>
                  <a:sym typeface="+mn-ea"/>
                </a:rPr>
                <a:t>第十一条：依据法律、法规、部门规章建立信用信息修复制度的，由</a:t>
              </a:r>
              <a:r>
                <a:rPr lang="zh-CN" altLang="en-US"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认定单位</a:t>
              </a:r>
              <a:r>
                <a:rPr lang="zh-CN" altLang="en-US" kern="0" spc="300" dirty="0">
                  <a:uFillTx/>
                  <a:latin typeface="微软雅黑" panose="020B0503020204020204" pitchFamily="34" charset="-122"/>
                  <a:ea typeface="微软雅黑" panose="020B0503020204020204" pitchFamily="34" charset="-122"/>
                  <a:sym typeface="+mn-ea"/>
                </a:rPr>
                <a:t>受理相关修复申请。</a:t>
              </a:r>
              <a:endParaRPr lang="en-US" altLang="zh-CN" dirty="0">
                <a:latin typeface="仓耳今楷05-6763 W05" panose="02020400000000000000" pitchFamily="18" charset="-122"/>
                <a:ea typeface="仓耳今楷05-6763 W05" panose="02020400000000000000" pitchFamily="18" charset="-122"/>
              </a:endParaRPr>
            </a:p>
          </p:txBody>
        </p:sp>
      </p:grpSp>
      <p:grpSp>
        <p:nvGrpSpPr>
          <p:cNvPr id="11"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par>
                                <p:cTn id="14" presetID="22" presetClass="entr" presetSubtype="1" fill="hold" nodeType="withEffect">
                                  <p:stCondLst>
                                    <p:cond delay="0"/>
                                  </p:stCondLst>
                                  <p:childTnLst>
                                    <p:set>
                                      <p:cBhvr>
                                        <p:cTn id="15" dur="1000" fill="hold">
                                          <p:stCondLst>
                                            <p:cond delay="0"/>
                                          </p:stCondLst>
                                        </p:cTn>
                                        <p:tgtEl>
                                          <p:spTgt spid="29"/>
                                        </p:tgtEl>
                                        <p:attrNameLst>
                                          <p:attrName>style.visibility</p:attrName>
                                        </p:attrNameLst>
                                      </p:cBhvr>
                                      <p:to>
                                        <p:strVal val="visible"/>
                                      </p:to>
                                    </p:set>
                                    <p:animEffect transition="in" filter="wipe(up)">
                                      <p:cBhvr>
                                        <p:cTn id="16" dur="1000"/>
                                        <p:tgtEl>
                                          <p:spTgt spid="29"/>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000" fill="hold">
                                          <p:stCondLst>
                                            <p:cond delay="0"/>
                                          </p:stCondLst>
                                        </p:cTn>
                                        <p:tgtEl>
                                          <p:spTgt spid="58"/>
                                        </p:tgtEl>
                                        <p:attrNameLst>
                                          <p:attrName>style.visibility</p:attrName>
                                        </p:attrNameLst>
                                      </p:cBhvr>
                                      <p:to>
                                        <p:strVal val="visible"/>
                                      </p:to>
                                    </p:set>
                                    <p:animEffect transition="in" filter="wipe(up)">
                                      <p:cBhvr>
                                        <p:cTn id="20" dur="1000"/>
                                        <p:tgtEl>
                                          <p:spTgt spid="58"/>
                                        </p:tgtEl>
                                      </p:cBhvr>
                                    </p:animEffect>
                                  </p:childTnLst>
                                </p:cTn>
                              </p:par>
                              <p:par>
                                <p:cTn id="21" presetID="22" presetClass="entr" presetSubtype="1" fill="hold" nodeType="withEffect">
                                  <p:stCondLst>
                                    <p:cond delay="0"/>
                                  </p:stCondLst>
                                  <p:childTnLst>
                                    <p:set>
                                      <p:cBhvr>
                                        <p:cTn id="22" dur="1000" fill="hold">
                                          <p:stCondLst>
                                            <p:cond delay="0"/>
                                          </p:stCondLst>
                                        </p:cTn>
                                        <p:tgtEl>
                                          <p:spTgt spid="27"/>
                                        </p:tgtEl>
                                        <p:attrNameLst>
                                          <p:attrName>style.visibility</p:attrName>
                                        </p:attrNameLst>
                                      </p:cBhvr>
                                      <p:to>
                                        <p:strVal val="visible"/>
                                      </p:to>
                                    </p:set>
                                    <p:animEffect transition="in" filter="wipe(up)">
                                      <p:cBhvr>
                                        <p:cTn id="23" dur="1000"/>
                                        <p:tgtEl>
                                          <p:spTgt spid="2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000" fill="hold">
                                          <p:stCondLst>
                                            <p:cond delay="0"/>
                                          </p:stCondLst>
                                        </p:cTn>
                                        <p:tgtEl>
                                          <p:spTgt spid="59"/>
                                        </p:tgtEl>
                                        <p:attrNameLst>
                                          <p:attrName>style.visibility</p:attrName>
                                        </p:attrNameLst>
                                      </p:cBhvr>
                                      <p:to>
                                        <p:strVal val="visible"/>
                                      </p:to>
                                    </p:set>
                                    <p:animEffect transition="in" filter="wipe(up)">
                                      <p:cBhvr>
                                        <p:cTn id="27" dur="1000"/>
                                        <p:tgtEl>
                                          <p:spTgt spid="59"/>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9" grpId="0" animBg="true"/>
      <p:bldP spid="59" grpId="1" animBg="tru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1078230" y="438785"/>
            <a:ext cx="5264785" cy="1165225"/>
          </a:xfrm>
          <a:prstGeom prst="rect">
            <a:avLst/>
          </a:prstGeom>
        </p:spPr>
        <p:txBody>
          <a:bodyPr vert="horz" lIns="91440" tIns="45720" rIns="91440" bIns="45720" rtlCol="0" anchor="b">
            <a:noAutofit/>
          </a:bodyPr>
          <a:lstStyle/>
          <a:p>
            <a:pPr>
              <a:lnSpc>
                <a:spcPts val="6000"/>
              </a:lnSpc>
              <a:spcBef>
                <a:spcPct val="0"/>
              </a:spcBef>
            </a:pPr>
            <a:r>
              <a:rPr lang="zh-CN" altLang="en-US" sz="2400" b="1" spc="200" dirty="0">
                <a:solidFill>
                  <a:schemeClr val="tx1"/>
                </a:solidFill>
                <a:uFillTx/>
                <a:latin typeface="微软雅黑" panose="020B0503020204020204" pitchFamily="34" charset="-122"/>
                <a:sym typeface="+mn-ea"/>
              </a:rPr>
              <a:t>行政处罚信息信用修复的材料</a:t>
            </a:r>
            <a:endParaRPr lang="zh-CN" altLang="en-US" sz="2400" b="1" spc="200" dirty="0">
              <a:solidFill>
                <a:schemeClr val="tx1"/>
              </a:solidFill>
              <a:uFillTx/>
              <a:latin typeface="微软雅黑" panose="020B0503020204020204" pitchFamily="34" charset="-122"/>
            </a:endParaRPr>
          </a:p>
          <a:p>
            <a:pPr>
              <a:lnSpc>
                <a:spcPts val="6000"/>
              </a:lnSpc>
              <a:spcBef>
                <a:spcPct val="0"/>
              </a:spcBef>
            </a:pPr>
            <a:endParaRPr lang="zh-CN" altLang="en-US" sz="2400" b="1" spc="200" dirty="0">
              <a:solidFill>
                <a:schemeClr val="tx1"/>
              </a:solidFill>
              <a:uFillTx/>
              <a:latin typeface="微软雅黑" panose="020B0503020204020204" pitchFamily="34" charset="-122"/>
              <a:ea typeface="仓耳今楷05-6763 W05" panose="02020400000000000000" pitchFamily="18" charset="-122"/>
              <a:cs typeface="+mj-cs"/>
            </a:endParaRPr>
          </a:p>
        </p:txBody>
      </p:sp>
      <p:sp>
        <p:nvSpPr>
          <p:cNvPr id="38" name="矩形 37"/>
          <p:cNvSpPr/>
          <p:nvPr/>
        </p:nvSpPr>
        <p:spPr>
          <a:xfrm>
            <a:off x="1503961" y="1852862"/>
            <a:ext cx="3746215" cy="3861788"/>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pic>
        <p:nvPicPr>
          <p:cNvPr id="14" name="图片 13"/>
          <p:cNvPicPr>
            <a:picLocks noChangeAspect="true"/>
          </p:cNvPicPr>
          <p:nvPr/>
        </p:nvPicPr>
        <p:blipFill>
          <a:blip r:embed="rId2"/>
          <a:stretch>
            <a:fillRect/>
          </a:stretch>
        </p:blipFill>
        <p:spPr>
          <a:xfrm>
            <a:off x="1204193" y="1674637"/>
            <a:ext cx="3861788" cy="3861788"/>
          </a:xfrm>
          <a:prstGeom prst="rect">
            <a:avLst/>
          </a:prstGeom>
          <a:ln>
            <a:noFill/>
          </a:ln>
          <a:effectLst/>
        </p:spPr>
      </p:pic>
      <p:sp>
        <p:nvSpPr>
          <p:cNvPr id="11" name="矩形 10"/>
          <p:cNvSpPr/>
          <p:nvPr/>
        </p:nvSpPr>
        <p:spPr>
          <a:xfrm>
            <a:off x="5633085" y="605790"/>
            <a:ext cx="6311900" cy="5260975"/>
          </a:xfrm>
          <a:prstGeom prst="rect">
            <a:avLst/>
          </a:prstGeom>
          <a:noFill/>
          <a:ln>
            <a:noFill/>
          </a:ln>
        </p:spPr>
        <p:txBody>
          <a:bodyPr wrap="square" lIns="91428" tIns="45713" rIns="91428" bIns="45713">
            <a:spAutoFit/>
          </a:bodyPr>
          <a:p>
            <a:pPr algn="just" defTabSz="914400">
              <a:lnSpc>
                <a:spcPct val="150000"/>
              </a:lnSpc>
              <a:defRPr/>
            </a:pPr>
            <a:endPar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endParaRPr>
          </a:p>
          <a:p>
            <a:pPr algn="just" defTabSz="914400">
              <a:lnSpc>
                <a:spcPct val="150000"/>
              </a:lnSpc>
              <a:defRPr/>
            </a:pPr>
            <a:r>
              <a:rPr lang="zh-CN" altLang="en-US" sz="1600" kern="0" spc="300" dirty="0">
                <a:uFillTx/>
                <a:latin typeface="微软雅黑" panose="020B0503020204020204" pitchFamily="34" charset="-122"/>
                <a:ea typeface="微软雅黑" panose="020B0503020204020204" pitchFamily="34" charset="-122"/>
                <a:sym typeface="Wingdings 2" panose="05020102010507070707" charset="0"/>
              </a:rPr>
              <a:t></a:t>
            </a:r>
            <a:r>
              <a:rPr lang="zh-CN" altLang="en-US" sz="1600" b="1" kern="0" spc="300" dirty="0">
                <a:solidFill>
                  <a:srgbClr val="C00000"/>
                </a:solidFill>
                <a:uFillTx/>
                <a:latin typeface="微软雅黑" panose="020B0503020204020204" pitchFamily="34" charset="-122"/>
                <a:ea typeface="微软雅黑" panose="020B0503020204020204" pitchFamily="34" charset="-122"/>
                <a:hlinkClick r:id=""/>
              </a:rPr>
              <a:t>材料一</a:t>
            </a:r>
            <a:r>
              <a:rPr lang="zh-CN" altLang="en-US" sz="1600" kern="0" spc="300" dirty="0">
                <a:solidFill>
                  <a:srgbClr val="C00000"/>
                </a:solidFill>
                <a:uFillTx/>
                <a:latin typeface="微软雅黑" panose="020B0503020204020204" pitchFamily="34" charset="-122"/>
                <a:ea typeface="微软雅黑" panose="020B0503020204020204" pitchFamily="34" charset="-122"/>
                <a:hlinkClick r:id=""/>
              </a:rPr>
              <a:t>：</a:t>
            </a:r>
            <a:r>
              <a:rPr lang="zh-CN" altLang="en-US" sz="1600" b="1" kern="0" spc="300" dirty="0">
                <a:solidFill>
                  <a:srgbClr val="C00000"/>
                </a:solidFill>
                <a:uFillTx/>
                <a:latin typeface="微软雅黑" panose="020B0503020204020204" pitchFamily="34" charset="-122"/>
                <a:ea typeface="微软雅黑" panose="020B0503020204020204" pitchFamily="34" charset="-122"/>
                <a:hlinkClick r:id=""/>
              </a:rPr>
              <a:t>失信行为纠正后的信用信息修复业务办理授权委托书（</a:t>
            </a:r>
            <a:r>
              <a:rPr lang="zh-CN" altLang="en-US" sz="1600" b="1"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hlinkClick r:id=""/>
              </a:rPr>
              <a:t>新增</a:t>
            </a:r>
            <a:r>
              <a:rPr lang="zh-CN" altLang="en-US" sz="1600" b="1" kern="0" spc="300" dirty="0">
                <a:solidFill>
                  <a:srgbClr val="C00000"/>
                </a:solidFill>
                <a:uFillTx/>
                <a:latin typeface="微软雅黑" panose="020B0503020204020204" pitchFamily="34" charset="-122"/>
                <a:ea typeface="微软雅黑" panose="020B0503020204020204" pitchFamily="34" charset="-122"/>
                <a:hlinkClick r:id=""/>
              </a:rPr>
              <a:t>）</a:t>
            </a:r>
            <a:r>
              <a:rPr lang="zh-CN" altLang="en-US" sz="1600" b="1" kern="0" spc="300" dirty="0">
                <a:solidFill>
                  <a:srgbClr val="0562C0"/>
                </a:solidFill>
                <a:uFillTx/>
                <a:latin typeface="微软雅黑" panose="020B0503020204020204" pitchFamily="34" charset="-122"/>
                <a:ea typeface="微软雅黑" panose="020B0503020204020204" pitchFamily="34" charset="-122"/>
              </a:rPr>
              <a:t>；</a:t>
            </a:r>
            <a:endParaRPr lang="zh-CN" altLang="en-US" sz="1600" b="1" kern="0" spc="300" dirty="0">
              <a:solidFill>
                <a:srgbClr val="C00000"/>
              </a:solidFill>
              <a:uFillTx/>
              <a:latin typeface="微软雅黑" panose="020B0503020204020204" pitchFamily="34" charset="-122"/>
              <a:ea typeface="微软雅黑" panose="020B0503020204020204" pitchFamily="34" charset="-122"/>
            </a:endParaRPr>
          </a:p>
          <a:p>
            <a:pPr algn="just" defTabSz="914400">
              <a:lnSpc>
                <a:spcPct val="150000"/>
              </a:lnSpc>
              <a:defRPr/>
            </a:pPr>
            <a:r>
              <a:rPr lang="zh-CN" altLang="en-US" sz="1600" kern="0" spc="300" dirty="0">
                <a:uFillTx/>
                <a:latin typeface="微软雅黑" panose="020B0503020204020204" pitchFamily="34" charset="-122"/>
                <a:ea typeface="微软雅黑" panose="020B0503020204020204" pitchFamily="34" charset="-122"/>
                <a:sym typeface="Wingdings 2" panose="05020102010507070707" charset="0"/>
              </a:rPr>
              <a:t></a:t>
            </a:r>
            <a:r>
              <a:rPr lang="zh-CN" altLang="en-US" sz="1600" b="1" kern="0" spc="300" dirty="0">
                <a:uFillTx/>
                <a:latin typeface="微软雅黑" panose="020B0503020204020204" pitchFamily="34" charset="-122"/>
                <a:ea typeface="微软雅黑" panose="020B0503020204020204" pitchFamily="34" charset="-122"/>
              </a:rPr>
              <a:t> 材料二</a:t>
            </a:r>
            <a:r>
              <a:rPr lang="zh-CN" altLang="en-US" sz="1600" kern="0" spc="300" dirty="0">
                <a:uFillTx/>
                <a:latin typeface="微软雅黑" panose="020B0503020204020204" pitchFamily="34" charset="-122"/>
                <a:ea typeface="微软雅黑" panose="020B0503020204020204" pitchFamily="34" charset="-122"/>
              </a:rPr>
              <a:t>：行政处罚机关出具的说明行政处罚决定书明确的责任义务已履行完毕的意见，或者其他可说明相关责任义务已履行完毕的材料（</a:t>
            </a:r>
            <a:r>
              <a:rPr lang="zh-CN" altLang="en-US" sz="1600" kern="0" spc="300" dirty="0">
                <a:solidFill>
                  <a:srgbClr val="C00000"/>
                </a:solidFill>
                <a:uFillTx/>
                <a:latin typeface="微软雅黑" panose="020B0503020204020204" pitchFamily="34" charset="-122"/>
                <a:ea typeface="微软雅黑" panose="020B0503020204020204" pitchFamily="34" charset="-122"/>
              </a:rPr>
              <a:t>如缴交罚款的收据</a:t>
            </a:r>
            <a:r>
              <a:rPr lang="zh-CN" altLang="en-US" sz="1600" kern="0" spc="300" dirty="0">
                <a:uFillTx/>
                <a:latin typeface="微软雅黑" panose="020B0503020204020204" pitchFamily="34" charset="-122"/>
                <a:ea typeface="微软雅黑" panose="020B0503020204020204" pitchFamily="34" charset="-122"/>
              </a:rPr>
              <a:t>、</a:t>
            </a:r>
            <a:r>
              <a:rPr lang="zh-CN" altLang="en-US" sz="1600" kern="0" spc="300" dirty="0">
                <a:solidFill>
                  <a:srgbClr val="C00000"/>
                </a:solidFill>
                <a:uFillTx/>
                <a:latin typeface="微软雅黑" panose="020B0503020204020204" pitchFamily="34" charset="-122"/>
                <a:ea typeface="微软雅黑" panose="020B0503020204020204" pitchFamily="34" charset="-122"/>
              </a:rPr>
              <a:t>行政处罚机关出具的《失信行为纠正后的信用信息修复表》</a:t>
            </a:r>
            <a:r>
              <a:rPr lang="zh-CN" altLang="en-US" sz="1600" kern="0" spc="300" dirty="0">
                <a:uFillTx/>
                <a:latin typeface="微软雅黑" panose="020B0503020204020204" pitchFamily="34" charset="-122"/>
                <a:ea typeface="微软雅黑" panose="020B0503020204020204" pitchFamily="34" charset="-122"/>
              </a:rPr>
              <a:t>或</a:t>
            </a:r>
            <a:r>
              <a:rPr lang="zh-CN" altLang="en-US" sz="1600" kern="0" spc="300" dirty="0">
                <a:solidFill>
                  <a:srgbClr val="C00000"/>
                </a:solidFill>
                <a:uFillTx/>
                <a:latin typeface="微软雅黑" panose="020B0503020204020204" pitchFamily="34" charset="-122"/>
                <a:ea typeface="微软雅黑" panose="020B0503020204020204" pitchFamily="34" charset="-122"/>
              </a:rPr>
              <a:t>相关整改证明材料</a:t>
            </a:r>
            <a:r>
              <a:rPr lang="zh-CN" altLang="en-US" sz="1600" kern="0" spc="300" dirty="0">
                <a:uFillTx/>
                <a:latin typeface="微软雅黑" panose="020B0503020204020204" pitchFamily="34" charset="-122"/>
                <a:ea typeface="微软雅黑" panose="020B0503020204020204" pitchFamily="34" charset="-122"/>
              </a:rPr>
              <a:t>、</a:t>
            </a:r>
            <a:r>
              <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hlinkClick r:id=""/>
              </a:rPr>
              <a:t>市场监督管理部门出具的《准予信用修复决定书》或者其他准予信用修复的证明材料）；</a:t>
            </a:r>
            <a:endPar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endParaRPr>
          </a:p>
          <a:p>
            <a:pPr algn="just" defTabSz="914400">
              <a:lnSpc>
                <a:spcPct val="150000"/>
              </a:lnSpc>
              <a:defRPr/>
            </a:pPr>
            <a:r>
              <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Wingdings 2" panose="05020102010507070707" charset="0"/>
              </a:rPr>
              <a:t></a:t>
            </a:r>
            <a:r>
              <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rPr>
              <a:t> </a:t>
            </a:r>
            <a:r>
              <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rPr>
              <a:t>（注：若企业缴交罚款的收据丢失，须使用修复表或由处罚机关出具其他说明处罚已履行完毕的材料，企业自行说明已缴纳罚款的材料不得作为履行处罚义务的材料。）</a:t>
            </a:r>
            <a:endParaRPr lang="zh-CN" altLang="en-US" sz="1600" kern="0" spc="300" dirty="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endParaRPr>
          </a:p>
          <a:p>
            <a:pPr algn="just" defTabSz="914400">
              <a:lnSpc>
                <a:spcPct val="150000"/>
              </a:lnSpc>
              <a:defRPr/>
            </a:pPr>
            <a:r>
              <a:rPr lang="zh-CN" altLang="en-US" sz="1600" kern="0" spc="300" dirty="0">
                <a:uFillTx/>
                <a:latin typeface="微软雅黑" panose="020B0503020204020204" pitchFamily="34" charset="-122"/>
                <a:ea typeface="微软雅黑" panose="020B0503020204020204" pitchFamily="34" charset="-122"/>
                <a:sym typeface="Wingdings 2" panose="05020102010507070707" charset="0"/>
              </a:rPr>
              <a:t></a:t>
            </a:r>
            <a:r>
              <a:rPr lang="zh-CN" altLang="en-US" sz="1600" kern="0" spc="300" dirty="0">
                <a:uFillTx/>
                <a:latin typeface="微软雅黑" panose="020B0503020204020204" pitchFamily="34" charset="-122"/>
                <a:ea typeface="微软雅黑" panose="020B0503020204020204" pitchFamily="34" charset="-122"/>
              </a:rPr>
              <a:t> </a:t>
            </a:r>
            <a:r>
              <a:rPr lang="zh-CN" altLang="en-US" sz="1600" b="1" kern="0" spc="300" dirty="0">
                <a:uFillTx/>
                <a:latin typeface="微软雅黑" panose="020B0503020204020204" pitchFamily="34" charset="-122"/>
                <a:ea typeface="微软雅黑" panose="020B0503020204020204" pitchFamily="34" charset="-122"/>
                <a:hlinkClick r:id=""/>
              </a:rPr>
              <a:t>材料三</a:t>
            </a:r>
            <a:r>
              <a:rPr lang="zh-CN" altLang="en-US" sz="1600" kern="0" spc="300" dirty="0">
                <a:uFillTx/>
                <a:latin typeface="微软雅黑" panose="020B0503020204020204" pitchFamily="34" charset="-122"/>
                <a:ea typeface="微软雅黑" panose="020B0503020204020204" pitchFamily="34" charset="-122"/>
                <a:hlinkClick r:id=""/>
              </a:rPr>
              <a:t>：</a:t>
            </a:r>
            <a:r>
              <a:rPr lang="zh-CN" altLang="en-US" sz="1600" b="1" kern="0" spc="300" dirty="0">
                <a:uFillTx/>
                <a:latin typeface="微软雅黑" panose="020B0503020204020204" pitchFamily="34" charset="-122"/>
                <a:ea typeface="微软雅黑" panose="020B0503020204020204" pitchFamily="34" charset="-122"/>
                <a:hlinkClick r:id=""/>
              </a:rPr>
              <a:t>失信行为纠正后的信用信息修复承诺书</a:t>
            </a:r>
            <a:r>
              <a:rPr lang="zh-CN" altLang="en-US" sz="1600" kern="0" spc="300" dirty="0">
                <a:uFillTx/>
                <a:latin typeface="微软雅黑" panose="020B0503020204020204" pitchFamily="34" charset="-122"/>
                <a:ea typeface="微软雅黑" panose="020B0503020204020204" pitchFamily="34" charset="-122"/>
              </a:rPr>
              <a:t>（原承诺书内容修订）。</a:t>
            </a:r>
            <a:endParaRPr lang="zh-CN" altLang="en-US" sz="1600" kern="0" spc="300" dirty="0">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750"/>
                                        <p:tgtEl>
                                          <p:spTgt spid="38"/>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bldLvl="0" animBg="true"/>
      <p:bldP spid="11" grpId="0"/>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6633210" cy="523240"/>
          </a:xfrm>
          <a:prstGeom prst="rect">
            <a:avLst/>
          </a:prstGeom>
        </p:spPr>
        <p:txBody>
          <a:bodyPr vert="horz" lIns="91440" tIns="45720" rIns="91440" bIns="45720" rtlCol="0" anchor="b">
            <a:noAutofit/>
          </a:bodyPr>
          <a:lstStyle/>
          <a:p>
            <a:pPr algn="l" eaLnBrk="1" hangingPunct="1">
              <a:buFontTx/>
              <a:buNone/>
            </a:pPr>
            <a:r>
              <a:rPr lang="zh-CN" altLang="en-US" sz="2400" b="1" spc="200" dirty="0">
                <a:solidFill>
                  <a:schemeClr val="tx1"/>
                </a:solidFill>
                <a:uFillTx/>
                <a:latin typeface="微软雅黑" panose="020B0503020204020204" pitchFamily="34" charset="-122"/>
                <a:sym typeface="+mn-ea"/>
              </a:rPr>
              <a:t>行政处罚信息信用修复的材料</a:t>
            </a:r>
            <a:endParaRPr lang="zh-CN" altLang="en-US" sz="2400" b="1" spc="200" dirty="0">
              <a:solidFill>
                <a:schemeClr val="tx1"/>
              </a:solidFill>
              <a:uFillTx/>
              <a:latin typeface="微软雅黑" panose="020B0503020204020204" pitchFamily="34" charset="-122"/>
              <a:ea typeface="仓耳今楷05-6763 W05" panose="02020400000000000000" pitchFamily="18" charset="-122"/>
              <a:cs typeface="+mj-cs"/>
              <a:sym typeface="+mn-ea"/>
            </a:endParaRPr>
          </a:p>
        </p:txBody>
      </p:sp>
      <p:grpSp>
        <p:nvGrpSpPr>
          <p:cNvPr id="35" name="1"/>
          <p:cNvGrpSpPr>
            <a:grpSpLocks noChangeAspect="true"/>
          </p:cNvGrpSpPr>
          <p:nvPr/>
        </p:nvGrpSpPr>
        <p:grpSpPr>
          <a:xfrm>
            <a:off x="3751425" y="2218039"/>
            <a:ext cx="4689151" cy="3439828"/>
            <a:chOff x="3774284" y="1772816"/>
            <a:chExt cx="4689151" cy="3439828"/>
          </a:xfrm>
          <a:effectLst>
            <a:outerShdw blurRad="254000" dist="63500" dir="2700000" algn="tl" rotWithShape="0">
              <a:prstClr val="black">
                <a:alpha val="30000"/>
              </a:prstClr>
            </a:outerShdw>
          </a:effectLst>
        </p:grpSpPr>
        <p:grpSp>
          <p:nvGrpSpPr>
            <p:cNvPr id="36" name="Group 13"/>
            <p:cNvGrpSpPr/>
            <p:nvPr/>
          </p:nvGrpSpPr>
          <p:grpSpPr>
            <a:xfrm>
              <a:off x="3774284" y="2299963"/>
              <a:ext cx="4689151" cy="2344576"/>
              <a:chOff x="5025571" y="2441729"/>
              <a:chExt cx="11048999" cy="5524501"/>
            </a:xfrm>
          </p:grpSpPr>
          <p:sp>
            <p:nvSpPr>
              <p:cNvPr id="75" name="Arc 24"/>
              <p:cNvSpPr/>
              <p:nvPr/>
            </p:nvSpPr>
            <p:spPr>
              <a:xfrm rot="5400000">
                <a:off x="5025571" y="2441729"/>
                <a:ext cx="5524501" cy="5524501"/>
              </a:xfrm>
              <a:prstGeom prst="arc">
                <a:avLst>
                  <a:gd name="adj1" fmla="val 16200000"/>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sp>
            <p:nvSpPr>
              <p:cNvPr id="76" name="Arc 25"/>
              <p:cNvSpPr/>
              <p:nvPr/>
            </p:nvSpPr>
            <p:spPr>
              <a:xfrm rot="16200000">
                <a:off x="10550070" y="2441730"/>
                <a:ext cx="5524500" cy="5524500"/>
              </a:xfrm>
              <a:prstGeom prst="arc">
                <a:avLst>
                  <a:gd name="adj1" fmla="val 16297427"/>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grpSp>
        <p:sp>
          <p:nvSpPr>
            <p:cNvPr id="65" name="Oval 16"/>
            <p:cNvSpPr/>
            <p:nvPr/>
          </p:nvSpPr>
          <p:spPr>
            <a:xfrm>
              <a:off x="4101184" y="4171269"/>
              <a:ext cx="404887" cy="404887"/>
            </a:xfrm>
            <a:prstGeom prst="ellipse">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sp>
          <p:nvSpPr>
            <p:cNvPr id="66" name="Oval 17"/>
            <p:cNvSpPr/>
            <p:nvPr/>
          </p:nvSpPr>
          <p:spPr>
            <a:xfrm>
              <a:off x="7752663" y="2282644"/>
              <a:ext cx="404887" cy="404887"/>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grpSp>
          <p:nvGrpSpPr>
            <p:cNvPr id="67" name="Group 3"/>
            <p:cNvGrpSpPr/>
            <p:nvPr/>
          </p:nvGrpSpPr>
          <p:grpSpPr>
            <a:xfrm>
              <a:off x="6627184" y="3884724"/>
              <a:ext cx="1327924" cy="1327920"/>
              <a:chOff x="6714584" y="3938476"/>
              <a:chExt cx="1022143" cy="1022141"/>
            </a:xfrm>
          </p:grpSpPr>
          <p:sp>
            <p:nvSpPr>
              <p:cNvPr id="72" name="Oval 18"/>
              <p:cNvSpPr/>
              <p:nvPr/>
            </p:nvSpPr>
            <p:spPr>
              <a:xfrm flipH="true">
                <a:off x="6714584" y="3938476"/>
                <a:ext cx="1022143" cy="1022141"/>
              </a:xfrm>
              <a:prstGeom prst="ellipse">
                <a:avLst/>
              </a:prstGeom>
              <a:solidFill>
                <a:srgbClr val="FBD77F"/>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sp>
            <p:nvSpPr>
              <p:cNvPr id="73" name="Oval 19"/>
              <p:cNvSpPr/>
              <p:nvPr/>
            </p:nvSpPr>
            <p:spPr>
              <a:xfrm flipH="true">
                <a:off x="6793889" y="4011683"/>
                <a:ext cx="871263" cy="871262"/>
              </a:xfrm>
              <a:prstGeom prst="ellipse">
                <a:avLst/>
              </a:prstGeom>
              <a:solidFill>
                <a:srgbClr val="FBD77F"/>
              </a:solidFill>
              <a:ln w="38100">
                <a:solidFill>
                  <a:srgbClr val="26262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sp>
            <p:nvSpPr>
              <p:cNvPr id="74" name="Freeform: Shape 29"/>
              <p:cNvSpPr>
                <a:spLocks noChangeAspect="true"/>
              </p:cNvSpPr>
              <p:nvPr/>
            </p:nvSpPr>
            <p:spPr bwMode="auto">
              <a:xfrm>
                <a:off x="7061794" y="4287769"/>
                <a:ext cx="381053" cy="311001"/>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grpSp>
        <p:grpSp>
          <p:nvGrpSpPr>
            <p:cNvPr id="68" name="Group 6"/>
            <p:cNvGrpSpPr/>
            <p:nvPr/>
          </p:nvGrpSpPr>
          <p:grpSpPr>
            <a:xfrm>
              <a:off x="4282608" y="1772816"/>
              <a:ext cx="1327924" cy="1327920"/>
              <a:chOff x="4909893" y="2312876"/>
              <a:chExt cx="1022143" cy="1022141"/>
            </a:xfrm>
          </p:grpSpPr>
          <p:sp>
            <p:nvSpPr>
              <p:cNvPr id="69" name="Oval 21"/>
              <p:cNvSpPr/>
              <p:nvPr/>
            </p:nvSpPr>
            <p:spPr>
              <a:xfrm flipH="true">
                <a:off x="4909893" y="2312876"/>
                <a:ext cx="1022143" cy="1022141"/>
              </a:xfrm>
              <a:prstGeom prst="ellipse">
                <a:avLst/>
              </a:prstGeom>
              <a:solidFill>
                <a:srgbClr val="C4D7D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sp>
            <p:nvSpPr>
              <p:cNvPr id="70" name="Oval 22"/>
              <p:cNvSpPr/>
              <p:nvPr/>
            </p:nvSpPr>
            <p:spPr>
              <a:xfrm flipH="true">
                <a:off x="4989198" y="2388316"/>
                <a:ext cx="871263" cy="871262"/>
              </a:xfrm>
              <a:prstGeom prst="ellipse">
                <a:avLst/>
              </a:prstGeom>
              <a:solidFill>
                <a:srgbClr val="C4D7D3"/>
              </a:solidFill>
              <a:ln w="38100">
                <a:solidFill>
                  <a:srgbClr val="26262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sp>
            <p:nvSpPr>
              <p:cNvPr id="71" name="Freeform: Shape 30"/>
              <p:cNvSpPr>
                <a:spLocks noChangeAspect="true"/>
              </p:cNvSpPr>
              <p:nvPr/>
            </p:nvSpPr>
            <p:spPr bwMode="auto">
              <a:xfrm>
                <a:off x="5230439" y="2685625"/>
                <a:ext cx="381053" cy="276641"/>
              </a:xfrm>
              <a:custGeom>
                <a:avLst/>
                <a:gdLst>
                  <a:gd name="connsiteX0" fmla="*/ 220682 w 508000"/>
                  <a:gd name="connsiteY0" fmla="*/ 153574 h 368803"/>
                  <a:gd name="connsiteX1" fmla="*/ 251847 w 508000"/>
                  <a:gd name="connsiteY1" fmla="*/ 166568 h 368803"/>
                  <a:gd name="connsiteX2" fmla="*/ 314177 w 508000"/>
                  <a:gd name="connsiteY2" fmla="*/ 166568 h 368803"/>
                  <a:gd name="connsiteX3" fmla="*/ 314177 w 508000"/>
                  <a:gd name="connsiteY3" fmla="*/ 232405 h 368803"/>
                  <a:gd name="connsiteX4" fmla="*/ 258773 w 508000"/>
                  <a:gd name="connsiteY4" fmla="*/ 287846 h 368803"/>
                  <a:gd name="connsiteX5" fmla="*/ 248384 w 508000"/>
                  <a:gd name="connsiteY5" fmla="*/ 287846 h 368803"/>
                  <a:gd name="connsiteX6" fmla="*/ 189517 w 508000"/>
                  <a:gd name="connsiteY6" fmla="*/ 232405 h 368803"/>
                  <a:gd name="connsiteX7" fmla="*/ 189517 w 508000"/>
                  <a:gd name="connsiteY7" fmla="*/ 166568 h 368803"/>
                  <a:gd name="connsiteX8" fmla="*/ 220682 w 508000"/>
                  <a:gd name="connsiteY8" fmla="*/ 153574 h 368803"/>
                  <a:gd name="connsiteX9" fmla="*/ 463075 w 508000"/>
                  <a:gd name="connsiteY9" fmla="*/ 73065 h 368803"/>
                  <a:gd name="connsiteX10" fmla="*/ 362857 w 508000"/>
                  <a:gd name="connsiteY10" fmla="*/ 191360 h 368803"/>
                  <a:gd name="connsiteX11" fmla="*/ 463075 w 508000"/>
                  <a:gd name="connsiteY11" fmla="*/ 295738 h 368803"/>
                  <a:gd name="connsiteX12" fmla="*/ 41469 w 508000"/>
                  <a:gd name="connsiteY12" fmla="*/ 73065 h 368803"/>
                  <a:gd name="connsiteX13" fmla="*/ 41469 w 508000"/>
                  <a:gd name="connsiteY13" fmla="*/ 295738 h 368803"/>
                  <a:gd name="connsiteX14" fmla="*/ 141687 w 508000"/>
                  <a:gd name="connsiteY14" fmla="*/ 191360 h 368803"/>
                  <a:gd name="connsiteX15" fmla="*/ 41469 w 508000"/>
                  <a:gd name="connsiteY15" fmla="*/ 73065 h 368803"/>
                  <a:gd name="connsiteX16" fmla="*/ 72571 w 508000"/>
                  <a:gd name="connsiteY16" fmla="*/ 41751 h 368803"/>
                  <a:gd name="connsiteX17" fmla="*/ 176245 w 508000"/>
                  <a:gd name="connsiteY17" fmla="*/ 163526 h 368803"/>
                  <a:gd name="connsiteX18" fmla="*/ 169333 w 508000"/>
                  <a:gd name="connsiteY18" fmla="*/ 226153 h 368803"/>
                  <a:gd name="connsiteX19" fmla="*/ 72571 w 508000"/>
                  <a:gd name="connsiteY19" fmla="*/ 327052 h 368803"/>
                  <a:gd name="connsiteX20" fmla="*/ 435429 w 508000"/>
                  <a:gd name="connsiteY20" fmla="*/ 327052 h 368803"/>
                  <a:gd name="connsiteX21" fmla="*/ 338667 w 508000"/>
                  <a:gd name="connsiteY21" fmla="*/ 226153 h 368803"/>
                  <a:gd name="connsiteX22" fmla="*/ 331755 w 508000"/>
                  <a:gd name="connsiteY22" fmla="*/ 163526 h 368803"/>
                  <a:gd name="connsiteX23" fmla="*/ 435429 w 508000"/>
                  <a:gd name="connsiteY23" fmla="*/ 41751 h 368803"/>
                  <a:gd name="connsiteX24" fmla="*/ 72571 w 508000"/>
                  <a:gd name="connsiteY24" fmla="*/ 41751 h 368803"/>
                  <a:gd name="connsiteX25" fmla="*/ 55293 w 508000"/>
                  <a:gd name="connsiteY25" fmla="*/ 0 h 368803"/>
                  <a:gd name="connsiteX26" fmla="*/ 449252 w 508000"/>
                  <a:gd name="connsiteY26" fmla="*/ 0 h 368803"/>
                  <a:gd name="connsiteX27" fmla="*/ 466531 w 508000"/>
                  <a:gd name="connsiteY27" fmla="*/ 3479 h 368803"/>
                  <a:gd name="connsiteX28" fmla="*/ 508000 w 508000"/>
                  <a:gd name="connsiteY28" fmla="*/ 55668 h 368803"/>
                  <a:gd name="connsiteX29" fmla="*/ 504544 w 508000"/>
                  <a:gd name="connsiteY29" fmla="*/ 313135 h 368803"/>
                  <a:gd name="connsiteX30" fmla="*/ 490721 w 508000"/>
                  <a:gd name="connsiteY30" fmla="*/ 351407 h 368803"/>
                  <a:gd name="connsiteX31" fmla="*/ 449252 w 508000"/>
                  <a:gd name="connsiteY31" fmla="*/ 368803 h 368803"/>
                  <a:gd name="connsiteX32" fmla="*/ 55293 w 508000"/>
                  <a:gd name="connsiteY32" fmla="*/ 368803 h 368803"/>
                  <a:gd name="connsiteX33" fmla="*/ 17279 w 508000"/>
                  <a:gd name="connsiteY33" fmla="*/ 351407 h 368803"/>
                  <a:gd name="connsiteX34" fmla="*/ 0 w 508000"/>
                  <a:gd name="connsiteY34" fmla="*/ 313135 h 368803"/>
                  <a:gd name="connsiteX35" fmla="*/ 0 w 508000"/>
                  <a:gd name="connsiteY35" fmla="*/ 55668 h 368803"/>
                  <a:gd name="connsiteX36" fmla="*/ 41469 w 508000"/>
                  <a:gd name="connsiteY36" fmla="*/ 3479 h 368803"/>
                  <a:gd name="connsiteX37" fmla="*/ 55293 w 508000"/>
                  <a:gd name="connsiteY37" fmla="*/ 0 h 3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8000" h="368803">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grpSp>
      </p:grpSp>
      <p:sp>
        <p:nvSpPr>
          <p:cNvPr id="79" name="矩形 78"/>
          <p:cNvSpPr/>
          <p:nvPr/>
        </p:nvSpPr>
        <p:spPr>
          <a:xfrm>
            <a:off x="200025" y="1583690"/>
            <a:ext cx="3622675" cy="3230245"/>
          </a:xfrm>
          <a:prstGeom prst="rect">
            <a:avLst/>
          </a:prstGeom>
        </p:spPr>
        <p:txBody>
          <a:bodyPr wrap="square">
            <a:spAutoFit/>
            <a:scene3d>
              <a:camera prst="orthographicFront"/>
              <a:lightRig rig="threePt" dir="t"/>
            </a:scene3d>
            <a:sp3d contourW="12700"/>
          </a:bodyPr>
          <a:lstStyle/>
          <a:p>
            <a:pPr algn="l" fontAlgn="auto">
              <a:lnSpc>
                <a:spcPts val="3060"/>
              </a:lnSpc>
            </a:pPr>
            <a:r>
              <a:rPr lang="en-US" altLang="zh-CN">
                <a:cs typeface="微软雅黑" panose="020B0503020204020204" pitchFamily="34" charset="-122"/>
                <a:sym typeface="微软雅黑" panose="020B0503020204020204" pitchFamily="34" charset="-122"/>
              </a:rPr>
              <a:t>    1.</a:t>
            </a:r>
            <a:r>
              <a:rPr lang="zh-CN" altLang="en-US">
                <a:cs typeface="微软雅黑" panose="020B0503020204020204" pitchFamily="34" charset="-122"/>
                <a:sym typeface="微软雅黑" panose="020B0503020204020204" pitchFamily="34" charset="-122"/>
              </a:rPr>
              <a:t>单据丢失并为异地处罚不便向处罚机关申请出具其他证明材料的，</a:t>
            </a:r>
            <a:r>
              <a:rPr lang="zh-CN" altLang="en-US">
                <a:solidFill>
                  <a:srgbClr val="C00000"/>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企业自行说明处罚已缴纳的材料不予认可。</a:t>
            </a:r>
            <a:r>
              <a:rPr lang="zh-CN" altLang="en-US">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在浙江省内</a:t>
            </a:r>
            <a:r>
              <a:rPr lang="en-US" altLang="zh-CN">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a:t>
            </a:r>
            <a:r>
              <a:rPr lang="zh-CN" altLang="en-US">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宁波除外）受到的行政处罚罚款单据，可通过</a:t>
            </a:r>
            <a:r>
              <a:rPr>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浙江省电子发票（票据）综合服务平台</a:t>
            </a:r>
            <a:r>
              <a:rPr lang="en-US">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a:t>
            </a:r>
            <a:r>
              <a:rPr lang="zh-CN" altLang="en-US">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我要票据中找，或浙里办进去后主页搜索“我的票据”</a:t>
            </a:r>
            <a:endParaRPr kumimoji="0" lang="zh-CN" altLang="en-US" i="0" u="none" strike="noStrike" kern="1200" cap="none" spc="0" normalizeH="0" baseline="0" noProof="0" dirty="0">
              <a:ln>
                <a:noFill/>
              </a:ln>
              <a:solidFill>
                <a:schemeClr val="tx1"/>
              </a:solidFill>
              <a:effectLst>
                <a:outerShdw blurRad="38100" dist="25400" dir="5400000" algn="ctr" rotWithShape="0">
                  <a:srgbClr val="6E747A">
                    <a:alpha val="43000"/>
                  </a:srgbClr>
                </a:outerShdw>
              </a:effectLst>
              <a:uLnTx/>
              <a:uFillTx/>
              <a:latin typeface="仓耳今楷05-6763 W05" panose="02020400000000000000" pitchFamily="18" charset="-122"/>
              <a:ea typeface="仓耳今楷05-6763 W05" panose="02020400000000000000" pitchFamily="18" charset="-122"/>
              <a:cs typeface="微软雅黑" panose="020B0503020204020204" pitchFamily="34" charset="-122"/>
              <a:sym typeface="微软雅黑" panose="020B0503020204020204" pitchFamily="34" charset="-122"/>
            </a:endParaRPr>
          </a:p>
        </p:txBody>
      </p:sp>
      <p:grpSp>
        <p:nvGrpSpPr>
          <p:cNvPr id="83" name="组合 82"/>
          <p:cNvGrpSpPr/>
          <p:nvPr/>
        </p:nvGrpSpPr>
        <p:grpSpPr>
          <a:xfrm>
            <a:off x="8604885" y="1204595"/>
            <a:ext cx="3208020" cy="4621591"/>
            <a:chOff x="5271161" y="1649255"/>
            <a:chExt cx="2618456" cy="4621661"/>
          </a:xfrm>
        </p:grpSpPr>
        <p:sp>
          <p:nvSpPr>
            <p:cNvPr id="84" name="矩形 83"/>
            <p:cNvSpPr/>
            <p:nvPr/>
          </p:nvSpPr>
          <p:spPr>
            <a:xfrm>
              <a:off x="5271161" y="2050007"/>
              <a:ext cx="2618456" cy="4220909"/>
            </a:xfrm>
            <a:prstGeom prst="rect">
              <a:avLst/>
            </a:prstGeom>
          </p:spPr>
          <p:txBody>
            <a:bodyPr wrap="square">
              <a:spAutoFit/>
              <a:scene3d>
                <a:camera prst="orthographicFront"/>
                <a:lightRig rig="threePt" dir="t"/>
              </a:scene3d>
              <a:sp3d contourW="12700"/>
            </a:bodyPr>
            <a:lstStyle/>
            <a:p>
              <a:pPr algn="l" fontAlgn="auto">
                <a:lnSpc>
                  <a:spcPts val="3000"/>
                </a:lnSpc>
              </a:pPr>
              <a:r>
                <a:rPr lang="en-US" altLang="zh-CN">
                  <a:cs typeface="微软雅黑" panose="020B0503020204020204" pitchFamily="34" charset="-122"/>
                  <a:sym typeface="微软雅黑" panose="020B0503020204020204" pitchFamily="34" charset="-122"/>
                </a:rPr>
                <a:t>    2.</a:t>
              </a:r>
              <a:r>
                <a:rPr lang="zh-CN" altLang="en-US">
                  <a:cs typeface="微软雅黑" panose="020B0503020204020204" pitchFamily="34" charset="-122"/>
                  <a:sym typeface="微软雅黑" panose="020B0503020204020204" pitchFamily="34" charset="-122"/>
                </a:rPr>
                <a:t>涉及市场监管（含食品、药品、特种设备）领域的行政处罚信息信用修复，应由各级市场监管局出具明确的修复意见，可以使用新版材料2《准予信用修复决定书》或《失信行为纠正后的信用信息修复申请表》以及其他形式准予修复的书面材料。</a:t>
              </a:r>
              <a:r>
                <a:rPr lang="zh-CN" altLang="en-US">
                  <a:solidFill>
                    <a:srgbClr val="C00000"/>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市场监管局未明确修复意见的材料一律无效。</a:t>
              </a:r>
              <a:endParaRPr lang="zh-CN" altLang="en-US">
                <a:solidFill>
                  <a:srgbClr val="C00000"/>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endParaRPr>
            </a:p>
            <a:p>
              <a:pPr algn="l">
                <a:lnSpc>
                  <a:spcPts val="2200"/>
                </a:lnSpc>
              </a:pPr>
              <a:endParaRPr lang="zh-CN" altLang="en-US" dirty="0">
                <a:solidFill>
                  <a:srgbClr val="C00000"/>
                </a:solidFill>
                <a:effectLst>
                  <a:outerShdw blurRad="38100" dist="25400" dir="5400000" algn="ctr" rotWithShape="0">
                    <a:srgbClr val="6E747A">
                      <a:alpha val="43000"/>
                    </a:srgbClr>
                  </a:outerShdw>
                </a:effectLst>
                <a:latin typeface="仓耳今楷05-6763 W05" panose="02020400000000000000" pitchFamily="18" charset="-122"/>
                <a:ea typeface="仓耳今楷05-6763 W05" panose="02020400000000000000" pitchFamily="18" charset="-122"/>
                <a:cs typeface="微软雅黑" panose="020B0503020204020204" pitchFamily="34" charset="-122"/>
                <a:sym typeface="微软雅黑" panose="020B0503020204020204" pitchFamily="34" charset="-122"/>
              </a:endParaRPr>
            </a:p>
          </p:txBody>
        </p:sp>
        <p:sp>
          <p:nvSpPr>
            <p:cNvPr id="85" name="矩形 84"/>
            <p:cNvSpPr/>
            <p:nvPr/>
          </p:nvSpPr>
          <p:spPr>
            <a:xfrm>
              <a:off x="6281813" y="1649255"/>
              <a:ext cx="1607804" cy="534035"/>
            </a:xfrm>
            <a:prstGeom prst="rect">
              <a:avLst/>
            </a:prstGeom>
          </p:spPr>
          <p:txBody>
            <a:bodyPr wrap="square">
              <a:spAutoFit/>
              <a:scene3d>
                <a:camera prst="orthographicFront"/>
                <a:lightRig rig="threePt" dir="t"/>
              </a:scene3d>
              <a:sp3d contourW="12700"/>
            </a:bodyPr>
            <a:lstStyle/>
            <a:p>
              <a:pPr algn="l">
                <a:lnSpc>
                  <a:spcPct val="120000"/>
                </a:lnSpc>
              </a:pPr>
              <a:endParaRPr lang="zh-CN" altLang="en-US" sz="2400"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思源黑体旧字形 Normal" panose="020B0400000000000000" pitchFamily="34" charset="-128"/>
              </a:endParaRPr>
            </a:p>
          </p:txBody>
        </p:sp>
      </p:grpSp>
      <p:sp>
        <p:nvSpPr>
          <p:cNvPr id="2" name="矩形 1"/>
          <p:cNvSpPr/>
          <p:nvPr/>
        </p:nvSpPr>
        <p:spPr>
          <a:xfrm>
            <a:off x="4591050" y="1082040"/>
            <a:ext cx="2959735" cy="523240"/>
          </a:xfrm>
          <a:prstGeom prst="rect">
            <a:avLst/>
          </a:prstGeom>
        </p:spPr>
        <p:txBody>
          <a:bodyPr vert="horz" lIns="91440" tIns="45720" rIns="91440" bIns="45720" rtlCol="0" anchor="b">
            <a:noAutofit/>
          </a:bodyPr>
          <a:p>
            <a:pPr algn="l" eaLnBrk="1" hangingPunct="1">
              <a:buFontTx/>
              <a:buNone/>
            </a:pPr>
            <a:r>
              <a:rPr lang="zh-CN" altLang="en-US" sz="2400">
                <a:solidFill>
                  <a:schemeClr val="tx1"/>
                </a:solidFill>
                <a:effectLst>
                  <a:outerShdw blurRad="38100" dist="25400" dir="5400000" algn="ctr" rotWithShape="0">
                    <a:srgbClr val="6E747A">
                      <a:alpha val="43000"/>
                    </a:srgbClr>
                  </a:outerShdw>
                </a:effectLst>
                <a:cs typeface="微软雅黑" panose="020B0503020204020204" pitchFamily="34" charset="-122"/>
                <a:sym typeface="微软雅黑" panose="020B0503020204020204" pitchFamily="34" charset="-122"/>
              </a:rPr>
              <a:t>不予认可的二种情况</a:t>
            </a:r>
            <a:endParaRPr lang="zh-CN" altLang="en-US" sz="2400" b="1" spc="200" dirty="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仓耳今楷05-6763 W05" panose="02020400000000000000" pitchFamily="18"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2000"/>
                            </p:stCondLst>
                            <p:childTnLst>
                              <p:par>
                                <p:cTn id="15" presetID="31"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750" fill="hold"/>
                                        <p:tgtEl>
                                          <p:spTgt spid="35"/>
                                        </p:tgtEl>
                                        <p:attrNameLst>
                                          <p:attrName>ppt_w</p:attrName>
                                        </p:attrNameLst>
                                      </p:cBhvr>
                                      <p:tavLst>
                                        <p:tav tm="0">
                                          <p:val>
                                            <p:fltVal val="0"/>
                                          </p:val>
                                        </p:tav>
                                        <p:tav tm="100000">
                                          <p:val>
                                            <p:strVal val="#ppt_w"/>
                                          </p:val>
                                        </p:tav>
                                      </p:tavLst>
                                    </p:anim>
                                    <p:anim calcmode="lin" valueType="num">
                                      <p:cBhvr>
                                        <p:cTn id="18" dur="750" fill="hold"/>
                                        <p:tgtEl>
                                          <p:spTgt spid="35"/>
                                        </p:tgtEl>
                                        <p:attrNameLst>
                                          <p:attrName>ppt_h</p:attrName>
                                        </p:attrNameLst>
                                      </p:cBhvr>
                                      <p:tavLst>
                                        <p:tav tm="0">
                                          <p:val>
                                            <p:fltVal val="0"/>
                                          </p:val>
                                        </p:tav>
                                        <p:tav tm="100000">
                                          <p:val>
                                            <p:strVal val="#ppt_h"/>
                                          </p:val>
                                        </p:tav>
                                      </p:tavLst>
                                    </p:anim>
                                    <p:anim calcmode="lin" valueType="num">
                                      <p:cBhvr>
                                        <p:cTn id="19" dur="750" fill="hold"/>
                                        <p:tgtEl>
                                          <p:spTgt spid="35"/>
                                        </p:tgtEl>
                                        <p:attrNameLst>
                                          <p:attrName>style.rotation</p:attrName>
                                        </p:attrNameLst>
                                      </p:cBhvr>
                                      <p:tavLst>
                                        <p:tav tm="0">
                                          <p:val>
                                            <p:fltVal val="90"/>
                                          </p:val>
                                        </p:tav>
                                        <p:tav tm="100000">
                                          <p:val>
                                            <p:fltVal val="0"/>
                                          </p:val>
                                        </p:tav>
                                      </p:tavLst>
                                    </p:anim>
                                    <p:animEffect transition="in" filter="fade">
                                      <p:cBhvr>
                                        <p:cTn id="20" dur="750"/>
                                        <p:tgtEl>
                                          <p:spTgt spid="35"/>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par>
                          <p:cTn id="25" fill="hold">
                            <p:stCondLst>
                              <p:cond delay="4000"/>
                            </p:stCondLst>
                            <p:childTnLst>
                              <p:par>
                                <p:cTn id="26" presetID="2" presetClass="entr" presetSubtype="1"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additive="base">
                                        <p:cTn id="28" dur="500" fill="hold"/>
                                        <p:tgtEl>
                                          <p:spTgt spid="79"/>
                                        </p:tgtEl>
                                        <p:attrNameLst>
                                          <p:attrName>ppt_x</p:attrName>
                                        </p:attrNameLst>
                                      </p:cBhvr>
                                      <p:tavLst>
                                        <p:tav tm="0">
                                          <p:val>
                                            <p:strVal val="#ppt_x"/>
                                          </p:val>
                                        </p:tav>
                                        <p:tav tm="100000">
                                          <p:val>
                                            <p:strVal val="#ppt_x"/>
                                          </p:val>
                                        </p:tav>
                                      </p:tavLst>
                                    </p:anim>
                                    <p:anim calcmode="lin" valueType="num">
                                      <p:cBhvr additive="base">
                                        <p:cTn id="29" dur="500" fill="hold"/>
                                        <p:tgtEl>
                                          <p:spTgt spid="7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750" fill="hold"/>
                                        <p:tgtEl>
                                          <p:spTgt spid="83"/>
                                        </p:tgtEl>
                                        <p:attrNameLst>
                                          <p:attrName>ppt_x</p:attrName>
                                        </p:attrNameLst>
                                      </p:cBhvr>
                                      <p:tavLst>
                                        <p:tav tm="0">
                                          <p:val>
                                            <p:strVal val="#ppt_x"/>
                                          </p:val>
                                        </p:tav>
                                        <p:tav tm="100000">
                                          <p:val>
                                            <p:strVal val="#ppt_x"/>
                                          </p:val>
                                        </p:tav>
                                      </p:tavLst>
                                    </p:anim>
                                    <p:anim calcmode="lin" valueType="num">
                                      <p:cBhvr additive="base">
                                        <p:cTn id="33" dur="750" fill="hold"/>
                                        <p:tgtEl>
                                          <p:spTgt spid="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9" grpId="0"/>
      <p:bldP spid="79" grpId="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sp>
        <p:nvSpPr>
          <p:cNvPr id="9" name="文本框 8"/>
          <p:cNvSpPr txBox="true"/>
          <p:nvPr/>
        </p:nvSpPr>
        <p:spPr>
          <a:xfrm>
            <a:off x="1378585" y="600075"/>
            <a:ext cx="7928610" cy="768350"/>
          </a:xfrm>
          <a:prstGeom prst="rect">
            <a:avLst/>
          </a:prstGeom>
          <a:noFill/>
          <a:ln w="9525">
            <a:noFill/>
          </a:ln>
        </p:spPr>
        <p:txBody>
          <a:bodyPr wrap="square">
            <a:spAutoFit/>
          </a:bodyPr>
          <a:p>
            <a:pPr indent="406400" algn="l"/>
            <a:r>
              <a:rPr lang="zh-CN" altLang="en-US" sz="2000" b="1" spc="200" dirty="0">
                <a:solidFill>
                  <a:schemeClr val="tx1"/>
                </a:solidFill>
                <a:uFillTx/>
                <a:latin typeface="微软雅黑" panose="020B0503020204020204" pitchFamily="34" charset="-122"/>
                <a:sym typeface="+mn-ea"/>
              </a:rPr>
              <a:t>行政处罚信息信用修复材料上报存在的问题：</a:t>
            </a:r>
            <a:endParaRPr lang="zh-CN" altLang="en-US" sz="2400" b="1" spc="200" dirty="0">
              <a:solidFill>
                <a:srgbClr val="255AB9"/>
              </a:solidFill>
              <a:uFillTx/>
              <a:latin typeface="微软雅黑" panose="020B0503020204020204" pitchFamily="34" charset="-122"/>
              <a:sym typeface="+mn-ea"/>
            </a:endParaRPr>
          </a:p>
          <a:p>
            <a:pPr indent="406400" algn="ctr"/>
            <a:endParaRPr lang="en-US" altLang="zh-CN" sz="2400" b="1">
              <a:ea typeface="黑体" panose="02010609060101010101" charset="-122"/>
            </a:endParaRPr>
          </a:p>
        </p:txBody>
      </p:sp>
      <p:grpSp>
        <p:nvGrpSpPr>
          <p:cNvPr id="12" name="组合 11"/>
          <p:cNvGrpSpPr/>
          <p:nvPr/>
        </p:nvGrpSpPr>
        <p:grpSpPr>
          <a:xfrm>
            <a:off x="853440" y="369570"/>
            <a:ext cx="6991350" cy="652145"/>
            <a:chOff x="4821" y="1522"/>
            <a:chExt cx="7965" cy="1027"/>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64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4" name="矩形 3"/>
          <p:cNvSpPr/>
          <p:nvPr/>
        </p:nvSpPr>
        <p:spPr>
          <a:xfrm flipV="true">
            <a:off x="744855" y="1197610"/>
            <a:ext cx="10546715" cy="429260"/>
          </a:xfrm>
          <a:prstGeom prst="rect">
            <a:avLst/>
          </a:prstGeom>
          <a:ln>
            <a:solidFill>
              <a:schemeClr val="accent1"/>
            </a:solidFill>
            <a:prstDash val="dashDot"/>
          </a:ln>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3" name="文本框 2"/>
          <p:cNvSpPr txBox="true"/>
          <p:nvPr/>
        </p:nvSpPr>
        <p:spPr>
          <a:xfrm>
            <a:off x="1622425" y="1966595"/>
            <a:ext cx="8214995" cy="4030980"/>
          </a:xfrm>
          <a:prstGeom prst="rect">
            <a:avLst/>
          </a:prstGeom>
          <a:noFill/>
          <a:ln w="9525">
            <a:noFill/>
          </a:ln>
        </p:spPr>
        <p:txBody>
          <a:bodyPr wrap="square">
            <a:spAutoFit/>
          </a:bodyPr>
          <a:p>
            <a:pPr marL="0" indent="0" algn="l" fontAlgn="auto">
              <a:lnSpc>
                <a:spcPct val="200000"/>
              </a:lnSpc>
            </a:pPr>
            <a:r>
              <a:rPr lang="zh-CN" sz="1600" b="0">
                <a:ea typeface="宋体" pitchFamily="2" charset="-122"/>
              </a:rPr>
              <a:t>1、</a:t>
            </a:r>
            <a:r>
              <a:rPr lang="zh-CN" sz="1600" b="0">
                <a:ea typeface="宋体" pitchFamily="2" charset="-122"/>
                <a:cs typeface="Times New Roman" panose="02020603050405020304" charset="0"/>
              </a:rPr>
              <a:t>材料中代办人与系统在线填写的</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代办人不一致</a:t>
            </a:r>
            <a:r>
              <a:rPr lang="zh-CN" sz="1600" b="0">
                <a:solidFill>
                  <a:srgbClr val="C00000"/>
                </a:solidFill>
                <a:ea typeface="宋体" pitchFamily="2" charset="-122"/>
                <a:cs typeface="Times New Roman" panose="02020603050405020304" charset="0"/>
              </a:rPr>
              <a:t>。</a:t>
            </a:r>
            <a:endParaRPr lang="zh-CN" sz="1600" b="0">
              <a:solidFill>
                <a:srgbClr val="C00000"/>
              </a:solidFill>
              <a:ea typeface="宋体" pitchFamily="2" charset="-122"/>
            </a:endParaRPr>
          </a:p>
          <a:p>
            <a:pPr marL="0" indent="0" algn="l" fontAlgn="auto">
              <a:lnSpc>
                <a:spcPct val="200000"/>
              </a:lnSpc>
            </a:pPr>
            <a:r>
              <a:rPr lang="zh-CN" sz="1600" b="0">
                <a:ea typeface="宋体" pitchFamily="2" charset="-122"/>
              </a:rPr>
              <a:t>2、</a:t>
            </a:r>
            <a:r>
              <a:rPr lang="zh-CN" sz="1600" b="0">
                <a:ea typeface="宋体" pitchFamily="2" charset="-122"/>
                <a:cs typeface="Times New Roman" panose="02020603050405020304" charset="0"/>
              </a:rPr>
              <a:t>《授权委托书》或者《法定代表人身份证明书》中</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身份证号后六位未填写</a:t>
            </a:r>
            <a:r>
              <a:rPr lang="zh-CN" sz="1600" b="0">
                <a:solidFill>
                  <a:srgbClr val="C00000"/>
                </a:solidFill>
                <a:ea typeface="宋体" pitchFamily="2" charset="-122"/>
                <a:cs typeface="Times New Roman" panose="02020603050405020304" charset="0"/>
              </a:rPr>
              <a:t>。</a:t>
            </a:r>
            <a:endParaRPr lang="zh-CN" sz="1600" b="0">
              <a:solidFill>
                <a:srgbClr val="C00000"/>
              </a:solidFill>
              <a:ea typeface="宋体" pitchFamily="2" charset="-122"/>
            </a:endParaRPr>
          </a:p>
          <a:p>
            <a:pPr marL="0" indent="0" algn="l" fontAlgn="auto">
              <a:lnSpc>
                <a:spcPct val="200000"/>
              </a:lnSpc>
            </a:pPr>
            <a:r>
              <a:rPr lang="zh-CN" sz="1600" b="0">
                <a:ea typeface="宋体" pitchFamily="2" charset="-122"/>
              </a:rPr>
              <a:t>3、</a:t>
            </a:r>
            <a:r>
              <a:rPr lang="zh-CN" sz="1600" b="0">
                <a:ea typeface="宋体" pitchFamily="2" charset="-122"/>
                <a:cs typeface="Times New Roman" panose="02020603050405020304" charset="0"/>
              </a:rPr>
              <a:t>《授权委托书》或者《法定代表人身份证明书》中</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行政处罚决定书文号没有写全</a:t>
            </a:r>
            <a:r>
              <a:rPr lang="zh-CN" sz="1600" b="0">
                <a:solidFill>
                  <a:srgbClr val="C00000"/>
                </a:solidFill>
                <a:ea typeface="宋体" pitchFamily="2" charset="-122"/>
                <a:cs typeface="Times New Roman" panose="02020603050405020304" charset="0"/>
              </a:rPr>
              <a:t>。</a:t>
            </a:r>
            <a:endParaRPr lang="zh-CN" sz="1600" b="0">
              <a:solidFill>
                <a:srgbClr val="C00000"/>
              </a:solidFill>
              <a:ea typeface="宋体" pitchFamily="2" charset="-122"/>
            </a:endParaRPr>
          </a:p>
          <a:p>
            <a:pPr marL="0" indent="0" algn="l" fontAlgn="auto">
              <a:lnSpc>
                <a:spcPct val="200000"/>
              </a:lnSpc>
            </a:pPr>
            <a:r>
              <a:rPr lang="zh-CN" sz="1600" b="0">
                <a:ea typeface="宋体" pitchFamily="2" charset="-122"/>
              </a:rPr>
              <a:t>4、</a:t>
            </a:r>
            <a:r>
              <a:rPr lang="zh-CN" sz="1600" b="0">
                <a:ea typeface="宋体" pitchFamily="2" charset="-122"/>
                <a:cs typeface="Times New Roman" panose="02020603050405020304" charset="0"/>
              </a:rPr>
              <a:t>《授权委托书》委托期限或者《法定代表人身份证明书》</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有效期限时限太短或已过期。</a:t>
            </a:r>
            <a:r>
              <a:rPr lang="zh-CN" sz="1600" b="0">
                <a:ea typeface="宋体" pitchFamily="2" charset="-122"/>
              </a:rPr>
              <a:t>5、</a:t>
            </a:r>
            <a:r>
              <a:rPr lang="zh-CN" sz="1600" b="0">
                <a:ea typeface="宋体" pitchFamily="2" charset="-122"/>
                <a:cs typeface="Times New Roman" panose="02020603050405020304" charset="0"/>
              </a:rPr>
              <a:t>《授权委托书》或者《法定代表人身份证明书》</a:t>
            </a:r>
            <a:r>
              <a:rPr lang="zh-CN" sz="1600" b="0">
                <a:ea typeface="宋体" pitchFamily="2" charset="-122"/>
              </a:rPr>
              <a:t>落款</a:t>
            </a:r>
            <a:r>
              <a:rPr lang="zh-CN" sz="1600" b="0">
                <a:ea typeface="宋体" pitchFamily="2" charset="-122"/>
                <a:cs typeface="Times New Roman" panose="02020603050405020304" charset="0"/>
              </a:rPr>
              <a:t>处只加盖公司公章，</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缺少法定代表人签字或盖私章。</a:t>
            </a:r>
            <a:endPar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endParaRPr>
          </a:p>
          <a:p>
            <a:pPr marL="0" indent="0" algn="l" fontAlgn="auto">
              <a:lnSpc>
                <a:spcPct val="200000"/>
              </a:lnSpc>
            </a:pPr>
            <a:r>
              <a:rPr lang="zh-CN" sz="1600" b="0">
                <a:ea typeface="宋体" pitchFamily="2" charset="-122"/>
              </a:rPr>
              <a:t>6、</a:t>
            </a:r>
            <a:r>
              <a:rPr lang="zh-CN" sz="1600" b="0">
                <a:ea typeface="宋体" pitchFamily="2" charset="-122"/>
                <a:cs typeface="Times New Roman" panose="02020603050405020304" charset="0"/>
              </a:rPr>
              <a:t>《授权委托书》或者《法定代表人身份证明书》</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落款处日期没有填写。</a:t>
            </a:r>
            <a:r>
              <a:rPr lang="zh-CN" sz="1600" b="0">
                <a:ea typeface="宋体" pitchFamily="2" charset="-122"/>
              </a:rPr>
              <a:t>7、</a:t>
            </a:r>
            <a:r>
              <a:rPr lang="zh-CN" sz="1600" b="0">
                <a:ea typeface="宋体" pitchFamily="2" charset="-122"/>
                <a:cs typeface="Times New Roman" panose="02020603050405020304" charset="0"/>
              </a:rPr>
              <a:t>系统在线填写的代办人是法定代表人，上传的材料却是《授权委托书》。</a:t>
            </a:r>
            <a:endParaRPr lang="zh-CN" altLang="en-US"/>
          </a:p>
        </p:txBody>
      </p:sp>
      <p:sp>
        <p:nvSpPr>
          <p:cNvPr id="11" name="文本框 10"/>
          <p:cNvSpPr txBox="true"/>
          <p:nvPr/>
        </p:nvSpPr>
        <p:spPr>
          <a:xfrm>
            <a:off x="1251585" y="1258570"/>
            <a:ext cx="10067290" cy="368300"/>
          </a:xfrm>
          <a:prstGeom prst="rect">
            <a:avLst/>
          </a:prstGeom>
          <a:noFill/>
        </p:spPr>
        <p:txBody>
          <a:bodyPr wrap="none" rtlCol="0">
            <a:spAutoFit/>
          </a:bodyPr>
          <a:p>
            <a:pPr algn="ctr"/>
            <a:r>
              <a:rPr lang="zh-CN" b="1">
                <a:latin typeface="+mj-lt"/>
                <a:ea typeface="+mj-lt"/>
                <a:cs typeface="Times New Roman" panose="02020603050405020304" charset="0"/>
                <a:sym typeface="+mn-ea"/>
              </a:rPr>
              <a:t>材料一：《失信行为纠正后的信用信息修复业务办理授权委托书》或者《法定代表人身份证明书》</a:t>
            </a:r>
            <a:endParaRPr lang="zh-CN" altLang="en-US" b="1">
              <a:latin typeface="+mj-lt"/>
              <a:ea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4091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sp>
        <p:nvSpPr>
          <p:cNvPr id="9" name="文本框 8"/>
          <p:cNvSpPr txBox="true"/>
          <p:nvPr/>
        </p:nvSpPr>
        <p:spPr>
          <a:xfrm>
            <a:off x="1378585" y="600075"/>
            <a:ext cx="7928610" cy="768350"/>
          </a:xfrm>
          <a:prstGeom prst="rect">
            <a:avLst/>
          </a:prstGeom>
          <a:noFill/>
          <a:ln w="9525">
            <a:noFill/>
          </a:ln>
        </p:spPr>
        <p:txBody>
          <a:bodyPr wrap="square">
            <a:spAutoFit/>
          </a:bodyPr>
          <a:p>
            <a:pPr indent="406400" algn="l"/>
            <a:r>
              <a:rPr lang="zh-CN" altLang="en-US" sz="2000" b="1" spc="200" dirty="0">
                <a:solidFill>
                  <a:schemeClr val="tx1"/>
                </a:solidFill>
                <a:uFillTx/>
                <a:latin typeface="微软雅黑" panose="020B0503020204020204" pitchFamily="34" charset="-122"/>
                <a:sym typeface="+mn-ea"/>
              </a:rPr>
              <a:t>行政处罚信息信用修复材料上报存在的问题：</a:t>
            </a:r>
            <a:endParaRPr lang="zh-CN" altLang="en-US" sz="2400" b="1" spc="200" dirty="0">
              <a:solidFill>
                <a:srgbClr val="255AB9"/>
              </a:solidFill>
              <a:uFillTx/>
              <a:latin typeface="微软雅黑" panose="020B0503020204020204" pitchFamily="34" charset="-122"/>
              <a:sym typeface="+mn-ea"/>
            </a:endParaRPr>
          </a:p>
          <a:p>
            <a:pPr indent="406400" algn="ctr"/>
            <a:endParaRPr lang="en-US" altLang="zh-CN" sz="2400" b="1">
              <a:ea typeface="黑体" panose="02010609060101010101" charset="-122"/>
            </a:endParaRPr>
          </a:p>
        </p:txBody>
      </p:sp>
      <p:grpSp>
        <p:nvGrpSpPr>
          <p:cNvPr id="12" name="组合 11"/>
          <p:cNvGrpSpPr/>
          <p:nvPr/>
        </p:nvGrpSpPr>
        <p:grpSpPr>
          <a:xfrm>
            <a:off x="853440" y="369570"/>
            <a:ext cx="6991350" cy="652145"/>
            <a:chOff x="4821" y="1522"/>
            <a:chExt cx="7965" cy="1027"/>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64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2" name="矩形 1"/>
          <p:cNvSpPr/>
          <p:nvPr/>
        </p:nvSpPr>
        <p:spPr>
          <a:xfrm flipV="true">
            <a:off x="821690" y="1302385"/>
            <a:ext cx="9758680" cy="429260"/>
          </a:xfrm>
          <a:prstGeom prst="rect">
            <a:avLst/>
          </a:prstGeom>
          <a:ln>
            <a:solidFill>
              <a:schemeClr val="accent1"/>
            </a:solidFill>
            <a:prstDash val="dashDot"/>
          </a:ln>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16" name="文本框 15"/>
          <p:cNvSpPr txBox="true"/>
          <p:nvPr/>
        </p:nvSpPr>
        <p:spPr>
          <a:xfrm>
            <a:off x="3468370" y="1302385"/>
            <a:ext cx="3272790" cy="645160"/>
          </a:xfrm>
          <a:prstGeom prst="rect">
            <a:avLst/>
          </a:prstGeom>
          <a:noFill/>
        </p:spPr>
        <p:txBody>
          <a:bodyPr wrap="square" rtlCol="0">
            <a:spAutoFit/>
          </a:bodyPr>
          <a:p>
            <a:pPr algn="ctr"/>
            <a:r>
              <a:rPr lang="zh-CN" b="1">
                <a:latin typeface="+mj-lt"/>
                <a:ea typeface="+mj-lt"/>
                <a:cs typeface="Times New Roman" panose="02020603050405020304" charset="0"/>
                <a:sym typeface="+mn-ea"/>
              </a:rPr>
              <a:t>材料二：提供单据或发票的：</a:t>
            </a:r>
            <a:endParaRPr lang="zh-CN" b="1">
              <a:latin typeface="+mj-lt"/>
              <a:ea typeface="+mj-lt"/>
              <a:cs typeface="Times New Roman" panose="02020603050405020304" charset="0"/>
              <a:sym typeface="+mn-ea"/>
            </a:endParaRPr>
          </a:p>
          <a:p>
            <a:pPr algn="ctr"/>
            <a:endParaRPr lang="zh-CN" altLang="en-US" b="1">
              <a:latin typeface="+mj-lt"/>
              <a:ea typeface="+mj-lt"/>
              <a:sym typeface="+mn-ea"/>
            </a:endParaRPr>
          </a:p>
        </p:txBody>
      </p:sp>
      <p:sp>
        <p:nvSpPr>
          <p:cNvPr id="18" name="文本框 17"/>
          <p:cNvSpPr txBox="true"/>
          <p:nvPr/>
        </p:nvSpPr>
        <p:spPr>
          <a:xfrm>
            <a:off x="1089025" y="1674495"/>
            <a:ext cx="9495155" cy="1568450"/>
          </a:xfrm>
          <a:prstGeom prst="rect">
            <a:avLst/>
          </a:prstGeom>
          <a:noFill/>
          <a:ln w="9525">
            <a:noFill/>
          </a:ln>
        </p:spPr>
        <p:txBody>
          <a:bodyPr wrap="square">
            <a:spAutoFit/>
          </a:bodyPr>
          <a:p>
            <a:pPr indent="0" fontAlgn="auto">
              <a:lnSpc>
                <a:spcPct val="150000"/>
              </a:lnSpc>
            </a:pPr>
            <a:r>
              <a:rPr lang="zh-CN" sz="1600" b="0">
                <a:ea typeface="宋体" pitchFamily="2" charset="-122"/>
              </a:rPr>
              <a:t>1</a:t>
            </a:r>
            <a:r>
              <a:rPr lang="en-US" altLang="zh-CN" sz="1600" b="0">
                <a:ea typeface="宋体" pitchFamily="2" charset="-122"/>
              </a:rPr>
              <a:t>.</a:t>
            </a:r>
            <a:r>
              <a:rPr lang="zh-CN" sz="1600" b="0">
                <a:ea typeface="宋体" pitchFamily="2" charset="-122"/>
                <a:cs typeface="Times New Roman" panose="02020603050405020304" charset="0"/>
              </a:rPr>
              <a:t>微信、支付宝截图、银行回单等</a:t>
            </a:r>
            <a:r>
              <a:rPr lang="zh-CN" sz="160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不能作为履行处罚义务的证明材料</a:t>
            </a:r>
            <a:r>
              <a:rPr lang="zh-CN" sz="1600" b="0">
                <a:solidFill>
                  <a:srgbClr val="C00000"/>
                </a:solidFill>
                <a:ea typeface="宋体" pitchFamily="2" charset="-122"/>
                <a:cs typeface="Times New Roman" panose="02020603050405020304" charset="0"/>
              </a:rPr>
              <a:t>。</a:t>
            </a:r>
            <a:endParaRPr lang="zh-CN" sz="1600" b="0">
              <a:solidFill>
                <a:srgbClr val="C00000"/>
              </a:solidFill>
              <a:ea typeface="宋体" pitchFamily="2" charset="-122"/>
              <a:cs typeface="Times New Roman" panose="02020603050405020304" charset="0"/>
            </a:endParaRPr>
          </a:p>
          <a:p>
            <a:pPr indent="0" fontAlgn="auto">
              <a:lnSpc>
                <a:spcPct val="150000"/>
              </a:lnSpc>
            </a:pPr>
            <a:r>
              <a:rPr lang="en-US" altLang="zh-CN" sz="1600" b="0">
                <a:ea typeface="宋体" pitchFamily="2" charset="-122"/>
                <a:cs typeface="Times New Roman" panose="02020603050405020304" charset="0"/>
              </a:rPr>
              <a:t>2.</a:t>
            </a:r>
            <a:r>
              <a:rPr lang="zh-CN" sz="1600" b="0">
                <a:ea typeface="宋体" pitchFamily="2" charset="-122"/>
                <a:cs typeface="Times New Roman" panose="02020603050405020304" charset="0"/>
              </a:rPr>
              <a:t>发票、电子缴款凭证等作为履行处罚义务的证明材料的</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复印件没有加盖公司公章。</a:t>
            </a:r>
            <a:endParaRPr lang="zh-CN" sz="1600" b="0">
              <a:ea typeface="宋体" pitchFamily="2" charset="-122"/>
              <a:cs typeface="Times New Roman" panose="02020603050405020304" charset="0"/>
            </a:endParaRPr>
          </a:p>
          <a:p>
            <a:pPr algn="l" fontAlgn="auto">
              <a:lnSpc>
                <a:spcPct val="150000"/>
              </a:lnSpc>
              <a:buClrTx/>
              <a:buSzTx/>
              <a:buFontTx/>
            </a:pPr>
            <a:r>
              <a:rPr lang="en-US" altLang="zh-CN" sz="1600" b="0">
                <a:ea typeface="宋体" pitchFamily="2" charset="-122"/>
                <a:cs typeface="Times New Roman" panose="02020603050405020304" charset="0"/>
              </a:rPr>
              <a:t>3.</a:t>
            </a:r>
            <a:r>
              <a:rPr lang="zh-CN" sz="1600" b="0">
                <a:ea typeface="宋体" pitchFamily="2" charset="-122"/>
                <a:cs typeface="Times New Roman" panose="02020603050405020304" charset="0"/>
              </a:rPr>
              <a:t>发票、电子缴款凭证等作为履行处罚义务的</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证明材料拍的不清晰，</a:t>
            </a:r>
            <a:r>
              <a:rPr lang="zh-CN" sz="1600" b="0">
                <a:ea typeface="宋体" pitchFamily="2" charset="-122"/>
                <a:cs typeface="Times New Roman" panose="02020603050405020304" charset="0"/>
              </a:rPr>
              <a:t>导致内容模糊看不清楚。4</a:t>
            </a:r>
            <a:r>
              <a:rPr lang="en-US" altLang="zh-CN" sz="1600" b="0">
                <a:ea typeface="宋体" pitchFamily="2" charset="-122"/>
                <a:cs typeface="Times New Roman" panose="02020603050405020304" charset="0"/>
              </a:rPr>
              <a:t>.</a:t>
            </a:r>
            <a:r>
              <a:rPr lang="zh-CN" sz="1600" b="0">
                <a:ea typeface="宋体" pitchFamily="2" charset="-122"/>
                <a:cs typeface="Times New Roman" panose="02020603050405020304" charset="0"/>
              </a:rPr>
              <a:t>履行处罚义务证明材料</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出具日期没有在行政处罚决定作出日期之后。</a:t>
            </a:r>
            <a:endParaRPr lang="zh-CN" sz="160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endParaRPr>
          </a:p>
        </p:txBody>
      </p:sp>
      <p:sp>
        <p:nvSpPr>
          <p:cNvPr id="19" name="矩形 18"/>
          <p:cNvSpPr/>
          <p:nvPr/>
        </p:nvSpPr>
        <p:spPr>
          <a:xfrm flipV="true">
            <a:off x="956945" y="3214370"/>
            <a:ext cx="9758680" cy="429260"/>
          </a:xfrm>
          <a:prstGeom prst="rect">
            <a:avLst/>
          </a:prstGeom>
          <a:ln>
            <a:solidFill>
              <a:schemeClr val="accent1"/>
            </a:solidFill>
            <a:prstDash val="dashDot"/>
          </a:ln>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23" name="文本框 22"/>
          <p:cNvSpPr txBox="true"/>
          <p:nvPr/>
        </p:nvSpPr>
        <p:spPr>
          <a:xfrm>
            <a:off x="2882900" y="3242945"/>
            <a:ext cx="6144260" cy="368300"/>
          </a:xfrm>
          <a:prstGeom prst="rect">
            <a:avLst/>
          </a:prstGeom>
          <a:noFill/>
          <a:ln w="9525">
            <a:noFill/>
          </a:ln>
        </p:spPr>
        <p:txBody>
          <a:bodyPr wrap="square">
            <a:spAutoFit/>
          </a:bodyPr>
          <a:p>
            <a:pPr indent="0"/>
            <a:r>
              <a:rPr lang="zh-CN" b="1">
                <a:latin typeface="+mj-lt"/>
                <a:ea typeface="+mj-lt"/>
                <a:cs typeface="Times New Roman" panose="02020603050405020304" charset="0"/>
                <a:sym typeface="+mn-ea"/>
              </a:rPr>
              <a:t>材料二：</a:t>
            </a:r>
            <a:r>
              <a:rPr lang="zh-CN" b="1">
                <a:latin typeface="+mj-lt"/>
                <a:ea typeface="+mj-lt"/>
                <a:cs typeface="Times New Roman" panose="02020603050405020304" charset="0"/>
              </a:rPr>
              <a:t>提供《失信行为纠正后的信用信息修复表》的：</a:t>
            </a:r>
            <a:endParaRPr lang="zh-CN" altLang="en-US" b="1">
              <a:latin typeface="+mj-lt"/>
              <a:ea typeface="+mj-lt"/>
              <a:cs typeface="Times New Roman" panose="02020603050405020304" charset="0"/>
            </a:endParaRPr>
          </a:p>
        </p:txBody>
      </p:sp>
      <p:sp>
        <p:nvSpPr>
          <p:cNvPr id="24" name="文本框 23"/>
          <p:cNvSpPr txBox="true"/>
          <p:nvPr/>
        </p:nvSpPr>
        <p:spPr>
          <a:xfrm>
            <a:off x="1358900" y="3545840"/>
            <a:ext cx="8684260" cy="2306955"/>
          </a:xfrm>
          <a:prstGeom prst="rect">
            <a:avLst/>
          </a:prstGeom>
          <a:noFill/>
          <a:ln w="9525">
            <a:noFill/>
          </a:ln>
        </p:spPr>
        <p:txBody>
          <a:bodyPr wrap="square">
            <a:spAutoFit/>
          </a:bodyPr>
          <a:p>
            <a:pPr indent="0" fontAlgn="auto">
              <a:lnSpc>
                <a:spcPct val="150000"/>
              </a:lnSpc>
            </a:pPr>
            <a:r>
              <a:rPr lang="zh-CN" sz="1600" b="0">
                <a:ea typeface="宋体" pitchFamily="2" charset="-122"/>
                <a:cs typeface="Times New Roman" panose="02020603050405020304" charset="0"/>
              </a:rPr>
              <a:t>1</a:t>
            </a:r>
            <a:r>
              <a:rPr lang="en-US" altLang="zh-CN" sz="1600" b="0">
                <a:ea typeface="宋体" pitchFamily="2" charset="-122"/>
                <a:cs typeface="Times New Roman" panose="02020603050405020304" charset="0"/>
              </a:rPr>
              <a:t>.</a:t>
            </a:r>
            <a:r>
              <a:rPr lang="zh-CN" sz="1600" b="0">
                <a:ea typeface="宋体" pitchFamily="2" charset="-122"/>
                <a:cs typeface="Times New Roman" panose="02020603050405020304" charset="0"/>
              </a:rPr>
              <a:t>申请单位</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没有加盖公章。</a:t>
            </a:r>
            <a:endPar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endParaRPr>
          </a:p>
          <a:p>
            <a:pPr indent="0" fontAlgn="auto">
              <a:lnSpc>
                <a:spcPct val="150000"/>
              </a:lnSpc>
            </a:pPr>
            <a:r>
              <a:rPr lang="zh-CN" sz="1600" b="0">
                <a:ea typeface="宋体" pitchFamily="2" charset="-122"/>
                <a:cs typeface="Times New Roman" panose="02020603050405020304" charset="0"/>
              </a:rPr>
              <a:t>2</a:t>
            </a:r>
            <a:r>
              <a:rPr lang="en-US" altLang="zh-CN" sz="1600" b="0">
                <a:ea typeface="宋体" pitchFamily="2" charset="-122"/>
                <a:cs typeface="Times New Roman" panose="02020603050405020304" charset="0"/>
              </a:rPr>
              <a:t>.</a:t>
            </a:r>
            <a:r>
              <a:rPr lang="zh-CN" sz="1600" b="0">
                <a:ea typeface="宋体" pitchFamily="2" charset="-122"/>
                <a:cs typeface="Times New Roman" panose="02020603050405020304" charset="0"/>
              </a:rPr>
              <a:t>经办人姓名与系统在线填写的代办人不一致。3</a:t>
            </a:r>
            <a:r>
              <a:rPr lang="en-US" altLang="zh-CN" sz="1600" b="0">
                <a:ea typeface="宋体" pitchFamily="2" charset="-122"/>
                <a:cs typeface="Times New Roman" panose="02020603050405020304" charset="0"/>
              </a:rPr>
              <a:t>.</a:t>
            </a:r>
            <a:r>
              <a:rPr lang="zh-CN" sz="1600" b="0">
                <a:ea typeface="宋体" pitchFamily="2" charset="-122"/>
                <a:cs typeface="Times New Roman" panose="02020603050405020304" charset="0"/>
              </a:rPr>
              <a:t>行政处罚决定书文号没有写全。4</a:t>
            </a:r>
            <a:r>
              <a:rPr lang="en-US" altLang="zh-CN" sz="1600" b="0">
                <a:ea typeface="宋体" pitchFamily="2" charset="-122"/>
                <a:cs typeface="Times New Roman" panose="02020603050405020304" charset="0"/>
              </a:rPr>
              <a:t>.</a:t>
            </a:r>
            <a:r>
              <a:rPr lang="zh-CN" sz="1600" b="0">
                <a:ea typeface="宋体" pitchFamily="2" charset="-122"/>
                <a:cs typeface="Times New Roman" panose="02020603050405020304" charset="0"/>
              </a:rPr>
              <a:t>行政处罚机关</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经办人及联系电话没有填写。</a:t>
            </a:r>
            <a:endPar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endParaRPr>
          </a:p>
          <a:p>
            <a:pPr indent="0" fontAlgn="auto">
              <a:lnSpc>
                <a:spcPct val="150000"/>
              </a:lnSpc>
            </a:pPr>
            <a:r>
              <a:rPr lang="zh-CN" sz="1600" b="0">
                <a:ea typeface="宋体" pitchFamily="2" charset="-122"/>
                <a:cs typeface="Times New Roman" panose="02020603050405020304" charset="0"/>
              </a:rPr>
              <a:t>5</a:t>
            </a:r>
            <a:r>
              <a:rPr lang="en-US" altLang="zh-CN" sz="1600" b="0">
                <a:ea typeface="宋体" pitchFamily="2" charset="-122"/>
                <a:cs typeface="Times New Roman" panose="02020603050405020304" charset="0"/>
              </a:rPr>
              <a:t>.</a:t>
            </a:r>
            <a:r>
              <a:rPr lang="zh-CN" sz="1600" b="0">
                <a:ea typeface="宋体" pitchFamily="2" charset="-122"/>
                <a:cs typeface="Times New Roman" panose="02020603050405020304" charset="0"/>
              </a:rPr>
              <a:t>缴纳罚款情况、整改情况、处罚决定书明确的其他责任义务</a:t>
            </a:r>
            <a:r>
              <a:rPr lang="zh-CN" sz="1600" b="0">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没有勾选相对应的情况。</a:t>
            </a:r>
            <a:r>
              <a:rPr lang="zh-CN" sz="1600" b="0">
                <a:ea typeface="宋体" pitchFamily="2" charset="-122"/>
                <a:cs typeface="Times New Roman" panose="02020603050405020304" charset="0"/>
              </a:rPr>
              <a:t>6</a:t>
            </a:r>
            <a:r>
              <a:rPr lang="en-US" altLang="zh-CN" sz="1600" b="0">
                <a:ea typeface="宋体" pitchFamily="2" charset="-122"/>
                <a:cs typeface="Times New Roman" panose="02020603050405020304" charset="0"/>
              </a:rPr>
              <a:t>.</a:t>
            </a:r>
            <a:r>
              <a:rPr lang="zh-CN" sz="1600" b="0">
                <a:ea typeface="宋体" pitchFamily="2" charset="-122"/>
              </a:rPr>
              <a:t>落款</a:t>
            </a:r>
            <a:r>
              <a:rPr lang="zh-CN" sz="1600" b="0">
                <a:ea typeface="宋体" pitchFamily="2" charset="-122"/>
                <a:cs typeface="Times New Roman" panose="02020603050405020304" charset="0"/>
              </a:rPr>
              <a:t>处日期没有填写。</a:t>
            </a:r>
            <a:endParaRPr lang="zh-CN" altLang="en-US"/>
          </a:p>
        </p:txBody>
      </p:sp>
      <p:sp>
        <p:nvSpPr>
          <p:cNvPr id="25" name="矩形 24"/>
          <p:cNvSpPr/>
          <p:nvPr/>
        </p:nvSpPr>
        <p:spPr>
          <a:xfrm flipV="true">
            <a:off x="956310" y="5744210"/>
            <a:ext cx="9758680" cy="429260"/>
          </a:xfrm>
          <a:prstGeom prst="rect">
            <a:avLst/>
          </a:prstGeom>
          <a:ln>
            <a:solidFill>
              <a:schemeClr val="accent1"/>
            </a:solidFill>
            <a:prstDash val="dashDot"/>
          </a:ln>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26" name="文本框 25"/>
          <p:cNvSpPr txBox="true"/>
          <p:nvPr/>
        </p:nvSpPr>
        <p:spPr>
          <a:xfrm>
            <a:off x="2112645" y="5774690"/>
            <a:ext cx="7194550" cy="368300"/>
          </a:xfrm>
          <a:prstGeom prst="rect">
            <a:avLst/>
          </a:prstGeom>
          <a:noFill/>
        </p:spPr>
        <p:txBody>
          <a:bodyPr wrap="none" rtlCol="0" anchor="t">
            <a:spAutoFit/>
          </a:bodyPr>
          <a:p>
            <a:pPr algn="ctr"/>
            <a:r>
              <a:rPr lang="zh-CN" b="1">
                <a:latin typeface="+mj-lt"/>
                <a:ea typeface="+mj-lt"/>
                <a:cs typeface="Times New Roman" panose="02020603050405020304" charset="0"/>
                <a:sym typeface="+mn-ea"/>
              </a:rPr>
              <a:t>材料二：提供市场监督管理部门出具的《准予信用修复决定书 》的：</a:t>
            </a:r>
            <a:endParaRPr lang="zh-CN" altLang="en-US"/>
          </a:p>
        </p:txBody>
      </p:sp>
      <p:sp>
        <p:nvSpPr>
          <p:cNvPr id="27" name="文本框 26"/>
          <p:cNvSpPr txBox="true"/>
          <p:nvPr/>
        </p:nvSpPr>
        <p:spPr>
          <a:xfrm>
            <a:off x="1445895" y="6195378"/>
            <a:ext cx="5080000" cy="460375"/>
          </a:xfrm>
          <a:prstGeom prst="rect">
            <a:avLst/>
          </a:prstGeom>
          <a:noFill/>
          <a:ln w="9525">
            <a:noFill/>
          </a:ln>
        </p:spPr>
        <p:txBody>
          <a:bodyPr>
            <a:spAutoFit/>
          </a:bodyPr>
          <a:p>
            <a:pPr marL="0" algn="l">
              <a:lnSpc>
                <a:spcPct val="150000"/>
              </a:lnSpc>
              <a:buClrTx/>
              <a:buSzTx/>
              <a:buFontTx/>
            </a:pPr>
            <a:r>
              <a:rPr lang="en-US" altLang="zh-CN" sz="1600" b="0">
                <a:ea typeface="宋体" pitchFamily="2" charset="-122"/>
                <a:cs typeface="Times New Roman" panose="02020603050405020304" charset="0"/>
              </a:rPr>
              <a:t>1.</a:t>
            </a:r>
            <a:r>
              <a:rPr lang="zh-CN" sz="1600" b="1">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rPr>
              <a:t>处罚决定日期错误。</a:t>
            </a:r>
            <a:endParaRPr lang="zh-CN" sz="1600" b="1">
              <a:solidFill>
                <a:srgbClr val="C00000"/>
              </a:solidFill>
              <a:effectLst>
                <a:outerShdw blurRad="38100" dist="25400" dir="5400000" algn="ctr" rotWithShape="0">
                  <a:srgbClr val="6E747A">
                    <a:alpha val="43000"/>
                  </a:srgbClr>
                </a:outerShdw>
              </a:effectLst>
              <a:ea typeface="宋体"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03</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sp>
        <p:nvSpPr>
          <p:cNvPr id="9" name="文本框 8"/>
          <p:cNvSpPr txBox="true"/>
          <p:nvPr/>
        </p:nvSpPr>
        <p:spPr>
          <a:xfrm>
            <a:off x="1378585" y="600075"/>
            <a:ext cx="7928610" cy="768350"/>
          </a:xfrm>
          <a:prstGeom prst="rect">
            <a:avLst/>
          </a:prstGeom>
          <a:noFill/>
          <a:ln w="9525">
            <a:noFill/>
          </a:ln>
        </p:spPr>
        <p:txBody>
          <a:bodyPr wrap="square">
            <a:spAutoFit/>
          </a:bodyPr>
          <a:p>
            <a:pPr indent="406400" algn="l"/>
            <a:r>
              <a:rPr lang="zh-CN" altLang="en-US" sz="2000" b="1" spc="200" dirty="0">
                <a:solidFill>
                  <a:schemeClr val="tx1"/>
                </a:solidFill>
                <a:uFillTx/>
                <a:latin typeface="微软雅黑" panose="020B0503020204020204" pitchFamily="34" charset="-122"/>
                <a:sym typeface="+mn-ea"/>
              </a:rPr>
              <a:t>行政处罚信息信用修复材料上报存在的问题：</a:t>
            </a:r>
            <a:endParaRPr lang="zh-CN" altLang="en-US" sz="2400" b="1" spc="200" dirty="0">
              <a:solidFill>
                <a:srgbClr val="255AB9"/>
              </a:solidFill>
              <a:uFillTx/>
              <a:latin typeface="微软雅黑" panose="020B0503020204020204" pitchFamily="34" charset="-122"/>
              <a:sym typeface="+mn-ea"/>
            </a:endParaRPr>
          </a:p>
          <a:p>
            <a:pPr indent="406400" algn="ctr"/>
            <a:endParaRPr lang="en-US" altLang="zh-CN" sz="2400" b="1">
              <a:ea typeface="黑体" panose="02010609060101010101" charset="-122"/>
            </a:endParaRPr>
          </a:p>
        </p:txBody>
      </p:sp>
      <p:grpSp>
        <p:nvGrpSpPr>
          <p:cNvPr id="12" name="组合 11"/>
          <p:cNvGrpSpPr/>
          <p:nvPr/>
        </p:nvGrpSpPr>
        <p:grpSpPr>
          <a:xfrm>
            <a:off x="853440" y="369570"/>
            <a:ext cx="6991350" cy="652145"/>
            <a:chOff x="4821" y="1522"/>
            <a:chExt cx="7965" cy="1027"/>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64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2" name="矩形 1"/>
          <p:cNvSpPr/>
          <p:nvPr/>
        </p:nvSpPr>
        <p:spPr>
          <a:xfrm flipV="true">
            <a:off x="892810" y="1313815"/>
            <a:ext cx="9758680" cy="429260"/>
          </a:xfrm>
          <a:prstGeom prst="rect">
            <a:avLst/>
          </a:prstGeom>
          <a:ln>
            <a:solidFill>
              <a:schemeClr val="accent1"/>
            </a:solidFill>
            <a:prstDash val="dashDot"/>
          </a:ln>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16" name="文本框 15"/>
          <p:cNvSpPr txBox="true"/>
          <p:nvPr/>
        </p:nvSpPr>
        <p:spPr>
          <a:xfrm>
            <a:off x="2607945" y="1344295"/>
            <a:ext cx="5469890" cy="368300"/>
          </a:xfrm>
          <a:prstGeom prst="rect">
            <a:avLst/>
          </a:prstGeom>
          <a:noFill/>
        </p:spPr>
        <p:txBody>
          <a:bodyPr wrap="none" rtlCol="0">
            <a:spAutoFit/>
          </a:bodyPr>
          <a:p>
            <a:pPr algn="ctr"/>
            <a:r>
              <a:rPr lang="zh-CN" b="1">
                <a:latin typeface="+mj-lt"/>
                <a:ea typeface="+mj-lt"/>
                <a:cs typeface="Times New Roman" panose="02020603050405020304" charset="0"/>
                <a:sym typeface="+mn-ea"/>
              </a:rPr>
              <a:t>材料三：《失信行为纠正后的信用信息修复承诺书》</a:t>
            </a:r>
            <a:endParaRPr lang="zh-CN" b="1">
              <a:latin typeface="+mj-lt"/>
              <a:ea typeface="+mj-lt"/>
              <a:cs typeface="Times New Roman" panose="02020603050405020304" charset="0"/>
              <a:sym typeface="+mn-ea"/>
            </a:endParaRPr>
          </a:p>
        </p:txBody>
      </p:sp>
      <p:sp>
        <p:nvSpPr>
          <p:cNvPr id="18" name="文本框 17"/>
          <p:cNvSpPr txBox="true"/>
          <p:nvPr/>
        </p:nvSpPr>
        <p:spPr>
          <a:xfrm>
            <a:off x="1892300" y="1743075"/>
            <a:ext cx="8392160" cy="1568450"/>
          </a:xfrm>
          <a:prstGeom prst="rect">
            <a:avLst/>
          </a:prstGeom>
          <a:noFill/>
          <a:ln w="9525">
            <a:noFill/>
          </a:ln>
        </p:spPr>
        <p:txBody>
          <a:bodyPr wrap="square">
            <a:spAutoFit/>
          </a:bodyPr>
          <a:p>
            <a:pPr indent="0" fontAlgn="auto">
              <a:lnSpc>
                <a:spcPct val="200000"/>
              </a:lnSpc>
            </a:pPr>
            <a:r>
              <a:rPr lang="zh-CN" sz="1600" b="0">
                <a:ea typeface="宋体" pitchFamily="2" charset="-122"/>
              </a:rPr>
              <a:t>1</a:t>
            </a:r>
            <a:r>
              <a:rPr lang="en-US" altLang="zh-CN" sz="1600" b="0">
                <a:ea typeface="宋体" pitchFamily="2" charset="-122"/>
              </a:rPr>
              <a:t>.</a:t>
            </a:r>
            <a:r>
              <a:rPr lang="zh-CN" sz="1600" b="0">
                <a:ea typeface="宋体" pitchFamily="2" charset="-122"/>
                <a:cs typeface="Times New Roman" panose="02020603050405020304" charset="0"/>
              </a:rPr>
              <a:t>行政决定机关名称没有填写或填写错误。</a:t>
            </a:r>
            <a:r>
              <a:rPr lang="zh-CN" sz="1600" b="0">
                <a:ea typeface="宋体" pitchFamily="2" charset="-122"/>
              </a:rPr>
              <a:t>2</a:t>
            </a:r>
            <a:r>
              <a:rPr lang="en-US" altLang="zh-CN" sz="1600" b="0">
                <a:ea typeface="宋体" pitchFamily="2" charset="-122"/>
              </a:rPr>
              <a:t>.</a:t>
            </a:r>
            <a:r>
              <a:rPr lang="zh-CN" sz="1600" b="0">
                <a:ea typeface="宋体" pitchFamily="2" charset="-122"/>
                <a:cs typeface="Times New Roman" panose="02020603050405020304" charset="0"/>
              </a:rPr>
              <a:t>行政处罚决定书文号没有写全。</a:t>
            </a:r>
            <a:r>
              <a:rPr lang="zh-CN" sz="1600" b="0">
                <a:ea typeface="宋体" pitchFamily="2" charset="-122"/>
              </a:rPr>
              <a:t>3</a:t>
            </a:r>
            <a:r>
              <a:rPr lang="en-US" altLang="zh-CN" sz="1600" b="0">
                <a:ea typeface="宋体" pitchFamily="2" charset="-122"/>
              </a:rPr>
              <a:t>.</a:t>
            </a:r>
            <a:r>
              <a:rPr lang="zh-CN" sz="1600" b="0">
                <a:ea typeface="宋体" pitchFamily="2" charset="-122"/>
              </a:rPr>
              <a:t>落款</a:t>
            </a:r>
            <a:r>
              <a:rPr lang="zh-CN" sz="1600" b="0">
                <a:ea typeface="宋体" pitchFamily="2" charset="-122"/>
                <a:cs typeface="Times New Roman" panose="02020603050405020304" charset="0"/>
              </a:rPr>
              <a:t>处日期没有填写。</a:t>
            </a:r>
            <a:endParaRPr lang="zh-CN" altLang="en-US"/>
          </a:p>
        </p:txBody>
      </p:sp>
      <p:sp>
        <p:nvSpPr>
          <p:cNvPr id="19" name="矩形 18"/>
          <p:cNvSpPr/>
          <p:nvPr/>
        </p:nvSpPr>
        <p:spPr>
          <a:xfrm flipV="true">
            <a:off x="956945" y="3395345"/>
            <a:ext cx="9758680" cy="429260"/>
          </a:xfrm>
          <a:prstGeom prst="rect">
            <a:avLst/>
          </a:prstGeom>
          <a:ln>
            <a:solidFill>
              <a:schemeClr val="accent1"/>
            </a:solidFill>
            <a:prstDash val="dashDot"/>
          </a:ln>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23" name="文本框 22"/>
          <p:cNvSpPr txBox="true"/>
          <p:nvPr/>
        </p:nvSpPr>
        <p:spPr>
          <a:xfrm>
            <a:off x="4953635" y="3456305"/>
            <a:ext cx="1102360" cy="368300"/>
          </a:xfrm>
          <a:prstGeom prst="rect">
            <a:avLst/>
          </a:prstGeom>
          <a:noFill/>
        </p:spPr>
        <p:txBody>
          <a:bodyPr wrap="none" rtlCol="0">
            <a:spAutoFit/>
          </a:bodyPr>
          <a:p>
            <a:pPr algn="ctr"/>
            <a:r>
              <a:rPr lang="zh-CN" b="1">
                <a:latin typeface="+mj-lt"/>
                <a:ea typeface="+mj-lt"/>
                <a:cs typeface="Times New Roman" panose="02020603050405020304" charset="0"/>
                <a:sym typeface="+mn-ea"/>
              </a:rPr>
              <a:t>系统申报</a:t>
            </a:r>
            <a:endParaRPr lang="zh-CN" b="1">
              <a:latin typeface="+mj-lt"/>
              <a:ea typeface="+mj-lt"/>
              <a:cs typeface="Times New Roman" panose="02020603050405020304" charset="0"/>
              <a:sym typeface="+mn-ea"/>
            </a:endParaRPr>
          </a:p>
        </p:txBody>
      </p:sp>
      <p:sp>
        <p:nvSpPr>
          <p:cNvPr id="24" name="文本框 23"/>
          <p:cNvSpPr txBox="true"/>
          <p:nvPr/>
        </p:nvSpPr>
        <p:spPr>
          <a:xfrm>
            <a:off x="1977390" y="4109085"/>
            <a:ext cx="8660130" cy="1568450"/>
          </a:xfrm>
          <a:prstGeom prst="rect">
            <a:avLst/>
          </a:prstGeom>
          <a:noFill/>
          <a:ln w="9525">
            <a:noFill/>
          </a:ln>
        </p:spPr>
        <p:txBody>
          <a:bodyPr wrap="square">
            <a:spAutoFit/>
          </a:bodyPr>
          <a:p>
            <a:pPr marL="0" indent="0" algn="l" fontAlgn="auto">
              <a:lnSpc>
                <a:spcPct val="200000"/>
              </a:lnSpc>
            </a:pPr>
            <a:r>
              <a:rPr lang="zh-CN" sz="1600" b="0">
                <a:ea typeface="宋体" pitchFamily="2" charset="-122"/>
              </a:rPr>
              <a:t>1</a:t>
            </a:r>
            <a:r>
              <a:rPr lang="en-US" altLang="zh-CN" sz="1600" b="0">
                <a:ea typeface="宋体" pitchFamily="2" charset="-122"/>
              </a:rPr>
              <a:t>.</a:t>
            </a:r>
            <a:r>
              <a:rPr lang="zh-CN" sz="1600" b="0">
                <a:ea typeface="宋体" pitchFamily="2" charset="-122"/>
                <a:cs typeface="Times New Roman" panose="02020603050405020304" charset="0"/>
              </a:rPr>
              <a:t>未按照行政处罚所在地进行选择修复申请受理地点。</a:t>
            </a:r>
            <a:r>
              <a:rPr lang="zh-CN" sz="1600" b="0">
                <a:ea typeface="宋体" pitchFamily="2" charset="-122"/>
              </a:rPr>
              <a:t>2</a:t>
            </a:r>
            <a:r>
              <a:rPr lang="en-US" altLang="zh-CN" sz="1600" b="0">
                <a:ea typeface="宋体" pitchFamily="2" charset="-122"/>
              </a:rPr>
              <a:t>.</a:t>
            </a:r>
            <a:r>
              <a:rPr lang="zh-CN" sz="1600" b="0">
                <a:ea typeface="宋体" pitchFamily="2" charset="-122"/>
                <a:cs typeface="Times New Roman" panose="02020603050405020304" charset="0"/>
              </a:rPr>
              <a:t>涉及</a:t>
            </a:r>
            <a:r>
              <a:rPr lang="zh-CN" altLang="en-US" sz="1600" kern="0" spc="300" dirty="0">
                <a:solidFill>
                  <a:srgbClr val="C00000"/>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sym typeface="+mn-ea"/>
              </a:rPr>
              <a:t>食品、药品、特种设备、安全生产、消防领域</a:t>
            </a:r>
            <a:r>
              <a:rPr lang="zh-CN" sz="1600" b="0">
                <a:ea typeface="宋体" pitchFamily="2" charset="-122"/>
                <a:cs typeface="Times New Roman" panose="02020603050405020304" charset="0"/>
              </a:rPr>
              <a:t>的，没有达到行政处罚最短公示期就申请修复。</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true"/>
          </p:cNvPicPr>
          <p:nvPr/>
        </p:nvPicPr>
        <p:blipFill>
          <a:blip r:embed="rId1" cstate="screen"/>
          <a:stretch>
            <a:fillRect/>
          </a:stretch>
        </p:blipFill>
        <p:spPr>
          <a:xfrm>
            <a:off x="-23711" y="-20598"/>
            <a:ext cx="12215711" cy="6878598"/>
          </a:xfrm>
          <a:prstGeom prst="rect">
            <a:avLst/>
          </a:prstGeom>
        </p:spPr>
      </p:pic>
      <p:sp>
        <p:nvSpPr>
          <p:cNvPr id="6" name="矩形 5"/>
          <p:cNvSpPr/>
          <p:nvPr/>
        </p:nvSpPr>
        <p:spPr>
          <a:xfrm>
            <a:off x="2346158" y="721895"/>
            <a:ext cx="8049126" cy="5390147"/>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516979" y="-20598"/>
            <a:ext cx="2675021" cy="6878598"/>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66277" y="950495"/>
            <a:ext cx="439149" cy="4957010"/>
            <a:chOff x="866277" y="950495"/>
            <a:chExt cx="439149" cy="4957010"/>
          </a:xfrm>
        </p:grpSpPr>
        <p:cxnSp>
          <p:nvCxnSpPr>
            <p:cNvPr id="12" name="直接连接符 11"/>
            <p:cNvCxnSpPr/>
            <p:nvPr/>
          </p:nvCxnSpPr>
          <p:spPr>
            <a:xfrm>
              <a:off x="1082841" y="1170071"/>
              <a:ext cx="0" cy="45659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84320" y="950495"/>
              <a:ext cx="421106" cy="421106"/>
            </a:xfrm>
            <a:prstGeom prst="ellipse">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66277" y="2480484"/>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4293" y="4010473"/>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84320" y="5486399"/>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762875" y="1479884"/>
            <a:ext cx="3645568" cy="3946358"/>
            <a:chOff x="7762875" y="1479884"/>
            <a:chExt cx="3645568" cy="3946358"/>
          </a:xfrm>
        </p:grpSpPr>
        <p:sp>
          <p:nvSpPr>
            <p:cNvPr id="7" name="矩形 6"/>
            <p:cNvSpPr/>
            <p:nvPr/>
          </p:nvSpPr>
          <p:spPr>
            <a:xfrm>
              <a:off x="7762875" y="1479884"/>
              <a:ext cx="3645568" cy="3946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55305" y="3005789"/>
              <a:ext cx="3016885" cy="1159510"/>
            </a:xfrm>
            <a:prstGeom prst="rect">
              <a:avLst/>
            </a:prstGeom>
          </p:spPr>
          <p:txBody>
            <a:bodyPr vert="horz" lIns="91440" tIns="45720" rIns="91440" bIns="45720" rtlCol="0" anchor="b">
              <a:noAutofit/>
            </a:bodyPr>
            <a:lstStyle/>
            <a:p>
              <a:pPr>
                <a:lnSpc>
                  <a:spcPts val="6000"/>
                </a:lnSpc>
                <a:spcBef>
                  <a:spcPct val="0"/>
                </a:spcBef>
              </a:pPr>
              <a:r>
                <a:rPr lang="zh-CN" altLang="en-US" sz="2400" spc="300" dirty="0">
                  <a:solidFill>
                    <a:schemeClr val="tx1">
                      <a:lumMod val="85000"/>
                      <a:lumOff val="15000"/>
                    </a:schemeClr>
                  </a:solidFill>
                  <a:latin typeface="微软雅黑" charset="0"/>
                  <a:ea typeface="微软雅黑" charset="0"/>
                  <a:cs typeface="+mj-cs"/>
                </a:rPr>
                <a:t>01.</a:t>
              </a:r>
              <a:endParaRPr lang="en-US" altLang="zh-CN" sz="24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a:p>
              <a:pPr fontAlgn="auto">
                <a:lnSpc>
                  <a:spcPct val="200000"/>
                </a:lnSpc>
                <a:spcBef>
                  <a:spcPct val="0"/>
                </a:spcBef>
              </a:pPr>
              <a:r>
                <a:rPr lang="en-US" altLang="zh-CN" sz="2400" spc="300" dirty="0">
                  <a:solidFill>
                    <a:schemeClr val="tx1">
                      <a:lumMod val="85000"/>
                      <a:lumOff val="15000"/>
                    </a:schemeClr>
                  </a:solidFill>
                  <a:latin typeface="微软雅黑" charset="0"/>
                  <a:ea typeface="微软雅黑" charset="0"/>
                  <a:cs typeface="+mj-cs"/>
                </a:rPr>
                <a:t> </a:t>
              </a:r>
              <a:r>
                <a:rPr lang="zh-CN" altLang="en-US" sz="2400" spc="300" dirty="0">
                  <a:solidFill>
                    <a:schemeClr val="tx1">
                      <a:lumMod val="85000"/>
                      <a:lumOff val="15000"/>
                    </a:schemeClr>
                  </a:solidFill>
                  <a:latin typeface="微软雅黑" charset="0"/>
                  <a:ea typeface="微软雅黑" charset="0"/>
                  <a:cs typeface="+mj-cs"/>
                </a:rPr>
                <a:t>浙江省公共信用</a:t>
              </a:r>
              <a:endParaRPr lang="zh-CN" altLang="en-US" sz="2400" spc="300" dirty="0">
                <a:solidFill>
                  <a:schemeClr val="tx1">
                    <a:lumMod val="85000"/>
                    <a:lumOff val="15000"/>
                  </a:schemeClr>
                </a:solidFill>
                <a:latin typeface="微软雅黑" charset="0"/>
                <a:ea typeface="微软雅黑" charset="0"/>
                <a:cs typeface="+mj-cs"/>
              </a:endParaRPr>
            </a:p>
            <a:p>
              <a:pPr fontAlgn="auto">
                <a:lnSpc>
                  <a:spcPct val="200000"/>
                </a:lnSpc>
                <a:spcBef>
                  <a:spcPct val="0"/>
                </a:spcBef>
              </a:pPr>
              <a:r>
                <a:rPr lang="en-US" altLang="zh-CN" sz="2400" spc="300" dirty="0">
                  <a:solidFill>
                    <a:schemeClr val="tx1">
                      <a:lumMod val="85000"/>
                      <a:lumOff val="15000"/>
                    </a:schemeClr>
                  </a:solidFill>
                  <a:latin typeface="微软雅黑" charset="0"/>
                  <a:ea typeface="微软雅黑" charset="0"/>
                  <a:cs typeface="+mj-cs"/>
                </a:rPr>
                <a:t>  </a:t>
              </a:r>
              <a:r>
                <a:rPr lang="zh-CN" altLang="en-US" sz="2400" spc="300" dirty="0">
                  <a:solidFill>
                    <a:schemeClr val="tx1">
                      <a:lumMod val="85000"/>
                      <a:lumOff val="15000"/>
                    </a:schemeClr>
                  </a:solidFill>
                  <a:latin typeface="微软雅黑" charset="0"/>
                  <a:ea typeface="微软雅黑" charset="0"/>
                  <a:cs typeface="+mj-cs"/>
                </a:rPr>
                <a:t>评价指标解读</a:t>
              </a:r>
              <a:endParaRPr lang="zh-CN" altLang="en-US" sz="2400" spc="300" dirty="0">
                <a:solidFill>
                  <a:schemeClr val="tx1">
                    <a:lumMod val="85000"/>
                    <a:lumOff val="15000"/>
                  </a:schemeClr>
                </a:solidFill>
                <a:latin typeface="微软雅黑" charset="0"/>
                <a:ea typeface="微软雅黑" charset="0"/>
                <a:cs typeface="+mj-cs"/>
              </a:endParaRPr>
            </a:p>
          </p:txBody>
        </p:sp>
      </p:grpSp>
      <p:sp>
        <p:nvSpPr>
          <p:cNvPr id="25" name="矩形 24"/>
          <p:cNvSpPr/>
          <p:nvPr/>
        </p:nvSpPr>
        <p:spPr>
          <a:xfrm>
            <a:off x="2011928" y="5645809"/>
            <a:ext cx="2373273" cy="523392"/>
          </a:xfrm>
          <a:prstGeom prst="rect">
            <a:avLst/>
          </a:prstGeom>
        </p:spPr>
        <p:txBody>
          <a:bodyPr vert="horz" lIns="91440" tIns="45720" rIns="91440" bIns="45720" rtlCol="0" anchor="b">
            <a:noAutofit/>
          </a:bodyPr>
          <a:lstStyle/>
          <a:p>
            <a:pPr algn="ctr">
              <a:lnSpc>
                <a:spcPct val="90000"/>
              </a:lnSpc>
              <a:spcBef>
                <a:spcPct val="0"/>
              </a:spcBef>
            </a:pPr>
            <a:r>
              <a:rPr lang="en-US" altLang="zh-CN"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ONE</a:t>
            </a:r>
            <a:endParaRPr lang="zh-CN" altLang="en-US"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750" fill="hold"/>
                                        <p:tgtEl>
                                          <p:spTgt spid="25"/>
                                        </p:tgtEl>
                                        <p:attrNameLst>
                                          <p:attrName>ppt_w</p:attrName>
                                        </p:attrNameLst>
                                      </p:cBhvr>
                                      <p:tavLst>
                                        <p:tav tm="0">
                                          <p:val>
                                            <p:fltVal val="0"/>
                                          </p:val>
                                        </p:tav>
                                        <p:tav tm="100000">
                                          <p:val>
                                            <p:strVal val="#ppt_w"/>
                                          </p:val>
                                        </p:tav>
                                      </p:tavLst>
                                    </p:anim>
                                    <p:anim calcmode="lin" valueType="num">
                                      <p:cBhvr>
                                        <p:cTn id="16" dur="750" fill="hold"/>
                                        <p:tgtEl>
                                          <p:spTgt spid="25"/>
                                        </p:tgtEl>
                                        <p:attrNameLst>
                                          <p:attrName>ppt_h</p:attrName>
                                        </p:attrNameLst>
                                      </p:cBhvr>
                                      <p:tavLst>
                                        <p:tav tm="0">
                                          <p:val>
                                            <p:fltVal val="0"/>
                                          </p:val>
                                        </p:tav>
                                        <p:tav tm="100000">
                                          <p:val>
                                            <p:strVal val="#ppt_h"/>
                                          </p:val>
                                        </p:tav>
                                      </p:tavLst>
                                    </p:anim>
                                    <p:animEffect transition="in" filter="fade">
                                      <p:cBhvr>
                                        <p:cTn id="17" dur="750"/>
                                        <p:tgtEl>
                                          <p:spTgt spid="25"/>
                                        </p:tgtEl>
                                      </p:cBhvr>
                                    </p:animEffect>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750"/>
                                        <p:tgtEl>
                                          <p:spTgt spid="27"/>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true"/>
      <p:bldP spid="5" grpId="0" animBg="true"/>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true"/>
          </p:cNvPicPr>
          <p:nvPr/>
        </p:nvPicPr>
        <p:blipFill>
          <a:blip r:embed="rId1" cstate="screen"/>
          <a:stretch>
            <a:fillRect/>
          </a:stretch>
        </p:blipFill>
        <p:spPr>
          <a:xfrm>
            <a:off x="-23711" y="-20598"/>
            <a:ext cx="12215711" cy="6878598"/>
          </a:xfrm>
          <a:prstGeom prst="rect">
            <a:avLst/>
          </a:prstGeom>
        </p:spPr>
      </p:pic>
      <p:sp>
        <p:nvSpPr>
          <p:cNvPr id="6" name="矩形 5"/>
          <p:cNvSpPr/>
          <p:nvPr/>
        </p:nvSpPr>
        <p:spPr>
          <a:xfrm>
            <a:off x="2346158" y="721895"/>
            <a:ext cx="8049126" cy="5390147"/>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516979" y="-22503"/>
            <a:ext cx="2675021" cy="6878598"/>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66277" y="950495"/>
            <a:ext cx="439149" cy="4957010"/>
            <a:chOff x="866277" y="950495"/>
            <a:chExt cx="439149" cy="4957010"/>
          </a:xfrm>
        </p:grpSpPr>
        <p:cxnSp>
          <p:nvCxnSpPr>
            <p:cNvPr id="12" name="直接连接符 11"/>
            <p:cNvCxnSpPr/>
            <p:nvPr/>
          </p:nvCxnSpPr>
          <p:spPr>
            <a:xfrm>
              <a:off x="1082841" y="1170071"/>
              <a:ext cx="0" cy="45659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84320" y="950495"/>
              <a:ext cx="421106" cy="421106"/>
            </a:xfrm>
            <a:prstGeom prst="ellipse">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66277" y="2480484"/>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4293" y="4010473"/>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84320" y="5486399"/>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762240" y="1480185"/>
            <a:ext cx="3889375" cy="3946525"/>
            <a:chOff x="7772400" y="1479884"/>
            <a:chExt cx="3645568" cy="3946358"/>
          </a:xfrm>
        </p:grpSpPr>
        <p:sp>
          <p:nvSpPr>
            <p:cNvPr id="7" name="矩形 6"/>
            <p:cNvSpPr/>
            <p:nvPr/>
          </p:nvSpPr>
          <p:spPr>
            <a:xfrm>
              <a:off x="7772400" y="1479884"/>
              <a:ext cx="3645568" cy="3946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99169" y="1797370"/>
              <a:ext cx="3049778" cy="2212881"/>
            </a:xfrm>
            <a:prstGeom prst="rect">
              <a:avLst/>
            </a:prstGeom>
          </p:spPr>
          <p:txBody>
            <a:bodyPr vert="horz" lIns="91440" tIns="45720" rIns="91440" bIns="45720" rtlCol="0" anchor="b">
              <a:noAutofit/>
            </a:bodyPr>
            <a:lstStyle/>
            <a:p>
              <a:pPr>
                <a:lnSpc>
                  <a:spcPts val="6000"/>
                </a:lnSpc>
                <a:spcBef>
                  <a:spcPct val="0"/>
                </a:spcBef>
              </a:pPr>
              <a:r>
                <a:rPr lang="zh-CN" altLang="en-US" sz="2400" spc="300" dirty="0">
                  <a:solidFill>
                    <a:schemeClr val="tx1">
                      <a:lumMod val="85000"/>
                      <a:lumOff val="15000"/>
                    </a:schemeClr>
                  </a:solidFill>
                  <a:latin typeface="微软雅黑" charset="0"/>
                  <a:ea typeface="微软雅黑" charset="0"/>
                  <a:cs typeface="+mj-cs"/>
                </a:rPr>
                <a:t>04.</a:t>
              </a:r>
              <a:endParaRPr lang="en-US" altLang="zh-CN" sz="40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a:p>
              <a:pPr>
                <a:lnSpc>
                  <a:spcPts val="6000"/>
                </a:lnSpc>
                <a:spcBef>
                  <a:spcPct val="0"/>
                </a:spcBef>
              </a:pPr>
              <a:r>
                <a:rPr lang="zh-CN" altLang="en-US" sz="2400" spc="300" dirty="0">
                  <a:solidFill>
                    <a:schemeClr val="tx1">
                      <a:lumMod val="85000"/>
                      <a:lumOff val="15000"/>
                    </a:schemeClr>
                  </a:solidFill>
                  <a:latin typeface="微软雅黑" charset="0"/>
                  <a:ea typeface="微软雅黑" charset="0"/>
                  <a:cs typeface="+mj-cs"/>
                  <a:sym typeface="+mn-ea"/>
                </a:rPr>
                <a:t>国家企业信用信息公示系统信用修复</a:t>
              </a:r>
              <a:endParaRPr lang="zh-CN" altLang="en-US" sz="2400" spc="300" dirty="0">
                <a:solidFill>
                  <a:schemeClr val="tx1">
                    <a:lumMod val="85000"/>
                    <a:lumOff val="15000"/>
                  </a:schemeClr>
                </a:solidFill>
                <a:latin typeface="微软雅黑" charset="0"/>
                <a:ea typeface="微软雅黑" charset="0"/>
                <a:cs typeface="+mj-cs"/>
              </a:endParaRPr>
            </a:p>
          </p:txBody>
        </p:sp>
      </p:grpSp>
      <p:sp>
        <p:nvSpPr>
          <p:cNvPr id="25" name="矩形 24"/>
          <p:cNvSpPr/>
          <p:nvPr/>
        </p:nvSpPr>
        <p:spPr>
          <a:xfrm>
            <a:off x="2242935" y="5645809"/>
            <a:ext cx="2373273" cy="523392"/>
          </a:xfrm>
          <a:prstGeom prst="rect">
            <a:avLst/>
          </a:prstGeom>
        </p:spPr>
        <p:txBody>
          <a:bodyPr vert="horz" lIns="91440" tIns="45720" rIns="91440" bIns="45720" rtlCol="0" anchor="b">
            <a:noAutofit/>
          </a:bodyPr>
          <a:lstStyle/>
          <a:p>
            <a:pPr algn="ctr">
              <a:lnSpc>
                <a:spcPct val="90000"/>
              </a:lnSpc>
              <a:spcBef>
                <a:spcPct val="0"/>
              </a:spcBef>
            </a:pPr>
            <a:r>
              <a:rPr lang="en-US" altLang="zh-CN"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FOUR</a:t>
            </a:r>
            <a:endParaRPr lang="zh-CN" altLang="en-US"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750" fill="hold"/>
                                        <p:tgtEl>
                                          <p:spTgt spid="25"/>
                                        </p:tgtEl>
                                        <p:attrNameLst>
                                          <p:attrName>ppt_w</p:attrName>
                                        </p:attrNameLst>
                                      </p:cBhvr>
                                      <p:tavLst>
                                        <p:tav tm="0">
                                          <p:val>
                                            <p:fltVal val="0"/>
                                          </p:val>
                                        </p:tav>
                                        <p:tav tm="100000">
                                          <p:val>
                                            <p:strVal val="#ppt_w"/>
                                          </p:val>
                                        </p:tav>
                                      </p:tavLst>
                                    </p:anim>
                                    <p:anim calcmode="lin" valueType="num">
                                      <p:cBhvr>
                                        <p:cTn id="16" dur="750" fill="hold"/>
                                        <p:tgtEl>
                                          <p:spTgt spid="25"/>
                                        </p:tgtEl>
                                        <p:attrNameLst>
                                          <p:attrName>ppt_h</p:attrName>
                                        </p:attrNameLst>
                                      </p:cBhvr>
                                      <p:tavLst>
                                        <p:tav tm="0">
                                          <p:val>
                                            <p:fltVal val="0"/>
                                          </p:val>
                                        </p:tav>
                                        <p:tav tm="100000">
                                          <p:val>
                                            <p:strVal val="#ppt_h"/>
                                          </p:val>
                                        </p:tav>
                                      </p:tavLst>
                                    </p:anim>
                                    <p:animEffect transition="in" filter="fade">
                                      <p:cBhvr>
                                        <p:cTn id="17" dur="750"/>
                                        <p:tgtEl>
                                          <p:spTgt spid="25"/>
                                        </p:tgtEl>
                                      </p:cBhvr>
                                    </p:animEffect>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750"/>
                                        <p:tgtEl>
                                          <p:spTgt spid="27"/>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true"/>
      <p:bldP spid="5" grpId="0" bldLvl="0" animBg="true"/>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sp>
        <p:nvSpPr>
          <p:cNvPr id="2" name="矩形 1"/>
          <p:cNvSpPr/>
          <p:nvPr/>
        </p:nvSpPr>
        <p:spPr>
          <a:xfrm>
            <a:off x="7266305" y="1372870"/>
            <a:ext cx="4029710" cy="4284345"/>
          </a:xfrm>
          <a:prstGeom prst="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04</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7032625" cy="523240"/>
          </a:xfrm>
          <a:prstGeom prst="rect">
            <a:avLst/>
          </a:prstGeom>
        </p:spPr>
        <p:txBody>
          <a:bodyPr vert="horz" lIns="91440" tIns="45720" rIns="91440" bIns="45720" rtlCol="0" anchor="b">
            <a:noAutofit/>
          </a:bodyPr>
          <a:lstStyle/>
          <a:p>
            <a:pPr>
              <a:lnSpc>
                <a:spcPts val="6000"/>
              </a:lnSpc>
              <a:spcBef>
                <a:spcPct val="0"/>
              </a:spcBef>
            </a:pPr>
            <a:r>
              <a:rPr lang="zh-CN" altLang="en-US" sz="2400" b="1" dirty="0">
                <a:solidFill>
                  <a:schemeClr val="tx1"/>
                </a:solidFill>
                <a:latin typeface="微软雅黑" charset="0"/>
                <a:ea typeface="微软雅黑" charset="0"/>
                <a:sym typeface="+mn-ea"/>
              </a:rPr>
              <a:t>国家企业信用信息公示系统查询</a:t>
            </a:r>
            <a:endParaRPr lang="zh-CN" altLang="en-US" sz="2400" b="1" spc="300" dirty="0">
              <a:solidFill>
                <a:schemeClr val="tx1"/>
              </a:solidFill>
              <a:latin typeface="微软雅黑" charset="0"/>
              <a:ea typeface="微软雅黑" charset="0"/>
              <a:cs typeface="+mj-cs"/>
              <a:sym typeface="+mn-ea"/>
            </a:endParaRPr>
          </a:p>
        </p:txBody>
      </p:sp>
      <p:sp>
        <p:nvSpPr>
          <p:cNvPr id="42" name="TextBox 34"/>
          <p:cNvSpPr txBox="true"/>
          <p:nvPr/>
        </p:nvSpPr>
        <p:spPr>
          <a:xfrm>
            <a:off x="840740" y="1505585"/>
            <a:ext cx="4069080" cy="4015105"/>
          </a:xfrm>
          <a:prstGeom prst="rect">
            <a:avLst/>
          </a:prstGeom>
          <a:noFill/>
        </p:spPr>
        <p:txBody>
          <a:bodyPr wrap="square" rtlCol="0">
            <a:spAutoFit/>
          </a:bodyPr>
          <a:lstStyle/>
          <a:p>
            <a:pPr fontAlgn="auto">
              <a:lnSpc>
                <a:spcPts val="3000"/>
              </a:lnSpc>
            </a:pPr>
            <a:r>
              <a:rPr lang="zh-CN" altLang="en-US" dirty="0">
                <a:solidFill>
                  <a:schemeClr val="tx1"/>
                </a:solidFill>
                <a:latin typeface="微软雅黑" charset="0"/>
                <a:ea typeface="微软雅黑" charset="0"/>
                <a:sym typeface="+mn-ea"/>
              </a:rPr>
              <a:t>登录国家企业信用信息公示系统（浙江），网址：</a:t>
            </a:r>
            <a:r>
              <a:rPr lang="zh-CN" altLang="en-US" dirty="0">
                <a:solidFill>
                  <a:srgbClr val="C00000"/>
                </a:solidFill>
                <a:latin typeface="微软雅黑" charset="0"/>
                <a:ea typeface="微软雅黑" charset="0"/>
                <a:sym typeface="+mn-ea"/>
              </a:rPr>
              <a:t>https://zj.gsxt.gov.cn/index.html</a:t>
            </a:r>
            <a:r>
              <a:rPr lang="zh-CN" altLang="en-US" dirty="0">
                <a:solidFill>
                  <a:schemeClr val="tx1"/>
                </a:solidFill>
                <a:latin typeface="微软雅黑" charset="0"/>
                <a:ea typeface="微软雅黑" charset="0"/>
                <a:sym typeface="+mn-ea"/>
              </a:rPr>
              <a:t>搜索企业名称或者统一社会信用代码，企业可查看自身的行政处罚公示信息、列入经营异常名录信息、列入严重违法失信名单（黑名单）信息等信用不良信息。</a:t>
            </a:r>
            <a:endParaRPr lang="zh-CN" altLang="en-US" sz="1400" b="1" dirty="0">
              <a:solidFill>
                <a:schemeClr val="tx1"/>
              </a:solidFill>
              <a:latin typeface="微软雅黑" charset="0"/>
              <a:ea typeface="微软雅黑" charset="0"/>
              <a:sym typeface="+mn-ea"/>
            </a:endParaRPr>
          </a:p>
          <a:p>
            <a:pPr>
              <a:lnSpc>
                <a:spcPts val="2200"/>
              </a:lnSpc>
            </a:pPr>
            <a:endParaRPr lang="en-US" altLang="zh-CN" sz="1400" dirty="0">
              <a:solidFill>
                <a:schemeClr val="tx1"/>
              </a:solidFill>
              <a:latin typeface="仓耳今楷05-6763 W05" panose="02020400000000000000" pitchFamily="18" charset="-122"/>
              <a:ea typeface="仓耳今楷05-6763 W05" panose="02020400000000000000" pitchFamily="18" charset="-122"/>
            </a:endParaRPr>
          </a:p>
          <a:p>
            <a:pPr>
              <a:lnSpc>
                <a:spcPts val="2200"/>
              </a:lnSpc>
            </a:pPr>
            <a:endParaRPr lang="en-US" altLang="zh-CN" sz="1400"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a:lnSpc>
                <a:spcPts val="2200"/>
              </a:lnSpc>
            </a:pPr>
            <a:endParaRPr lang="en-US" altLang="zh-CN" sz="1400"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pic>
        <p:nvPicPr>
          <p:cNvPr id="10" name="图片 -2147482624" descr="IMG_256"/>
          <p:cNvPicPr>
            <a:picLocks noChangeAspect="true"/>
          </p:cNvPicPr>
          <p:nvPr/>
        </p:nvPicPr>
        <p:blipFill>
          <a:blip r:embed="rId2"/>
          <a:stretch>
            <a:fillRect/>
          </a:stretch>
        </p:blipFill>
        <p:spPr>
          <a:xfrm>
            <a:off x="5050155" y="1086485"/>
            <a:ext cx="6059170" cy="42430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750"/>
                                        <p:tgtEl>
                                          <p:spTgt spid="42"/>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P spid="2" grpId="0" bldLvl="0" animBg="tru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04</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5391150" cy="523240"/>
          </a:xfrm>
          <a:prstGeom prst="rect">
            <a:avLst/>
          </a:prstGeom>
        </p:spPr>
        <p:txBody>
          <a:bodyPr vert="horz" lIns="91440" tIns="45720" rIns="91440" bIns="45720" rtlCol="0" anchor="b">
            <a:noAutofit/>
          </a:bodyPr>
          <a:lstStyle/>
          <a:p>
            <a:pPr>
              <a:lnSpc>
                <a:spcPts val="6000"/>
              </a:lnSpc>
              <a:spcBef>
                <a:spcPct val="0"/>
              </a:spcBef>
            </a:pPr>
            <a:r>
              <a:rPr lang="zh-CN" altLang="en-US" sz="2400" b="1" dirty="0">
                <a:latin typeface="微软雅黑" charset="0"/>
                <a:ea typeface="微软雅黑" charset="0"/>
                <a:sym typeface="+mn-ea"/>
              </a:rPr>
              <a:t>国家企业信用信息公示系统信用修复</a:t>
            </a:r>
            <a:endParaRPr lang="zh-CN" altLang="en-US" sz="24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grpSp>
        <p:nvGrpSpPr>
          <p:cNvPr id="9" name="组合 8"/>
          <p:cNvGrpSpPr/>
          <p:nvPr/>
        </p:nvGrpSpPr>
        <p:grpSpPr>
          <a:xfrm>
            <a:off x="320040" y="873125"/>
            <a:ext cx="11469885" cy="1959610"/>
            <a:chOff x="1599714" y="2279331"/>
            <a:chExt cx="10061821" cy="1959230"/>
          </a:xfrm>
        </p:grpSpPr>
        <p:sp>
          <p:nvSpPr>
            <p:cNvPr id="36" name="矩形 1"/>
            <p:cNvSpPr>
              <a:spLocks noChangeArrowheads="true"/>
            </p:cNvSpPr>
            <p:nvPr/>
          </p:nvSpPr>
          <p:spPr bwMode="auto">
            <a:xfrm>
              <a:off x="1599714" y="3520515"/>
              <a:ext cx="3872028" cy="718046"/>
            </a:xfrm>
            <a:prstGeom prst="rect">
              <a:avLst/>
            </a:prstGeom>
            <a:solidFill>
              <a:srgbClr val="C4D7D3"/>
            </a:solidFill>
            <a:ln>
              <a:noFill/>
            </a:ln>
          </p:spPr>
          <p:txBody>
            <a:bodyPr anchor="ctr"/>
            <a:lstStyle>
              <a:lvl1pPr>
                <a:lnSpc>
                  <a:spcPct val="90000"/>
                </a:lnSpc>
                <a:spcBef>
                  <a:spcPts val="1000"/>
                </a:spcBef>
                <a:buFont typeface="Arial" panose="02080604020202020204" pitchFamily="34" charset="0"/>
                <a:buChar char="•"/>
                <a:defRPr sz="2800">
                  <a:solidFill>
                    <a:schemeClr val="tx1"/>
                  </a:solidFill>
                  <a:latin typeface="Calibri" panose="020F0502020204030204" pitchFamily="34" charset="0"/>
                  <a:ea typeface="宋体" pitchFamily="2" charset="-122"/>
                  <a:sym typeface="Calibri" panose="020F0502020204030204" pitchFamily="34" charset="0"/>
                </a:defRPr>
              </a:lvl1pPr>
              <a:lvl2pPr marL="742950" indent="-285750">
                <a:lnSpc>
                  <a:spcPct val="90000"/>
                </a:lnSpc>
                <a:spcBef>
                  <a:spcPts val="500"/>
                </a:spcBef>
                <a:buFont typeface="Arial" panose="02080604020202020204" pitchFamily="34" charset="0"/>
                <a:buChar char="•"/>
                <a:defRPr sz="2400">
                  <a:solidFill>
                    <a:schemeClr val="tx1"/>
                  </a:solidFill>
                  <a:latin typeface="Calibri" panose="020F0502020204030204" pitchFamily="34" charset="0"/>
                  <a:ea typeface="宋体" pitchFamily="2" charset="-122"/>
                  <a:sym typeface="Calibri" panose="020F0502020204030204" pitchFamily="34" charset="0"/>
                </a:defRPr>
              </a:lvl2pPr>
              <a:lvl3pPr marL="1143000" indent="-228600">
                <a:lnSpc>
                  <a:spcPct val="90000"/>
                </a:lnSpc>
                <a:spcBef>
                  <a:spcPts val="500"/>
                </a:spcBef>
                <a:buFont typeface="Arial" panose="02080604020202020204" pitchFamily="34" charset="0"/>
                <a:buChar char="•"/>
                <a:defRPr sz="2000">
                  <a:solidFill>
                    <a:schemeClr val="tx1"/>
                  </a:solidFill>
                  <a:latin typeface="Calibri" panose="020F0502020204030204" pitchFamily="34" charset="0"/>
                  <a:ea typeface="宋体" pitchFamily="2" charset="-122"/>
                  <a:sym typeface="Calibri" panose="020F0502020204030204" pitchFamily="34" charset="0"/>
                </a:defRPr>
              </a:lvl3pPr>
              <a:lvl4pPr marL="1600200" indent="-228600">
                <a:lnSpc>
                  <a:spcPct val="90000"/>
                </a:lnSpc>
                <a:spcBef>
                  <a:spcPts val="500"/>
                </a:spcBef>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4pPr>
              <a:lvl5pPr marL="2057400" indent="-228600">
                <a:lnSpc>
                  <a:spcPct val="90000"/>
                </a:lnSpc>
                <a:spcBef>
                  <a:spcPts val="500"/>
                </a:spcBef>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80604020202020204" pitchFamily="34" charset="0"/>
                <a:buNone/>
                <a:defRPr/>
              </a:pPr>
              <a:endParaRPr kumimoji="0" lang="zh-CN" altLang="zh-CN" sz="2365" b="0" i="0" u="none" strike="noStrike" kern="0" cap="none" spc="0" normalizeH="0" baseline="0" noProof="0" dirty="0">
                <a:ln>
                  <a:noFill/>
                </a:ln>
                <a:solidFill>
                  <a:srgbClr val="FFFFFF"/>
                </a:solidFill>
                <a:effectLst/>
                <a:uLnTx/>
                <a:uFillTx/>
                <a:latin typeface="Source Han Sans HW SC"/>
                <a:ea typeface="PangMenZhengDao" panose="02010600030101010101" pitchFamily="2" charset="-122"/>
                <a:sym typeface="Source Han Sans HW SC"/>
              </a:endParaRPr>
            </a:p>
          </p:txBody>
        </p:sp>
        <p:sp>
          <p:nvSpPr>
            <p:cNvPr id="40" name="直接连接符 78"/>
            <p:cNvSpPr>
              <a:spLocks noChangeShapeType="true"/>
            </p:cNvSpPr>
            <p:nvPr/>
          </p:nvSpPr>
          <p:spPr bwMode="auto">
            <a:xfrm flipV="true">
              <a:off x="5471742" y="4238561"/>
              <a:ext cx="6189793" cy="0"/>
            </a:xfrm>
            <a:prstGeom prst="line">
              <a:avLst/>
            </a:prstGeom>
            <a:ln>
              <a:solidFill>
                <a:srgbClr val="9EBDB6"/>
              </a:solidFill>
            </a:ln>
            <a:extLst>
              <a:ext uri="{909E8E84-426E-40DD-AFC4-6F175D3DCCD1}">
                <a14:hiddenFill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txBody>
            <a:bodyPr/>
            <a:lstStyle/>
            <a:p>
              <a:endParaRPr lang="zh-CN" altLang="en-US" sz="2365">
                <a:solidFill>
                  <a:prstClr val="black"/>
                </a:solidFill>
                <a:latin typeface="Source Han Sans HW SC"/>
                <a:ea typeface="PangMenZhengDao" panose="02010600030101010101" pitchFamily="2" charset="-122"/>
                <a:sym typeface="Source Han Sans HW SC"/>
              </a:endParaRPr>
            </a:p>
          </p:txBody>
        </p:sp>
        <p:sp>
          <p:nvSpPr>
            <p:cNvPr id="42" name="TextBox 22"/>
            <p:cNvSpPr txBox="true"/>
            <p:nvPr/>
          </p:nvSpPr>
          <p:spPr>
            <a:xfrm>
              <a:off x="5707126" y="2831033"/>
              <a:ext cx="4911167" cy="373308"/>
            </a:xfrm>
            <a:prstGeom prst="rect">
              <a:avLst/>
            </a:prstGeom>
            <a:noFill/>
          </p:spPr>
          <p:txBody>
            <a:bodyPr wrap="square" rtlCol="0">
              <a:spAutoFit/>
            </a:bodyPr>
            <a:lstStyle/>
            <a:p>
              <a:pPr lvl="0">
                <a:lnSpc>
                  <a:spcPts val="2200"/>
                </a:lnSpc>
                <a:defRPr/>
              </a:pPr>
              <a:endParaRPr lang="en-US" altLang="zh-CN" sz="1400"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43" name="TextBox 25"/>
            <p:cNvSpPr txBox="true"/>
            <p:nvPr/>
          </p:nvSpPr>
          <p:spPr>
            <a:xfrm>
              <a:off x="2040895" y="2279331"/>
              <a:ext cx="1463991" cy="413940"/>
            </a:xfrm>
            <a:prstGeom prst="rect">
              <a:avLst/>
            </a:prstGeom>
            <a:noFill/>
          </p:spPr>
          <p:txBody>
            <a:bodyPr wrap="square" rtlCol="0">
              <a:spAutoFit/>
            </a:bodyPr>
            <a:lstStyle/>
            <a:p>
              <a:endParaRPr lang="en-US" sz="2100" b="1" spc="394"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ontserrat Semi" charset="0"/>
                <a:sym typeface="Source Han Sans HW SC"/>
              </a:endParaRPr>
            </a:p>
          </p:txBody>
        </p:sp>
      </p:grpSp>
      <p:grpSp>
        <p:nvGrpSpPr>
          <p:cNvPr id="10" name="组合 9"/>
          <p:cNvGrpSpPr/>
          <p:nvPr/>
        </p:nvGrpSpPr>
        <p:grpSpPr>
          <a:xfrm>
            <a:off x="518796" y="1407795"/>
            <a:ext cx="11388089" cy="4592321"/>
            <a:chOff x="1459054" y="1451701"/>
            <a:chExt cx="10626015" cy="4592186"/>
          </a:xfrm>
        </p:grpSpPr>
        <p:sp>
          <p:nvSpPr>
            <p:cNvPr id="37" name="矩形 63"/>
            <p:cNvSpPr>
              <a:spLocks noChangeArrowheads="true"/>
            </p:cNvSpPr>
            <p:nvPr/>
          </p:nvSpPr>
          <p:spPr bwMode="auto">
            <a:xfrm>
              <a:off x="1521268" y="5339739"/>
              <a:ext cx="4325847" cy="704148"/>
            </a:xfrm>
            <a:prstGeom prst="rect">
              <a:avLst/>
            </a:prstGeom>
            <a:solidFill>
              <a:srgbClr val="FBD77F"/>
            </a:solidFill>
            <a:ln>
              <a:noFill/>
            </a:ln>
          </p:spPr>
          <p:txBody>
            <a:bodyPr anchor="ctr"/>
            <a:lstStyle>
              <a:lvl1pPr>
                <a:lnSpc>
                  <a:spcPct val="90000"/>
                </a:lnSpc>
                <a:spcBef>
                  <a:spcPts val="1000"/>
                </a:spcBef>
                <a:buFont typeface="Arial" panose="02080604020202020204" pitchFamily="34" charset="0"/>
                <a:buChar char="•"/>
                <a:defRPr sz="2800">
                  <a:solidFill>
                    <a:schemeClr val="tx1"/>
                  </a:solidFill>
                  <a:latin typeface="Calibri" panose="020F0502020204030204" pitchFamily="34" charset="0"/>
                  <a:ea typeface="宋体" pitchFamily="2" charset="-122"/>
                  <a:sym typeface="Calibri" panose="020F0502020204030204" pitchFamily="34" charset="0"/>
                </a:defRPr>
              </a:lvl1pPr>
              <a:lvl2pPr marL="742950" indent="-285750">
                <a:lnSpc>
                  <a:spcPct val="90000"/>
                </a:lnSpc>
                <a:spcBef>
                  <a:spcPts val="500"/>
                </a:spcBef>
                <a:buFont typeface="Arial" panose="02080604020202020204" pitchFamily="34" charset="0"/>
                <a:buChar char="•"/>
                <a:defRPr sz="2400">
                  <a:solidFill>
                    <a:schemeClr val="tx1"/>
                  </a:solidFill>
                  <a:latin typeface="Calibri" panose="020F0502020204030204" pitchFamily="34" charset="0"/>
                  <a:ea typeface="宋体" pitchFamily="2" charset="-122"/>
                  <a:sym typeface="Calibri" panose="020F0502020204030204" pitchFamily="34" charset="0"/>
                </a:defRPr>
              </a:lvl2pPr>
              <a:lvl3pPr marL="1143000" indent="-228600">
                <a:lnSpc>
                  <a:spcPct val="90000"/>
                </a:lnSpc>
                <a:spcBef>
                  <a:spcPts val="500"/>
                </a:spcBef>
                <a:buFont typeface="Arial" panose="02080604020202020204" pitchFamily="34" charset="0"/>
                <a:buChar char="•"/>
                <a:defRPr sz="2000">
                  <a:solidFill>
                    <a:schemeClr val="tx1"/>
                  </a:solidFill>
                  <a:latin typeface="Calibri" panose="020F0502020204030204" pitchFamily="34" charset="0"/>
                  <a:ea typeface="宋体" pitchFamily="2" charset="-122"/>
                  <a:sym typeface="Calibri" panose="020F0502020204030204" pitchFamily="34" charset="0"/>
                </a:defRPr>
              </a:lvl3pPr>
              <a:lvl4pPr marL="1600200" indent="-228600">
                <a:lnSpc>
                  <a:spcPct val="90000"/>
                </a:lnSpc>
                <a:spcBef>
                  <a:spcPts val="500"/>
                </a:spcBef>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4pPr>
              <a:lvl5pPr marL="2057400" indent="-228600">
                <a:lnSpc>
                  <a:spcPct val="90000"/>
                </a:lnSpc>
                <a:spcBef>
                  <a:spcPts val="500"/>
                </a:spcBef>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80604020202020204" pitchFamily="34" charset="0"/>
                <a:buNone/>
                <a:defRPr/>
              </a:pPr>
              <a:endParaRPr kumimoji="0" lang="zh-CN" altLang="zh-CN" sz="2365" b="0" i="0" u="none" strike="noStrike" kern="0" cap="none" spc="0" normalizeH="0" baseline="0" noProof="0">
                <a:ln>
                  <a:noFill/>
                </a:ln>
                <a:solidFill>
                  <a:srgbClr val="FFFFFF"/>
                </a:solidFill>
                <a:effectLst/>
                <a:uLnTx/>
                <a:uFillTx/>
                <a:latin typeface="Source Han Sans HW SC"/>
                <a:ea typeface="PangMenZhengDao" panose="02010600030101010101" pitchFamily="2" charset="-122"/>
                <a:sym typeface="Source Han Sans HW SC"/>
              </a:endParaRPr>
            </a:p>
          </p:txBody>
        </p:sp>
        <p:sp>
          <p:nvSpPr>
            <p:cNvPr id="39" name="文本框 77"/>
            <p:cNvSpPr>
              <a:spLocks noChangeArrowheads="true"/>
            </p:cNvSpPr>
            <p:nvPr/>
          </p:nvSpPr>
          <p:spPr bwMode="auto">
            <a:xfrm>
              <a:off x="2139255" y="5034863"/>
              <a:ext cx="30988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80604020202020204" pitchFamily="34" charset="0"/>
                <a:buChar char="•"/>
                <a:defRPr sz="2800">
                  <a:solidFill>
                    <a:schemeClr val="tx1"/>
                  </a:solidFill>
                  <a:latin typeface="Calibri" panose="020F0502020204030204" pitchFamily="34" charset="0"/>
                  <a:ea typeface="宋体" pitchFamily="2" charset="-122"/>
                  <a:sym typeface="Calibri" panose="020F0502020204030204" pitchFamily="34" charset="0"/>
                </a:defRPr>
              </a:lvl1pPr>
              <a:lvl2pPr marL="742950" indent="-285750">
                <a:lnSpc>
                  <a:spcPct val="90000"/>
                </a:lnSpc>
                <a:spcBef>
                  <a:spcPts val="500"/>
                </a:spcBef>
                <a:buFont typeface="Arial" panose="02080604020202020204" pitchFamily="34" charset="0"/>
                <a:buChar char="•"/>
                <a:defRPr sz="2400">
                  <a:solidFill>
                    <a:schemeClr val="tx1"/>
                  </a:solidFill>
                  <a:latin typeface="Calibri" panose="020F0502020204030204" pitchFamily="34" charset="0"/>
                  <a:ea typeface="宋体" pitchFamily="2" charset="-122"/>
                  <a:sym typeface="Calibri" panose="020F0502020204030204" pitchFamily="34" charset="0"/>
                </a:defRPr>
              </a:lvl2pPr>
              <a:lvl3pPr marL="1143000" indent="-228600">
                <a:lnSpc>
                  <a:spcPct val="90000"/>
                </a:lnSpc>
                <a:spcBef>
                  <a:spcPts val="500"/>
                </a:spcBef>
                <a:buFont typeface="Arial" panose="02080604020202020204" pitchFamily="34" charset="0"/>
                <a:buChar char="•"/>
                <a:defRPr sz="2000">
                  <a:solidFill>
                    <a:schemeClr val="tx1"/>
                  </a:solidFill>
                  <a:latin typeface="Calibri" panose="020F0502020204030204" pitchFamily="34" charset="0"/>
                  <a:ea typeface="宋体" pitchFamily="2" charset="-122"/>
                  <a:sym typeface="Calibri" panose="020F0502020204030204" pitchFamily="34" charset="0"/>
                </a:defRPr>
              </a:lvl3pPr>
              <a:lvl4pPr marL="1600200" indent="-228600">
                <a:lnSpc>
                  <a:spcPct val="90000"/>
                </a:lnSpc>
                <a:spcBef>
                  <a:spcPts val="500"/>
                </a:spcBef>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4pPr>
              <a:lvl5pPr marL="2057400" indent="-228600">
                <a:lnSpc>
                  <a:spcPct val="90000"/>
                </a:lnSpc>
                <a:spcBef>
                  <a:spcPts val="500"/>
                </a:spcBef>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panose="020F0502020204030204" pitchFamily="34" charset="0"/>
                  <a:ea typeface="宋体" pitchFamily="2" charset="-122"/>
                  <a:sym typeface="Calibri" panose="020F0502020204030204" pitchFamily="34" charset="0"/>
                </a:defRPr>
              </a:lvl9pPr>
            </a:lstStyle>
            <a:p>
              <a:pPr>
                <a:lnSpc>
                  <a:spcPct val="100000"/>
                </a:lnSpc>
                <a:spcBef>
                  <a:spcPct val="0"/>
                </a:spcBef>
                <a:buFont typeface="Arial" panose="02080604020202020204" pitchFamily="34" charset="0"/>
                <a:buNone/>
              </a:pPr>
              <a:endParaRPr lang="zh-CN" altLang="en-US" sz="3680" b="1" dirty="0">
                <a:solidFill>
                  <a:prstClr val="white"/>
                </a:solidFill>
                <a:latin typeface="仓耳今楷05-6763 W05" panose="02020400000000000000" pitchFamily="18" charset="-122"/>
                <a:ea typeface="仓耳今楷05-6763 W05" panose="02020400000000000000" pitchFamily="18" charset="-122"/>
                <a:sym typeface="Source Han Sans HW SC"/>
              </a:endParaRPr>
            </a:p>
          </p:txBody>
        </p:sp>
        <p:sp>
          <p:nvSpPr>
            <p:cNvPr id="41" name="直接连接符 79"/>
            <p:cNvSpPr>
              <a:spLocks noChangeShapeType="true"/>
            </p:cNvSpPr>
            <p:nvPr/>
          </p:nvSpPr>
          <p:spPr bwMode="auto">
            <a:xfrm>
              <a:off x="5892190" y="6043252"/>
              <a:ext cx="6047124" cy="635"/>
            </a:xfrm>
            <a:prstGeom prst="line">
              <a:avLst/>
            </a:prstGeom>
            <a:ln>
              <a:solidFill>
                <a:srgbClr val="FAD67E"/>
              </a:solidFill>
            </a:ln>
            <a:extLst>
              <a:ext uri="{909E8E84-426E-40DD-AFC4-6F175D3DCCD1}">
                <a14:hiddenFill xmlns:a14="http://schemas.microsoft.com/office/drawing/2010/main">
                  <a:noFill/>
                </a14:hiddenFill>
              </a:ext>
            </a:extLst>
          </p:spPr>
          <p:style>
            <a:lnRef idx="3">
              <a:schemeClr val="accent4"/>
            </a:lnRef>
            <a:fillRef idx="0">
              <a:schemeClr val="accent4"/>
            </a:fillRef>
            <a:effectRef idx="2">
              <a:schemeClr val="accent4"/>
            </a:effectRef>
            <a:fontRef idx="minor">
              <a:schemeClr val="tx1"/>
            </a:fontRef>
          </p:style>
          <p:txBody>
            <a:bodyPr/>
            <a:lstStyle/>
            <a:p>
              <a:endParaRPr lang="zh-CN" altLang="en-US" sz="2365">
                <a:solidFill>
                  <a:prstClr val="black"/>
                </a:solidFill>
                <a:latin typeface="Source Han Sans HW SC"/>
                <a:ea typeface="PangMenZhengDao" panose="02010600030101010101" pitchFamily="2" charset="-122"/>
                <a:sym typeface="Source Han Sans HW SC"/>
              </a:endParaRPr>
            </a:p>
          </p:txBody>
        </p:sp>
        <p:sp>
          <p:nvSpPr>
            <p:cNvPr id="44" name="TextBox 22"/>
            <p:cNvSpPr txBox="true"/>
            <p:nvPr/>
          </p:nvSpPr>
          <p:spPr>
            <a:xfrm>
              <a:off x="5965067" y="3130592"/>
              <a:ext cx="6010981" cy="2912660"/>
            </a:xfrm>
            <a:prstGeom prst="rect">
              <a:avLst/>
            </a:prstGeom>
            <a:noFill/>
          </p:spPr>
          <p:txBody>
            <a:bodyPr wrap="square" rtlCol="0">
              <a:spAutoFit/>
            </a:bodyPr>
            <a:lstStyle/>
            <a:p>
              <a:pPr>
                <a:lnSpc>
                  <a:spcPts val="2200"/>
                </a:lnSpc>
              </a:pP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除《市场监督管理行政处罚信息公示规定》第十四条第三款规定的行政处罚，或者仅受到警告、通报批评和较低数额罚款外，</a:t>
              </a: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其他行政处罚信息公示期</a:t>
              </a:r>
              <a:r>
                <a:rPr lang="en-US" altLang="zh-CN" b="1" dirty="0">
                  <a:solidFill>
                    <a:srgbClr val="C00000"/>
                  </a:solidFill>
                  <a:latin typeface="仓耳今楷05-6763 W05" panose="02020400000000000000" pitchFamily="18" charset="-122"/>
                  <a:ea typeface="仓耳今楷05-6763 W05" panose="02020400000000000000" pitchFamily="18" charset="-122"/>
                  <a:sym typeface="+mn-ea"/>
                </a:rPr>
                <a:t>满六个月</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a:t>
              </a: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其中食品、药品、特种设备领域行政处罚信息公示期</a:t>
              </a:r>
              <a:r>
                <a:rPr lang="en-US" altLang="zh-CN" b="1" dirty="0">
                  <a:solidFill>
                    <a:srgbClr val="C00000"/>
                  </a:solidFill>
                  <a:latin typeface="仓耳今楷05-6763 W05" panose="02020400000000000000" pitchFamily="18" charset="-122"/>
                  <a:ea typeface="仓耳今楷05-6763 W05" panose="02020400000000000000" pitchFamily="18" charset="-122"/>
                  <a:sym typeface="+mn-ea"/>
                </a:rPr>
                <a:t>满一年</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，且符合下列情形的当事人，可以申请信用修复：</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a:lnSpc>
                  <a:spcPts val="2200"/>
                </a:lnSpc>
              </a:pP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（一）已经自觉履行行政处罚决定中规定的义务；</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a:lnSpc>
                  <a:spcPts val="2200"/>
                </a:lnSpc>
              </a:pP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（二）已经主动消除危害后果和不良影响；</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a:lnSpc>
                  <a:spcPts val="2200"/>
                </a:lnSpc>
              </a:pP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（三）</a:t>
              </a:r>
              <a:r>
                <a:rPr lang="en-US" altLang="zh-CN" b="1" dirty="0">
                  <a:solidFill>
                    <a:srgbClr val="C00000"/>
                  </a:solidFill>
                  <a:latin typeface="仓耳今楷05-6763 W05" panose="02020400000000000000" pitchFamily="18" charset="-122"/>
                  <a:ea typeface="仓耳今楷05-6763 W05" panose="02020400000000000000" pitchFamily="18" charset="-122"/>
                  <a:sym typeface="+mn-ea"/>
                </a:rPr>
                <a:t>未因同一类违法行为再次受到市场监督管理部门行政处罚；</a:t>
              </a:r>
              <a:endParaRPr lang="en-US" altLang="zh-CN" b="1" dirty="0">
                <a:solidFill>
                  <a:srgbClr val="C00000"/>
                </a:solidFill>
                <a:latin typeface="仓耳今楷05-6763 W05" panose="02020400000000000000" pitchFamily="18" charset="-122"/>
                <a:ea typeface="仓耳今楷05-6763 W05" panose="02020400000000000000" pitchFamily="18" charset="-122"/>
              </a:endParaRPr>
            </a:p>
            <a:p>
              <a:pPr>
                <a:lnSpc>
                  <a:spcPts val="2200"/>
                </a:lnSpc>
              </a:pP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（四）未在经营异常名录和严重违法失信名单中</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45" name="TextBox 25"/>
            <p:cNvSpPr txBox="true"/>
            <p:nvPr/>
          </p:nvSpPr>
          <p:spPr>
            <a:xfrm>
              <a:off x="1459054" y="4847828"/>
              <a:ext cx="4450080" cy="414008"/>
            </a:xfrm>
            <a:prstGeom prst="rect">
              <a:avLst/>
            </a:prstGeom>
            <a:noFill/>
          </p:spPr>
          <p:txBody>
            <a:bodyPr wrap="square" rtlCol="0">
              <a:spAutoFit/>
            </a:bodyPr>
            <a:lstStyle/>
            <a:p>
              <a:pPr algn="l"/>
              <a:r>
                <a:rPr lang="zh-CN" altLang="en-US" sz="2100" b="1" dirty="0">
                  <a:effectLst>
                    <a:outerShdw blurRad="38100" dist="19050" dir="2700000" algn="tl" rotWithShape="0">
                      <a:schemeClr val="dk1">
                        <a:alpha val="40000"/>
                      </a:schemeClr>
                    </a:outerShdw>
                  </a:effectLst>
                  <a:latin typeface="仓耳今楷05-6763 W05" panose="02020400000000000000" pitchFamily="18" charset="-122"/>
                  <a:ea typeface="仓耳今楷05-6763 W05" panose="02020400000000000000" pitchFamily="18" charset="-122"/>
                  <a:sym typeface="Source Han Serif SC" panose="02020400000000000000" pitchFamily="18" charset="-122"/>
                </a:rPr>
                <a:t>《市场监督管理信用修复管理办法》</a:t>
              </a:r>
              <a:endParaRPr lang="en-US" altLang="zh-CN" sz="2100" b="1" spc="394"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ontserrat Semi" charset="0"/>
                <a:sym typeface="Source Han Sans HW SC"/>
              </a:endParaRPr>
            </a:p>
          </p:txBody>
        </p:sp>
        <p:sp>
          <p:nvSpPr>
            <p:cNvPr id="11" name="TextBox 22"/>
            <p:cNvSpPr txBox="true"/>
            <p:nvPr/>
          </p:nvSpPr>
          <p:spPr>
            <a:xfrm>
              <a:off x="5556830" y="1451701"/>
              <a:ext cx="6528239" cy="1424898"/>
            </a:xfrm>
            <a:prstGeom prst="rect">
              <a:avLst/>
            </a:prstGeom>
            <a:noFill/>
          </p:spPr>
          <p:txBody>
            <a:bodyPr wrap="square" rtlCol="0">
              <a:spAutoFit/>
            </a:bodyPr>
            <a:p>
              <a:pPr algn="l" fontAlgn="auto">
                <a:lnSpc>
                  <a:spcPts val="2600"/>
                </a:lnSpc>
              </a:pP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仅受到警告行政处罚的不予公示</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。法律、行政法规另有规定的除外。</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algn="l" fontAlgn="auto">
                <a:lnSpc>
                  <a:spcPts val="2600"/>
                </a:lnSpc>
              </a:pP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仅受到通报批评或者较低数额罚款的</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行政处罚信息自公示之日起届</a:t>
              </a: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满三个月的，停止公示</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a:t>
              </a: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其他行政处罚信息</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自公示之日起届</a:t>
              </a:r>
              <a:r>
                <a:rPr lang="en-US" altLang="zh-CN" dirty="0">
                  <a:solidFill>
                    <a:srgbClr val="C00000"/>
                  </a:solidFill>
                  <a:latin typeface="仓耳今楷05-6763 W05" panose="02020400000000000000" pitchFamily="18" charset="-122"/>
                  <a:ea typeface="仓耳今楷05-6763 W05" panose="02020400000000000000" pitchFamily="18" charset="-122"/>
                  <a:sym typeface="+mn-ea"/>
                </a:rPr>
                <a:t>满三年的，停止公示</a:t>
              </a:r>
              <a:r>
                <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mn-ea"/>
                </a:rPr>
                <a:t>。</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grpSp>
      <p:sp>
        <p:nvSpPr>
          <p:cNvPr id="178" name="iSlíďè"/>
          <p:cNvSpPr txBox="true"/>
          <p:nvPr/>
        </p:nvSpPr>
        <p:spPr bwMode="auto">
          <a:xfrm>
            <a:off x="31750" y="1538605"/>
            <a:ext cx="4777740" cy="41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p>
            <a:pPr algn="r" defTabSz="913765">
              <a:spcBef>
                <a:spcPct val="0"/>
              </a:spcBef>
              <a:defRPr/>
            </a:pPr>
            <a:r>
              <a:rPr lang="zh-CN" altLang="en-US" sz="2000" b="1"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Source Han Serif SC" panose="02020400000000000000" pitchFamily="18" charset="-122"/>
              </a:rPr>
              <a:t>《市场监督管理行政处罚信息公示规定》</a:t>
            </a:r>
            <a:endParaRPr lang="zh-CN" altLang="en-US" sz="2000" b="1" dirty="0">
              <a:solidFill>
                <a:schemeClr val="tx1">
                  <a:lumMod val="75000"/>
                  <a:lumOff val="25000"/>
                </a:schemeClr>
              </a:solidFill>
              <a:latin typeface="仓耳今楷05-6763 W05" panose="02020400000000000000" pitchFamily="18" charset="-122"/>
              <a:ea typeface="仓耳今楷05-6763 W05" panose="02020400000000000000" pitchFamily="18" charset="-122"/>
              <a:sym typeface="Source Han Serif SC" panose="02020400000000000000" pitchFamily="18" charset="-122"/>
            </a:endParaRPr>
          </a:p>
        </p:txBody>
      </p:sp>
      <p:sp>
        <p:nvSpPr>
          <p:cNvPr id="12" name="文本框 11"/>
          <p:cNvSpPr txBox="true"/>
          <p:nvPr/>
        </p:nvSpPr>
        <p:spPr>
          <a:xfrm>
            <a:off x="1687830" y="2273935"/>
            <a:ext cx="1465580" cy="398780"/>
          </a:xfrm>
          <a:prstGeom prst="rect">
            <a:avLst/>
          </a:prstGeom>
          <a:noFill/>
        </p:spPr>
        <p:txBody>
          <a:bodyPr wrap="square" rtlCol="0">
            <a:spAutoFit/>
          </a:bodyPr>
          <a:p>
            <a:r>
              <a:rPr lang="zh-CN" altLang="en-US" sz="2000">
                <a:latin typeface="黑体" panose="02010609060101010101" charset="-122"/>
                <a:ea typeface="黑体" panose="02010609060101010101" charset="-122"/>
              </a:rPr>
              <a:t>公示期规定</a:t>
            </a:r>
            <a:endParaRPr lang="zh-CN" altLang="en-US" sz="2000">
              <a:latin typeface="黑体" panose="02010609060101010101" charset="-122"/>
              <a:ea typeface="黑体" panose="02010609060101010101" charset="-122"/>
            </a:endParaRPr>
          </a:p>
        </p:txBody>
      </p:sp>
      <p:sp>
        <p:nvSpPr>
          <p:cNvPr id="1052" name="Freeform: Shape 49"/>
          <p:cNvSpPr/>
          <p:nvPr/>
        </p:nvSpPr>
        <p:spPr bwMode="auto">
          <a:xfrm>
            <a:off x="1035685" y="2192020"/>
            <a:ext cx="473075" cy="56261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ysClr val="window" lastClr="FFFFFF"/>
          </a:solid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dirty="0">
              <a:ln>
                <a:noFill/>
              </a:ln>
              <a:solidFill>
                <a:prstClr val="black"/>
              </a:solidFill>
              <a:effectLst/>
              <a:uLnTx/>
              <a:uFillTx/>
              <a:latin typeface="仓耳今楷05-6763 W05" panose="02020400000000000000" pitchFamily="18" charset="-122"/>
              <a:ea typeface="仓耳今楷05-6763 W05" panose="02020400000000000000" pitchFamily="18" charset="-122"/>
              <a:sym typeface="Source Han Sans HW SC"/>
            </a:endParaRPr>
          </a:p>
        </p:txBody>
      </p:sp>
      <p:sp>
        <p:nvSpPr>
          <p:cNvPr id="13" name="文本框 12"/>
          <p:cNvSpPr txBox="true"/>
          <p:nvPr/>
        </p:nvSpPr>
        <p:spPr>
          <a:xfrm>
            <a:off x="2157095" y="5448935"/>
            <a:ext cx="2129790" cy="398780"/>
          </a:xfrm>
          <a:prstGeom prst="rect">
            <a:avLst/>
          </a:prstGeom>
          <a:noFill/>
        </p:spPr>
        <p:txBody>
          <a:bodyPr wrap="square" rtlCol="0">
            <a:spAutoFit/>
          </a:bodyPr>
          <a:p>
            <a:r>
              <a:rPr lang="zh-CN" altLang="en-US" sz="2000">
                <a:latin typeface="黑体" panose="02010609060101010101" charset="-122"/>
                <a:ea typeface="黑体" panose="02010609060101010101" charset="-122"/>
              </a:rPr>
              <a:t>申请修复条件</a:t>
            </a:r>
            <a:endParaRPr lang="zh-CN" altLang="en-US" sz="2000">
              <a:latin typeface="黑体" panose="02010609060101010101" charset="-122"/>
              <a:ea typeface="黑体" panose="02010609060101010101" charset="-122"/>
            </a:endParaRPr>
          </a:p>
        </p:txBody>
      </p:sp>
      <p:sp>
        <p:nvSpPr>
          <p:cNvPr id="14" name="Freeform: Shape 50"/>
          <p:cNvSpPr/>
          <p:nvPr/>
        </p:nvSpPr>
        <p:spPr bwMode="auto">
          <a:xfrm>
            <a:off x="1508760" y="5377815"/>
            <a:ext cx="502285" cy="540385"/>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dirty="0">
              <a:ln>
                <a:noFill/>
              </a:ln>
              <a:solidFill>
                <a:prstClr val="black"/>
              </a:solidFill>
              <a:effectLst/>
              <a:uLnTx/>
              <a:uFillTx/>
              <a:latin typeface="仓耳今楷05-6763 W05" panose="02020400000000000000" pitchFamily="18" charset="-122"/>
              <a:ea typeface="仓耳今楷05-6763 W05" panose="02020400000000000000" pitchFamily="18" charset="-122"/>
              <a:sym typeface="Source Han Sans HW SC"/>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23711" y="-2059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04</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7393940" cy="523240"/>
          </a:xfrm>
          <a:prstGeom prst="rect">
            <a:avLst/>
          </a:prstGeom>
        </p:spPr>
        <p:txBody>
          <a:bodyPr vert="horz" lIns="91440" tIns="45720" rIns="91440" bIns="45720" rtlCol="0" anchor="b">
            <a:noAutofit/>
          </a:bodyPr>
          <a:lstStyle/>
          <a:p>
            <a:pPr>
              <a:lnSpc>
                <a:spcPts val="6000"/>
              </a:lnSpc>
              <a:spcBef>
                <a:spcPct val="0"/>
              </a:spcBef>
            </a:pPr>
            <a:r>
              <a:rPr lang="zh-CN" altLang="en-US" sz="2400" b="1" dirty="0">
                <a:latin typeface="微软雅黑" charset="0"/>
                <a:ea typeface="微软雅黑" charset="0"/>
                <a:sym typeface="+mn-ea"/>
              </a:rPr>
              <a:t>国家企业信用信息公示系统信用修复</a:t>
            </a:r>
            <a:endParaRPr lang="zh-CN" altLang="en-US" sz="2400" b="1" spc="300" dirty="0">
              <a:solidFill>
                <a:schemeClr val="tx1">
                  <a:lumMod val="85000"/>
                  <a:lumOff val="15000"/>
                </a:schemeClr>
              </a:solidFill>
              <a:latin typeface="微软雅黑" charset="0"/>
              <a:ea typeface="微软雅黑" charset="0"/>
              <a:cs typeface="+mj-cs"/>
              <a:sym typeface="+mn-ea"/>
            </a:endParaRPr>
          </a:p>
        </p:txBody>
      </p:sp>
      <p:sp>
        <p:nvSpPr>
          <p:cNvPr id="41" name="TextBox 33"/>
          <p:cNvSpPr txBox="true"/>
          <p:nvPr/>
        </p:nvSpPr>
        <p:spPr>
          <a:xfrm>
            <a:off x="6293485" y="1400175"/>
            <a:ext cx="4395470" cy="460375"/>
          </a:xfrm>
          <a:prstGeom prst="rect">
            <a:avLst/>
          </a:prstGeom>
          <a:noFill/>
        </p:spPr>
        <p:txBody>
          <a:bodyPr wrap="square" rtlCol="0">
            <a:spAutoFit/>
          </a:bodyPr>
          <a:lstStyle/>
          <a:p>
            <a:pPr defTabSz="412115" hangingPunct="0"/>
            <a:r>
              <a:rPr lang="zh-CN" sz="2400" b="1" dirty="0">
                <a:solidFill>
                  <a:schemeClr val="accent1"/>
                </a:solidFill>
                <a:effectLst>
                  <a:outerShdw blurRad="38100" dist="25400" dir="5400000" algn="ctr" rotWithShape="0">
                    <a:srgbClr val="6E747A">
                      <a:alpha val="43000"/>
                    </a:srgbClr>
                  </a:outerShdw>
                </a:effectLst>
                <a:latin typeface="微软雅黑" charset="0"/>
                <a:ea typeface="微软雅黑" charset="0"/>
                <a:sym typeface="+mn-ea"/>
              </a:rPr>
              <a:t>应当</a:t>
            </a:r>
            <a:r>
              <a:rPr sz="2400" b="1" dirty="0">
                <a:solidFill>
                  <a:schemeClr val="accent1"/>
                </a:solidFill>
                <a:effectLst>
                  <a:outerShdw blurRad="38100" dist="25400" dir="5400000" algn="ctr" rotWithShape="0">
                    <a:srgbClr val="6E747A">
                      <a:alpha val="43000"/>
                    </a:srgbClr>
                  </a:outerShdw>
                </a:effectLst>
                <a:latin typeface="微软雅黑" charset="0"/>
                <a:ea typeface="微软雅黑" charset="0"/>
                <a:sym typeface="+mn-ea"/>
              </a:rPr>
              <a:t>提交的</a:t>
            </a:r>
            <a:r>
              <a:rPr lang="zh-CN" sz="2400" b="1" dirty="0">
                <a:solidFill>
                  <a:schemeClr val="accent1"/>
                </a:solidFill>
                <a:effectLst>
                  <a:outerShdw blurRad="38100" dist="25400" dir="5400000" algn="ctr" rotWithShape="0">
                    <a:srgbClr val="6E747A">
                      <a:alpha val="43000"/>
                    </a:srgbClr>
                  </a:outerShdw>
                </a:effectLst>
                <a:latin typeface="微软雅黑" charset="0"/>
                <a:ea typeface="微软雅黑" charset="0"/>
                <a:sym typeface="+mn-ea"/>
              </a:rPr>
              <a:t>修复材料</a:t>
            </a:r>
            <a:endParaRPr lang="en-US" altLang="zh-CN" sz="2400" kern="0" spc="-151" dirty="0">
              <a:solidFill>
                <a:schemeClr val="tx1">
                  <a:lumMod val="75000"/>
                  <a:lumOff val="25000"/>
                </a:schemeClr>
              </a:solidFill>
              <a:latin typeface="仓耳今楷05-6763 W05" panose="02020400000000000000" pitchFamily="18" charset="-122"/>
              <a:ea typeface="仓耳今楷05-6763 W05" panose="02020400000000000000" pitchFamily="18" charset="-122"/>
              <a:cs typeface="+mn-ea"/>
              <a:sym typeface="+mn-lt"/>
            </a:endParaRPr>
          </a:p>
        </p:txBody>
      </p:sp>
      <p:sp>
        <p:nvSpPr>
          <p:cNvPr id="42" name="TextBox 34"/>
          <p:cNvSpPr txBox="true"/>
          <p:nvPr/>
        </p:nvSpPr>
        <p:spPr>
          <a:xfrm>
            <a:off x="5757545" y="2068195"/>
            <a:ext cx="5904865" cy="2306955"/>
          </a:xfrm>
          <a:prstGeom prst="rect">
            <a:avLst/>
          </a:prstGeom>
          <a:noFill/>
        </p:spPr>
        <p:txBody>
          <a:bodyPr wrap="square" rtlCol="0">
            <a:spAutoFit/>
          </a:bodyPr>
          <a:lstStyle/>
          <a:p>
            <a:pPr indent="457200" algn="l" fontAlgn="auto">
              <a:lnSpc>
                <a:spcPct val="200000"/>
              </a:lnSpc>
            </a:pPr>
            <a:r>
              <a:rPr spc="-150" dirty="0">
                <a:latin typeface="微软雅黑" panose="020B0503020204020204" pitchFamily="34" charset="-122"/>
                <a:ea typeface="微软雅黑" panose="020B0503020204020204" pitchFamily="34" charset="-122"/>
                <a:sym typeface="+mn-ea"/>
              </a:rPr>
              <a:t>（一）信用修复申请书； </a:t>
            </a:r>
            <a:endParaRPr spc="-150" dirty="0">
              <a:latin typeface="微软雅黑" panose="020B0503020204020204" pitchFamily="34" charset="-122"/>
              <a:ea typeface="微软雅黑" panose="020B0503020204020204" pitchFamily="34" charset="-122"/>
              <a:sym typeface="+mn-ea"/>
            </a:endParaRPr>
          </a:p>
          <a:p>
            <a:pPr indent="457200" algn="l" fontAlgn="auto">
              <a:lnSpc>
                <a:spcPct val="200000"/>
              </a:lnSpc>
            </a:pPr>
            <a:r>
              <a:rPr spc="-150" dirty="0">
                <a:latin typeface="微软雅黑" panose="020B0503020204020204" pitchFamily="34" charset="-122"/>
                <a:ea typeface="微软雅黑" panose="020B0503020204020204" pitchFamily="34" charset="-122"/>
                <a:sym typeface="+mn-ea"/>
              </a:rPr>
              <a:t>（二）守信承诺书；</a:t>
            </a:r>
            <a:endParaRPr spc="-150" dirty="0">
              <a:latin typeface="微软雅黑" panose="020B0503020204020204" pitchFamily="34" charset="-122"/>
              <a:ea typeface="微软雅黑" panose="020B0503020204020204" pitchFamily="34" charset="-122"/>
              <a:sym typeface="+mn-ea"/>
            </a:endParaRPr>
          </a:p>
          <a:p>
            <a:pPr indent="457200" algn="l" fontAlgn="auto">
              <a:lnSpc>
                <a:spcPct val="200000"/>
              </a:lnSpc>
            </a:pPr>
            <a:r>
              <a:rPr spc="-150" dirty="0">
                <a:latin typeface="微软雅黑" panose="020B0503020204020204" pitchFamily="34" charset="-122"/>
                <a:ea typeface="微软雅黑" panose="020B0503020204020204" pitchFamily="34" charset="-122"/>
                <a:sym typeface="+mn-ea"/>
              </a:rPr>
              <a:t>（三）履行法定义务、纠正违法行为的相关材料；</a:t>
            </a:r>
            <a:endParaRPr spc="-150" dirty="0">
              <a:latin typeface="微软雅黑" panose="020B0503020204020204" pitchFamily="34" charset="-122"/>
              <a:ea typeface="微软雅黑" panose="020B0503020204020204" pitchFamily="34" charset="-122"/>
              <a:sym typeface="+mn-ea"/>
            </a:endParaRPr>
          </a:p>
          <a:p>
            <a:pPr indent="457200" algn="l" fontAlgn="auto">
              <a:lnSpc>
                <a:spcPct val="200000"/>
              </a:lnSpc>
            </a:pPr>
            <a:r>
              <a:rPr spc="-150" dirty="0">
                <a:latin typeface="微软雅黑" panose="020B0503020204020204" pitchFamily="34" charset="-122"/>
                <a:ea typeface="微软雅黑" panose="020B0503020204020204" pitchFamily="34" charset="-122"/>
                <a:sym typeface="+mn-ea"/>
              </a:rPr>
              <a:t>（四）国家市场监督管理总局要求提交的其他材料。</a:t>
            </a:r>
            <a:endParaRPr spc="-150" dirty="0">
              <a:latin typeface="微软雅黑" panose="020B0503020204020204" pitchFamily="34" charset="-122"/>
              <a:ea typeface="微软雅黑" panose="020B0503020204020204" pitchFamily="34" charset="-122"/>
              <a:sym typeface="+mn-ea"/>
            </a:endParaRPr>
          </a:p>
        </p:txBody>
      </p:sp>
      <p:grpSp>
        <p:nvGrpSpPr>
          <p:cNvPr id="36" name="Group 3486"/>
          <p:cNvGrpSpPr/>
          <p:nvPr/>
        </p:nvGrpSpPr>
        <p:grpSpPr>
          <a:xfrm>
            <a:off x="1094232" y="1582624"/>
            <a:ext cx="4663186" cy="3693695"/>
            <a:chOff x="0" y="0"/>
            <a:chExt cx="10190417" cy="8071800"/>
          </a:xfrm>
        </p:grpSpPr>
        <p:sp>
          <p:nvSpPr>
            <p:cNvPr id="37" name="Shape 3481"/>
            <p:cNvSpPr/>
            <p:nvPr/>
          </p:nvSpPr>
          <p:spPr>
            <a:xfrm>
              <a:off x="3370462" y="7023756"/>
              <a:ext cx="3456434" cy="1048044"/>
            </a:xfrm>
            <a:custGeom>
              <a:avLst/>
              <a:gdLst/>
              <a:ahLst/>
              <a:cxnLst>
                <a:cxn ang="0">
                  <a:pos x="wd2" y="hd2"/>
                </a:cxn>
                <a:cxn ang="5400000">
                  <a:pos x="wd2" y="hd2"/>
                </a:cxn>
                <a:cxn ang="10800000">
                  <a:pos x="wd2" y="hd2"/>
                </a:cxn>
                <a:cxn ang="16200000">
                  <a:pos x="wd2" y="hd2"/>
                </a:cxn>
              </a:cxnLst>
              <a:rect l="0" t="0" r="r" b="b"/>
              <a:pathLst>
                <a:path w="21570" h="21600" extrusionOk="false">
                  <a:moveTo>
                    <a:pt x="21483" y="21314"/>
                  </a:moveTo>
                  <a:cubicBezTo>
                    <a:pt x="21378" y="21223"/>
                    <a:pt x="19318" y="19929"/>
                    <a:pt x="19191" y="19748"/>
                  </a:cubicBezTo>
                  <a:cubicBezTo>
                    <a:pt x="19052" y="19568"/>
                    <a:pt x="18879" y="19417"/>
                    <a:pt x="18826" y="19025"/>
                  </a:cubicBezTo>
                  <a:cubicBezTo>
                    <a:pt x="18297" y="14751"/>
                    <a:pt x="17914" y="0"/>
                    <a:pt x="17914" y="0"/>
                  </a:cubicBezTo>
                  <a:lnTo>
                    <a:pt x="10639" y="0"/>
                  </a:lnTo>
                  <a:lnTo>
                    <a:pt x="3656" y="0"/>
                  </a:lnTo>
                  <a:cubicBezTo>
                    <a:pt x="3656" y="0"/>
                    <a:pt x="3274" y="14751"/>
                    <a:pt x="2745" y="19025"/>
                  </a:cubicBezTo>
                  <a:cubicBezTo>
                    <a:pt x="2692" y="19417"/>
                    <a:pt x="2520" y="19568"/>
                    <a:pt x="2380" y="19748"/>
                  </a:cubicBezTo>
                  <a:cubicBezTo>
                    <a:pt x="2253" y="19929"/>
                    <a:pt x="193" y="21223"/>
                    <a:pt x="88" y="21314"/>
                  </a:cubicBezTo>
                  <a:cubicBezTo>
                    <a:pt x="-17" y="21524"/>
                    <a:pt x="1" y="21600"/>
                    <a:pt x="1" y="21600"/>
                  </a:cubicBezTo>
                  <a:lnTo>
                    <a:pt x="10639" y="21600"/>
                  </a:lnTo>
                  <a:lnTo>
                    <a:pt x="21570" y="21600"/>
                  </a:lnTo>
                  <a:cubicBezTo>
                    <a:pt x="21570" y="21600"/>
                    <a:pt x="21583" y="21438"/>
                    <a:pt x="21483" y="21314"/>
                  </a:cubicBezTo>
                  <a:close/>
                </a:path>
              </a:pathLst>
            </a:custGeom>
            <a:solidFill>
              <a:srgbClr val="DCDEE0"/>
            </a:solidFill>
            <a:ln w="12700" cap="flat">
              <a:noFill/>
              <a:miter lim="400000"/>
            </a:ln>
            <a:effectLst/>
          </p:spPr>
          <p:txBody>
            <a:bodyPr wrap="square" lIns="19051" tIns="19051" rIns="19051" bIns="19051" numCol="1" anchor="ctr">
              <a:noAutofit/>
            </a:bodyPr>
            <a:lstStyle/>
            <a:p>
              <a:pPr defTabSz="1219200">
                <a:lnSpc>
                  <a:spcPct val="130000"/>
                </a:lnSpc>
                <a:defRPr sz="3200" b="1" spc="96" baseline="9000">
                  <a:latin typeface="Helvetica"/>
                  <a:ea typeface="Helvetica"/>
                  <a:cs typeface="Helvetica"/>
                  <a:sym typeface="Helvetica"/>
                </a:defRPr>
              </a:pPr>
              <a:endParaRPr sz="1600" b="1" spc="128" baseline="9000" dirty="0">
                <a:solidFill>
                  <a:srgbClr val="000000"/>
                </a:solidFill>
                <a:latin typeface="Helvetica"/>
                <a:ea typeface="Helvetica"/>
                <a:cs typeface="+mn-ea"/>
                <a:sym typeface="+mn-lt"/>
              </a:endParaRPr>
            </a:p>
          </p:txBody>
        </p:sp>
        <p:sp>
          <p:nvSpPr>
            <p:cNvPr id="38" name="Shape 3482"/>
            <p:cNvSpPr/>
            <p:nvPr/>
          </p:nvSpPr>
          <p:spPr>
            <a:xfrm>
              <a:off x="0" y="0"/>
              <a:ext cx="10190405" cy="7029540"/>
            </a:xfrm>
            <a:custGeom>
              <a:avLst/>
              <a:gdLst/>
              <a:ahLst/>
              <a:cxnLst>
                <a:cxn ang="0">
                  <a:pos x="wd2" y="hd2"/>
                </a:cxn>
                <a:cxn ang="5400000">
                  <a:pos x="wd2" y="hd2"/>
                </a:cxn>
                <a:cxn ang="10800000">
                  <a:pos x="wd2" y="hd2"/>
                </a:cxn>
                <a:cxn ang="16200000">
                  <a:pos x="wd2" y="hd2"/>
                </a:cxn>
              </a:cxnLst>
              <a:rect l="0" t="0" r="r" b="b"/>
              <a:pathLst>
                <a:path w="21600" h="21600" extrusionOk="false">
                  <a:moveTo>
                    <a:pt x="21600" y="20878"/>
                  </a:moveTo>
                  <a:cubicBezTo>
                    <a:pt x="21600" y="21277"/>
                    <a:pt x="21378" y="21600"/>
                    <a:pt x="21103" y="21600"/>
                  </a:cubicBezTo>
                  <a:lnTo>
                    <a:pt x="496" y="21600"/>
                  </a:lnTo>
                  <a:cubicBezTo>
                    <a:pt x="222" y="21600"/>
                    <a:pt x="0" y="21277"/>
                    <a:pt x="0" y="20878"/>
                  </a:cubicBezTo>
                  <a:lnTo>
                    <a:pt x="0" y="722"/>
                  </a:lnTo>
                  <a:cubicBezTo>
                    <a:pt x="0" y="323"/>
                    <a:pt x="222" y="0"/>
                    <a:pt x="496" y="0"/>
                  </a:cubicBezTo>
                  <a:lnTo>
                    <a:pt x="21103" y="0"/>
                  </a:lnTo>
                  <a:cubicBezTo>
                    <a:pt x="21378" y="0"/>
                    <a:pt x="21600" y="323"/>
                    <a:pt x="21600" y="722"/>
                  </a:cubicBezTo>
                  <a:cubicBezTo>
                    <a:pt x="21600" y="722"/>
                    <a:pt x="21600" y="20878"/>
                    <a:pt x="21600" y="20878"/>
                  </a:cubicBezTo>
                  <a:close/>
                </a:path>
              </a:pathLst>
            </a:custGeom>
            <a:solidFill>
              <a:srgbClr val="DCDEE0"/>
            </a:solidFill>
            <a:ln w="12700" cap="flat">
              <a:noFill/>
              <a:miter lim="400000"/>
            </a:ln>
            <a:effectLst>
              <a:outerShdw blurRad="25400" dist="25400" dir="5400000" rotWithShape="0">
                <a:srgbClr val="000000">
                  <a:alpha val="50000"/>
                </a:srgbClr>
              </a:outerShdw>
            </a:effectLst>
          </p:spPr>
          <p:txBody>
            <a:bodyPr wrap="square" lIns="19051" tIns="19051" rIns="19051" bIns="19051" numCol="1" anchor="ctr">
              <a:noAutofit/>
            </a:bodyPr>
            <a:lstStyle/>
            <a:p>
              <a:pPr defTabSz="1219200">
                <a:lnSpc>
                  <a:spcPct val="130000"/>
                </a:lnSpc>
                <a:defRPr sz="3200" b="1" spc="96" baseline="9000">
                  <a:latin typeface="Helvetica"/>
                  <a:ea typeface="Helvetica"/>
                  <a:cs typeface="Helvetica"/>
                  <a:sym typeface="Helvetica"/>
                </a:defRPr>
              </a:pPr>
              <a:endParaRPr sz="1600" b="1" spc="128" baseline="9000" dirty="0">
                <a:solidFill>
                  <a:srgbClr val="000000"/>
                </a:solidFill>
                <a:latin typeface="Helvetica"/>
                <a:ea typeface="Helvetica"/>
                <a:cs typeface="+mn-ea"/>
                <a:sym typeface="+mn-lt"/>
              </a:endParaRPr>
            </a:p>
          </p:txBody>
        </p:sp>
        <p:sp>
          <p:nvSpPr>
            <p:cNvPr id="39" name="Shape 3483"/>
            <p:cNvSpPr/>
            <p:nvPr/>
          </p:nvSpPr>
          <p:spPr>
            <a:xfrm>
              <a:off x="0" y="0"/>
              <a:ext cx="10190417" cy="6103498"/>
            </a:xfrm>
            <a:custGeom>
              <a:avLst/>
              <a:gdLst/>
              <a:ahLst/>
              <a:cxnLst>
                <a:cxn ang="0">
                  <a:pos x="wd2" y="hd2"/>
                </a:cxn>
                <a:cxn ang="5400000">
                  <a:pos x="wd2" y="hd2"/>
                </a:cxn>
                <a:cxn ang="10800000">
                  <a:pos x="wd2" y="hd2"/>
                </a:cxn>
                <a:cxn ang="16200000">
                  <a:pos x="wd2" y="hd2"/>
                </a:cxn>
              </a:cxnLst>
              <a:rect l="0" t="0" r="r" b="b"/>
              <a:pathLst>
                <a:path w="21600" h="21600" extrusionOk="false">
                  <a:moveTo>
                    <a:pt x="21600" y="21600"/>
                  </a:moveTo>
                  <a:lnTo>
                    <a:pt x="21600" y="831"/>
                  </a:lnTo>
                  <a:cubicBezTo>
                    <a:pt x="21600" y="372"/>
                    <a:pt x="21378" y="0"/>
                    <a:pt x="21103" y="0"/>
                  </a:cubicBezTo>
                  <a:lnTo>
                    <a:pt x="497" y="0"/>
                  </a:lnTo>
                  <a:cubicBezTo>
                    <a:pt x="222" y="0"/>
                    <a:pt x="0" y="372"/>
                    <a:pt x="0" y="831"/>
                  </a:cubicBezTo>
                  <a:lnTo>
                    <a:pt x="0" y="21600"/>
                  </a:lnTo>
                  <a:cubicBezTo>
                    <a:pt x="0" y="21600"/>
                    <a:pt x="21600" y="21600"/>
                    <a:pt x="21600" y="21600"/>
                  </a:cubicBezTo>
                  <a:close/>
                </a:path>
              </a:pathLst>
            </a:custGeom>
            <a:solidFill>
              <a:srgbClr val="1E1E1E"/>
            </a:solidFill>
            <a:ln w="12700" cap="flat">
              <a:noFill/>
              <a:miter lim="400000"/>
            </a:ln>
            <a:effectLst/>
          </p:spPr>
          <p:txBody>
            <a:bodyPr wrap="square" lIns="19051" tIns="19051" rIns="19051" bIns="19051" numCol="1" anchor="ctr">
              <a:noAutofit/>
            </a:bodyPr>
            <a:lstStyle/>
            <a:p>
              <a:pPr defTabSz="228600">
                <a:lnSpc>
                  <a:spcPct val="130000"/>
                </a:lnSpc>
                <a:defRPr sz="3000" baseline="10000">
                  <a:effectLst>
                    <a:outerShdw blurRad="38100" dist="12700" dir="5400000" rotWithShape="0">
                      <a:srgbClr val="000000">
                        <a:alpha val="50000"/>
                      </a:srgbClr>
                    </a:outerShdw>
                  </a:effectLst>
                  <a:latin typeface="Source Sans Pro Semibold" panose="020B0603030403020204"/>
                  <a:ea typeface="Source Sans Pro Semibold" panose="020B0603030403020204"/>
                  <a:cs typeface="Source Sans Pro Semibold" panose="020B0603030403020204"/>
                  <a:sym typeface="Source Sans Pro Semibold" panose="020B0603030403020204"/>
                </a:defRPr>
              </a:pPr>
              <a:endParaRPr sz="1500" baseline="10000" dirty="0">
                <a:solidFill>
                  <a:srgbClr val="000000"/>
                </a:solidFill>
                <a:effectLst>
                  <a:outerShdw blurRad="38100" dist="12700" dir="5400000" rotWithShape="0">
                    <a:srgbClr val="000000">
                      <a:alpha val="50000"/>
                    </a:srgbClr>
                  </a:outerShdw>
                </a:effectLst>
                <a:latin typeface="Source Sans Pro Semibold" panose="020B0603030403020204"/>
                <a:ea typeface="Source Sans Pro Semibold" panose="020B0603030403020204"/>
                <a:cs typeface="+mn-ea"/>
                <a:sym typeface="+mn-lt"/>
              </a:endParaRPr>
            </a:p>
          </p:txBody>
        </p:sp>
        <p:pic>
          <p:nvPicPr>
            <p:cNvPr id="40" name="blank7.jpg"/>
            <p:cNvPicPr>
              <a:picLocks noChangeAspect="true"/>
            </p:cNvPicPr>
            <p:nvPr/>
          </p:nvPicPr>
          <p:blipFill>
            <a:blip r:embed="rId2" cstate="screen"/>
            <a:srcRect/>
            <a:stretch>
              <a:fillRect/>
            </a:stretch>
          </p:blipFill>
          <p:spPr>
            <a:xfrm>
              <a:off x="379315" y="329937"/>
              <a:ext cx="9460552" cy="5440689"/>
            </a:xfrm>
            <a:prstGeom prst="rect">
              <a:avLst/>
            </a:prstGeom>
            <a:ln w="12700" cap="flat">
              <a:noFill/>
              <a:miter lim="400000"/>
              <a:headEnd/>
              <a:tailEnd/>
            </a:ln>
            <a:effectLst/>
          </p:spPr>
        </p:pic>
      </p:grpSp>
      <p:pic>
        <p:nvPicPr>
          <p:cNvPr id="51" name="图片占位符 2"/>
          <p:cNvPicPr>
            <a:picLocks noChangeAspect="true"/>
          </p:cNvPicPr>
          <p:nvPr/>
        </p:nvPicPr>
        <p:blipFill>
          <a:blip r:embed="rId3"/>
          <a:stretch>
            <a:fillRect/>
          </a:stretch>
        </p:blipFill>
        <p:spPr>
          <a:xfrm>
            <a:off x="1267803" y="1656421"/>
            <a:ext cx="4329196" cy="2487763"/>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500"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500"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750"/>
                                        <p:tgtEl>
                                          <p:spTgt spid="4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750"/>
                                        <p:tgtEl>
                                          <p:spTgt spid="42"/>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04</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8149590" cy="523240"/>
          </a:xfrm>
          <a:prstGeom prst="rect">
            <a:avLst/>
          </a:prstGeom>
        </p:spPr>
        <p:txBody>
          <a:bodyPr vert="horz" lIns="91440" tIns="45720" rIns="91440" bIns="45720" rtlCol="0" anchor="b">
            <a:noAutofit/>
          </a:bodyPr>
          <a:lstStyle/>
          <a:p>
            <a:pPr>
              <a:lnSpc>
                <a:spcPts val="6000"/>
              </a:lnSpc>
              <a:spcBef>
                <a:spcPct val="0"/>
              </a:spcBef>
            </a:pPr>
            <a:r>
              <a:rPr lang="zh-CN" altLang="en-US" sz="2400" b="1" dirty="0">
                <a:latin typeface="微软雅黑" charset="0"/>
                <a:ea typeface="微软雅黑" charset="0"/>
                <a:sym typeface="+mn-ea"/>
              </a:rPr>
              <a:t>国家企业信用信息公示系统信用修复</a:t>
            </a:r>
            <a:endParaRPr lang="zh-CN" altLang="en-US" sz="24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
        <p:nvSpPr>
          <p:cNvPr id="58" name="文本框 6"/>
          <p:cNvSpPr txBox="true"/>
          <p:nvPr/>
        </p:nvSpPr>
        <p:spPr>
          <a:xfrm>
            <a:off x="5044440" y="1104900"/>
            <a:ext cx="6459855" cy="59080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457200" fontAlgn="auto"/>
            <a:r>
              <a:rPr lang="zh-CN" altLang="en-US" dirty="0">
                <a:latin typeface="微软雅黑" charset="0"/>
                <a:ea typeface="微软雅黑" charset="0"/>
                <a:sym typeface="+mn-ea"/>
              </a:rPr>
              <a:t>1. 打开国家企业信用信息公示系统（浙江），网址：</a:t>
            </a:r>
            <a:r>
              <a:rPr lang="zh-CN" altLang="en-US" dirty="0">
                <a:solidFill>
                  <a:srgbClr val="C00000"/>
                </a:solidFill>
                <a:latin typeface="微软雅黑" charset="0"/>
                <a:ea typeface="微软雅黑" charset="0"/>
                <a:sym typeface="+mn-ea"/>
              </a:rPr>
              <a:t>http://223.4.72.189/reg/client/login/all-</a:t>
            </a:r>
            <a:r>
              <a:rPr lang="zh-CN" altLang="en-US" dirty="0">
                <a:latin typeface="微软雅黑" charset="0"/>
                <a:ea typeface="微软雅黑" charset="0"/>
                <a:sym typeface="+mn-ea"/>
              </a:rPr>
              <a:t>【信用修复】-</a:t>
            </a:r>
            <a:r>
              <a:rPr lang="zh-CN" altLang="en-US" dirty="0">
                <a:solidFill>
                  <a:srgbClr val="C00000"/>
                </a:solidFill>
                <a:latin typeface="微软雅黑" charset="0"/>
                <a:ea typeface="微软雅黑" charset="0"/>
                <a:sym typeface="+mn-ea"/>
              </a:rPr>
              <a:t>【行政处罚】</a:t>
            </a:r>
            <a:r>
              <a:rPr lang="en-US" altLang="zh-CN" dirty="0">
                <a:latin typeface="微软雅黑" charset="0"/>
                <a:ea typeface="微软雅黑" charset="0"/>
                <a:sym typeface="+mn-ea"/>
              </a:rPr>
              <a:t>-</a:t>
            </a:r>
            <a:r>
              <a:rPr spc="-150" dirty="0">
                <a:latin typeface="微软雅黑" panose="020B0503020204020204" pitchFamily="34" charset="-122"/>
                <a:ea typeface="微软雅黑" panose="020B0503020204020204" pitchFamily="34" charset="-122"/>
                <a:sym typeface="+mn-ea"/>
              </a:rPr>
              <a:t>【经营异常名录】</a:t>
            </a:r>
            <a:r>
              <a:rPr lang="zh-CN" spc="-150" dirty="0">
                <a:latin typeface="微软雅黑" panose="020B0503020204020204" pitchFamily="34" charset="-122"/>
                <a:ea typeface="微软雅黑" panose="020B0503020204020204" pitchFamily="34" charset="-122"/>
                <a:sym typeface="+mn-ea"/>
              </a:rPr>
              <a:t>或</a:t>
            </a:r>
            <a:r>
              <a:rPr spc="-150" dirty="0">
                <a:latin typeface="微软雅黑" panose="020B0503020204020204" pitchFamily="34" charset="-122"/>
                <a:ea typeface="微软雅黑" panose="020B0503020204020204" pitchFamily="34" charset="-122"/>
                <a:sym typeface="+mn-ea"/>
              </a:rPr>
              <a:t>【严重违法失信名单】</a:t>
            </a:r>
            <a:r>
              <a:rPr lang="zh-CN" altLang="en-US" dirty="0">
                <a:latin typeface="微软雅黑" charset="0"/>
                <a:ea typeface="微软雅黑" charset="0"/>
                <a:sym typeface="+mn-ea"/>
              </a:rPr>
              <a:t>，选择数字证书进行登录，进入填报页面，根据界面要求填写信息。</a:t>
            </a:r>
            <a:endParaRPr lang="zh-CN" altLang="en-US" dirty="0">
              <a:latin typeface="微软雅黑" charset="0"/>
              <a:ea typeface="微软雅黑" charset="0"/>
              <a:sym typeface="+mn-ea"/>
            </a:endParaRPr>
          </a:p>
          <a:p>
            <a:pPr indent="457200" fontAlgn="auto"/>
            <a:r>
              <a:rPr lang="zh-CN" altLang="en-US" dirty="0">
                <a:latin typeface="微软雅黑" charset="0"/>
                <a:ea typeface="微软雅黑" charset="0"/>
                <a:sym typeface="+mn-ea"/>
              </a:rPr>
              <a:t> </a:t>
            </a:r>
            <a:endParaRPr lang="zh-CN" altLang="en-US" dirty="0">
              <a:latin typeface="微软雅黑" charset="0"/>
              <a:ea typeface="微软雅黑" charset="0"/>
              <a:sym typeface="+mn-ea"/>
            </a:endParaRPr>
          </a:p>
          <a:p>
            <a:pPr indent="457200" fontAlgn="auto"/>
            <a:r>
              <a:rPr lang="zh-CN" altLang="en-US" dirty="0">
                <a:latin typeface="微软雅黑" charset="0"/>
                <a:ea typeface="微软雅黑" charset="0"/>
                <a:sym typeface="+mn-ea"/>
              </a:rPr>
              <a:t>2.填写完成后，通过数字证书进行电子公章加盖和法定代表人（负责人）签字。点击“关闭页面”，返回到法定代表人（负责人）签章并提交界面，</a:t>
            </a:r>
            <a:r>
              <a:rPr lang="zh-CN" altLang="en-US" dirty="0">
                <a:solidFill>
                  <a:srgbClr val="C00000"/>
                </a:solidFill>
                <a:latin typeface="微软雅黑" charset="0"/>
                <a:ea typeface="微软雅黑" charset="0"/>
                <a:sym typeface="+mn-ea"/>
              </a:rPr>
              <a:t>需法定代表人（负责人）“浙里办”扫码或经办人分享二维码给法定代表人完成签字。</a:t>
            </a:r>
            <a:endParaRPr lang="zh-CN" altLang="en-US" dirty="0">
              <a:latin typeface="微软雅黑" charset="0"/>
              <a:ea typeface="微软雅黑" charset="0"/>
              <a:sym typeface="+mn-ea"/>
            </a:endParaRPr>
          </a:p>
          <a:p>
            <a:pPr indent="457200" fontAlgn="auto"/>
            <a:endParaRPr lang="zh-CN" altLang="en-US" dirty="0">
              <a:latin typeface="微软雅黑" charset="0"/>
              <a:ea typeface="微软雅黑" charset="0"/>
              <a:sym typeface="+mn-ea"/>
            </a:endParaRPr>
          </a:p>
          <a:p>
            <a:pPr indent="457200" fontAlgn="auto"/>
            <a:r>
              <a:rPr lang="zh-CN" altLang="en-US" dirty="0">
                <a:latin typeface="微软雅黑" charset="0"/>
                <a:ea typeface="微软雅黑" charset="0"/>
                <a:sym typeface="+mn-ea"/>
              </a:rPr>
              <a:t>3. 申请提交后，审核部门会在 2 个工作日内作出决定是否受理。</a:t>
            </a:r>
            <a:endParaRPr lang="zh-CN" altLang="en-US" dirty="0">
              <a:latin typeface="微软雅黑" charset="0"/>
              <a:ea typeface="微软雅黑" charset="0"/>
              <a:sym typeface="+mn-ea"/>
            </a:endParaRPr>
          </a:p>
          <a:p>
            <a:pPr indent="457200" fontAlgn="auto"/>
            <a:endParaRPr lang="zh-CN" altLang="en-US" dirty="0">
              <a:latin typeface="微软雅黑" charset="0"/>
              <a:ea typeface="微软雅黑" charset="0"/>
              <a:sym typeface="+mn-ea"/>
            </a:endParaRPr>
          </a:p>
          <a:p>
            <a:pPr indent="457200" fontAlgn="auto"/>
            <a:r>
              <a:rPr lang="zh-CN" altLang="en-US" dirty="0">
                <a:latin typeface="微软雅黑" charset="0"/>
                <a:ea typeface="微软雅黑" charset="0"/>
                <a:sym typeface="+mn-ea"/>
              </a:rPr>
              <a:t>4.受理后，市场监管部门将于15个工作日内作出是否予以修复决定。状态显示为“予以修复”则行政处罚修复成功，点击“详情”可下载查看“准予信用修复决定书”。</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indent="457200" fontAlgn="auto"/>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indent="457200" fontAlgn="auto"/>
            <a:endParaRPr spc="-150" dirty="0">
              <a:latin typeface="微软雅黑" panose="020B0503020204020204" pitchFamily="34" charset="-122"/>
              <a:ea typeface="微软雅黑" panose="020B0503020204020204" pitchFamily="34" charset="-122"/>
            </a:endParaRPr>
          </a:p>
          <a:p>
            <a:pPr indent="457200" fontAlgn="auto"/>
            <a:endParaRPr spc="-150" dirty="0">
              <a:latin typeface="微软雅黑" panose="020B0503020204020204" pitchFamily="34" charset="-122"/>
              <a:ea typeface="微软雅黑" panose="020B0503020204020204" pitchFamily="34" charset="-122"/>
              <a:sym typeface="+mn-ea"/>
            </a:endParaRPr>
          </a:p>
          <a:p>
            <a:pPr indent="457200" fontAlgn="auto"/>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a:p>
            <a:pPr indent="457200" fontAlgn="auto"/>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3" name="文本框 6"/>
          <p:cNvSpPr txBox="true"/>
          <p:nvPr/>
        </p:nvSpPr>
        <p:spPr>
          <a:xfrm>
            <a:off x="5066665" y="2381885"/>
            <a:ext cx="6710680" cy="3733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ts val="2200"/>
              </a:lnSpc>
            </a:pPr>
            <a:r>
              <a:rPr lang="en-US" spc="-150" dirty="0">
                <a:latin typeface="微软雅黑" panose="020B0503020204020204" pitchFamily="34" charset="-122"/>
                <a:ea typeface="微软雅黑" panose="020B0503020204020204" pitchFamily="34" charset="-122"/>
                <a:sym typeface="+mn-ea"/>
              </a:rPr>
              <a:t>   </a:t>
            </a:r>
            <a:endParaRPr lang="en-US" altLang="zh-CN"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0" name="文本框 6"/>
          <p:cNvSpPr txBox="true"/>
          <p:nvPr/>
        </p:nvSpPr>
        <p:spPr>
          <a:xfrm>
            <a:off x="5477510" y="5796915"/>
            <a:ext cx="5889625" cy="8299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457200" fontAlgn="auto"/>
            <a:r>
              <a:rPr lang="zh-CN" altLang="en-US" sz="1600">
                <a:sym typeface="+mn-ea"/>
              </a:rPr>
              <a:t>作出决定后会进行数据交互，正常情况下一般 3-5 个工作日会公示到国家企业信用信息公示系统。若超过时间未公示，可联系客服（服务热线：400-888-4636）咨询确认。</a:t>
            </a:r>
            <a:endParaRPr lang="en-US" altLang="zh-CN" sz="1600"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pic>
        <p:nvPicPr>
          <p:cNvPr id="12" name="图片 11"/>
          <p:cNvPicPr>
            <a:picLocks noChangeAspect="true"/>
          </p:cNvPicPr>
          <p:nvPr/>
        </p:nvPicPr>
        <p:blipFill>
          <a:blip r:embed="rId2"/>
          <a:stretch>
            <a:fillRect/>
          </a:stretch>
        </p:blipFill>
        <p:spPr>
          <a:xfrm>
            <a:off x="260985" y="1213485"/>
            <a:ext cx="4495165" cy="2477770"/>
          </a:xfrm>
          <a:prstGeom prst="rect">
            <a:avLst/>
          </a:prstGeom>
        </p:spPr>
      </p:pic>
      <p:pic>
        <p:nvPicPr>
          <p:cNvPr id="13" name="图片 12"/>
          <p:cNvPicPr/>
          <p:nvPr/>
        </p:nvPicPr>
        <p:blipFill>
          <a:blip r:embed="rId3"/>
          <a:stretch>
            <a:fillRect/>
          </a:stretch>
        </p:blipFill>
        <p:spPr>
          <a:xfrm>
            <a:off x="264160" y="3883660"/>
            <a:ext cx="4492625" cy="2650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04</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8" name="矩形 7"/>
          <p:cNvSpPr/>
          <p:nvPr/>
        </p:nvSpPr>
        <p:spPr>
          <a:xfrm>
            <a:off x="918210" y="288290"/>
            <a:ext cx="9064625" cy="523240"/>
          </a:xfrm>
          <a:prstGeom prst="rect">
            <a:avLst/>
          </a:prstGeom>
        </p:spPr>
        <p:txBody>
          <a:bodyPr vert="horz" lIns="91440" tIns="45720" rIns="91440" bIns="45720" rtlCol="0" anchor="b">
            <a:noAutofit/>
          </a:bodyPr>
          <a:lstStyle/>
          <a:p>
            <a:pPr>
              <a:lnSpc>
                <a:spcPts val="6000"/>
              </a:lnSpc>
              <a:spcBef>
                <a:spcPct val="0"/>
              </a:spcBef>
            </a:pPr>
            <a:r>
              <a:rPr lang="zh-CN" altLang="en-US" sz="2400" b="1" dirty="0">
                <a:latin typeface="微软雅黑" charset="0"/>
                <a:ea typeface="微软雅黑" charset="0"/>
                <a:sym typeface="+mn-ea"/>
              </a:rPr>
              <a:t>国家企业信用信息公示系统信用修复</a:t>
            </a:r>
            <a:endParaRPr lang="zh-CN" altLang="en-US" sz="24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
        <p:nvSpPr>
          <p:cNvPr id="15" name="íṧḻiḍê"/>
          <p:cNvSpPr/>
          <p:nvPr/>
        </p:nvSpPr>
        <p:spPr>
          <a:xfrm rot="5400000">
            <a:off x="7957820" y="-844550"/>
            <a:ext cx="1717675" cy="5813425"/>
          </a:xfrm>
          <a:prstGeom prst="homePlate">
            <a:avLst/>
          </a:prstGeom>
          <a:solidFill>
            <a:srgbClr val="C4D7D3"/>
          </a:solidFill>
          <a:ln w="57150" cap="flat" cmpd="sng" algn="ctr">
            <a:noFill/>
            <a:prstDash val="solid"/>
            <a:miter lim="800000"/>
          </a:ln>
          <a:effectLst>
            <a:outerShdw blurRad="381000" dist="38100" dir="8100000" algn="tr" rotWithShape="0">
              <a:prstClr val="black">
                <a:alpha val="2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1219200" eaLnBrk="1" fontAlgn="auto" latinLnBrk="0" hangingPunct="1">
              <a:lnSpc>
                <a:spcPct val="13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17" name="文本框 7"/>
          <p:cNvSpPr txBox="true"/>
          <p:nvPr/>
        </p:nvSpPr>
        <p:spPr>
          <a:xfrm>
            <a:off x="683895" y="4404360"/>
            <a:ext cx="4773930" cy="17532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457200" fontAlgn="auto"/>
            <a:r>
              <a:rPr lang="zh-CN" altLang="en-US">
                <a:sym typeface="+mn-ea"/>
              </a:rPr>
              <a:t>作出决定后会进行数据交互，正常情况下一般 3-5 个工作日会公示到国家企业信用信息公示系统。若超过时间未公示，可联系客服</a:t>
            </a:r>
            <a:r>
              <a:rPr lang="zh-CN" altLang="en-US" b="1">
                <a:solidFill>
                  <a:srgbClr val="C00000"/>
                </a:solidFill>
                <a:sym typeface="+mn-ea"/>
              </a:rPr>
              <a:t>（服务热线：400-888-4636）</a:t>
            </a:r>
            <a:r>
              <a:rPr lang="zh-CN" altLang="en-US">
                <a:sym typeface="+mn-ea"/>
              </a:rPr>
              <a:t>咨询确认。</a:t>
            </a:r>
            <a:endParaRPr lang="zh-CN" altLang="en-US">
              <a:sym typeface="+mn-ea"/>
            </a:endParaRPr>
          </a:p>
          <a:p>
            <a:pPr indent="457200" fontAlgn="auto"/>
            <a:r>
              <a:rPr spc="-150" dirty="0">
                <a:latin typeface="微软雅黑" panose="020B0503020204020204" pitchFamily="34" charset="-122"/>
                <a:ea typeface="微软雅黑" panose="020B0503020204020204" pitchFamily="34" charset="-122"/>
                <a:sym typeface="+mn-ea"/>
              </a:rPr>
              <a:t>在办理中遇到问题</a:t>
            </a:r>
            <a:r>
              <a:rPr lang="zh-CN" spc="-150" dirty="0">
                <a:latin typeface="微软雅黑" panose="020B0503020204020204" pitchFamily="34" charset="-122"/>
                <a:ea typeface="微软雅黑" panose="020B0503020204020204" pitchFamily="34" charset="-122"/>
                <a:sym typeface="+mn-ea"/>
              </a:rPr>
              <a:t>也可联系</a:t>
            </a:r>
            <a:r>
              <a:rPr spc="-150" dirty="0">
                <a:latin typeface="微软雅黑" panose="020B0503020204020204" pitchFamily="34" charset="-122"/>
                <a:ea typeface="微软雅黑" panose="020B0503020204020204" pitchFamily="34" charset="-122"/>
                <a:sym typeface="+mn-ea"/>
              </a:rPr>
              <a:t>各地市场监管部门</a:t>
            </a:r>
            <a:r>
              <a:rPr lang="zh-CN" spc="-150" dirty="0">
                <a:latin typeface="微软雅黑" panose="020B0503020204020204" pitchFamily="34" charset="-122"/>
                <a:ea typeface="微软雅黑" panose="020B0503020204020204" pitchFamily="34" charset="-122"/>
                <a:sym typeface="+mn-ea"/>
              </a:rPr>
              <a:t>。</a:t>
            </a:r>
            <a:endParaRPr lang="zh-CN" kern="0" spc="-1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p:txBody>
      </p:sp>
      <p:grpSp>
        <p:nvGrpSpPr>
          <p:cNvPr id="3" name="组合 2"/>
          <p:cNvGrpSpPr/>
          <p:nvPr/>
        </p:nvGrpSpPr>
        <p:grpSpPr>
          <a:xfrm>
            <a:off x="1186180" y="1203325"/>
            <a:ext cx="4358640" cy="2929255"/>
            <a:chOff x="1751" y="2695"/>
            <a:chExt cx="6864" cy="4613"/>
          </a:xfrm>
        </p:grpSpPr>
        <p:sp>
          <p:nvSpPr>
            <p:cNvPr id="14" name="iSļiḑé"/>
            <p:cNvSpPr/>
            <p:nvPr/>
          </p:nvSpPr>
          <p:spPr>
            <a:xfrm rot="5400000">
              <a:off x="3831" y="615"/>
              <a:ext cx="2705" cy="6865"/>
            </a:xfrm>
            <a:prstGeom prst="homePlate">
              <a:avLst/>
            </a:prstGeom>
            <a:solidFill>
              <a:srgbClr val="FBD77F"/>
            </a:solidFill>
            <a:ln w="57150" cap="flat" cmpd="sng" algn="ctr">
              <a:noFill/>
              <a:prstDash val="solid"/>
              <a:miter lim="800000"/>
            </a:ln>
            <a:effectLst>
              <a:outerShdw blurRad="381000" dist="38100" dir="8100000" algn="tr" rotWithShape="0">
                <a:prstClr val="black">
                  <a:alpha val="20000"/>
                </a:prstClr>
              </a:outerShdw>
            </a:effectLst>
          </p:spPr>
          <p:txBody>
            <a:bodyPr rot="0" spcFirstLastPara="0" vertOverflow="overflow" horzOverflow="overflow" vert="horz" wrap="square" lIns="91440" tIns="45720" rIns="91440" bIns="45720" numCol="1" spcCol="0" rtlCol="0" fromWordArt="false" anchor="ctr" anchorCtr="false" forceAA="false" compatLnSpc="true">
              <a:noAutofit/>
            </a:bodyPr>
            <a:lstStyle/>
            <a:p>
              <a:pPr marL="0" marR="0" lvl="0" indent="0" algn="ctr" defTabSz="1219200" eaLnBrk="1" fontAlgn="auto" latinLnBrk="0" hangingPunct="1">
                <a:lnSpc>
                  <a:spcPct val="13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方正黑体简体" panose="02010601030101010101" pitchFamily="2" charset="-122"/>
                <a:ea typeface="方正黑体简体" panose="02010601030101010101" pitchFamily="2" charset="-122"/>
                <a:cs typeface="+mn-ea"/>
                <a:sym typeface="+mn-lt"/>
              </a:endParaRPr>
            </a:p>
          </p:txBody>
        </p:sp>
        <p:pic>
          <p:nvPicPr>
            <p:cNvPr id="21" name="图片占位符 20"/>
            <p:cNvPicPr>
              <a:picLocks noChangeAspect="true"/>
            </p:cNvPicPr>
            <p:nvPr/>
          </p:nvPicPr>
          <p:blipFill>
            <a:blip r:embed="rId2" cstate="screen"/>
            <a:srcRect/>
            <a:stretch>
              <a:fillRect/>
            </a:stretch>
          </p:blipFill>
          <p:spPr>
            <a:xfrm>
              <a:off x="2416" y="3620"/>
              <a:ext cx="5535" cy="3688"/>
            </a:xfrm>
            <a:custGeom>
              <a:avLst/>
              <a:gdLst>
                <a:gd name="connsiteX0" fmla="*/ 0 w 3514776"/>
                <a:gd name="connsiteY0" fmla="*/ 0 h 2360796"/>
                <a:gd name="connsiteX1" fmla="*/ 3514776 w 3514776"/>
                <a:gd name="connsiteY1" fmla="*/ 0 h 2360796"/>
                <a:gd name="connsiteX2" fmla="*/ 3514776 w 3514776"/>
                <a:gd name="connsiteY2" fmla="*/ 2360796 h 2360796"/>
                <a:gd name="connsiteX3" fmla="*/ 0 w 3514776"/>
                <a:gd name="connsiteY3" fmla="*/ 2360796 h 2360796"/>
              </a:gdLst>
              <a:ahLst/>
              <a:cxnLst>
                <a:cxn ang="0">
                  <a:pos x="connsiteX0" y="connsiteY0"/>
                </a:cxn>
                <a:cxn ang="0">
                  <a:pos x="connsiteX1" y="connsiteY1"/>
                </a:cxn>
                <a:cxn ang="0">
                  <a:pos x="connsiteX2" y="connsiteY2"/>
                </a:cxn>
                <a:cxn ang="0">
                  <a:pos x="connsiteX3" y="connsiteY3"/>
                </a:cxn>
              </a:cxnLst>
              <a:rect l="l" t="t" r="r" b="b"/>
              <a:pathLst>
                <a:path w="3514776" h="2360796">
                  <a:moveTo>
                    <a:pt x="0" y="0"/>
                  </a:moveTo>
                  <a:lnTo>
                    <a:pt x="3514776" y="0"/>
                  </a:lnTo>
                  <a:lnTo>
                    <a:pt x="3514776" y="2360796"/>
                  </a:lnTo>
                  <a:lnTo>
                    <a:pt x="0" y="2360796"/>
                  </a:lnTo>
                  <a:close/>
                </a:path>
              </a:pathLst>
            </a:custGeom>
            <a:noFill/>
            <a:ln w="57150" cap="flat" cmpd="sng" algn="ctr">
              <a:gradFill flip="none" rotWithShape="true">
                <a:gsLst>
                  <a:gs pos="0">
                    <a:srgbClr val="FFFFFF"/>
                  </a:gs>
                  <a:gs pos="100000">
                    <a:srgbClr val="FFFFFF">
                      <a:lumMod val="85000"/>
                    </a:srgbClr>
                  </a:gs>
                </a:gsLst>
                <a:lin ang="8100000" scaled="true"/>
                <a:tileRect/>
              </a:gradFill>
              <a:prstDash val="solid"/>
              <a:miter lim="800000"/>
              <a:headEnd/>
              <a:tailEnd/>
            </a:ln>
            <a:effectLst>
              <a:outerShdw blurRad="254000" dist="63500" dir="2700000" algn="tl" rotWithShape="0">
                <a:prstClr val="black">
                  <a:alpha val="30000"/>
                </a:prstClr>
              </a:outerShdw>
            </a:effectLst>
          </p:spPr>
        </p:pic>
      </p:grpSp>
      <p:graphicFrame>
        <p:nvGraphicFramePr>
          <p:cNvPr id="10" name="表格 9"/>
          <p:cNvGraphicFramePr/>
          <p:nvPr/>
        </p:nvGraphicFramePr>
        <p:xfrm>
          <a:off x="6206490" y="1485900"/>
          <a:ext cx="5220335" cy="4833620"/>
        </p:xfrm>
        <a:graphic>
          <a:graphicData uri="http://schemas.openxmlformats.org/drawingml/2006/table">
            <a:tbl>
              <a:tblPr firstRow="true" bandRow="true">
                <a:tableStyleId>{5C22544A-7EE6-4342-B048-85BDC9FD1C3A}</a:tableStyleId>
              </a:tblPr>
              <a:tblGrid>
                <a:gridCol w="2217420"/>
                <a:gridCol w="1889760"/>
                <a:gridCol w="1113155"/>
              </a:tblGrid>
              <a:tr h="665480">
                <a:tc gridSpan="3">
                  <a:txBody>
                    <a:bodyPr/>
                    <a:p>
                      <a:pPr indent="0" algn="ctr">
                        <a:buNone/>
                      </a:pPr>
                      <a:r>
                        <a:rPr lang="zh-CN" sz="2000" b="0">
                          <a:solidFill>
                            <a:srgbClr val="000000"/>
                          </a:solidFill>
                          <a:latin typeface="微软雅黑" charset="0"/>
                          <a:ea typeface="微软雅黑" charset="0"/>
                        </a:rPr>
                        <a:t>衢州市各县市区市场监督管理局咨询电话</a:t>
                      </a:r>
                      <a:endParaRPr lang="en-US" altLang="en-US" sz="2000" b="0">
                        <a:solidFill>
                          <a:srgbClr val="000000"/>
                        </a:solidFill>
                        <a:latin typeface="微软雅黑" charset="0"/>
                        <a:ea typeface="微软雅黑" charset="0"/>
                      </a:endParaRPr>
                    </a:p>
                  </a:txBody>
                  <a:tcPr marL="12700" marR="12700" marT="12700" vert="horz" anchor="ctr" anchorCtr="false">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true">
                  <a:tcPr>
                    <a:lnT cap="flat">
                      <a:noFill/>
                    </a:lnT>
                  </a:tcPr>
                </a:tc>
                <a:tc hMerge="true">
                  <a:tcPr>
                    <a:lnR cap="flat">
                      <a:noFill/>
                    </a:lnR>
                    <a:lnT cap="flat">
                      <a:noFill/>
                    </a:lnT>
                  </a:tcPr>
                </a:tc>
              </a:tr>
              <a:tr h="292735">
                <a:tc>
                  <a:txBody>
                    <a:bodyPr/>
                    <a:p>
                      <a:pPr indent="0" algn="ctr">
                        <a:buNone/>
                      </a:pPr>
                      <a:r>
                        <a:rPr lang="zh-CN" sz="1400" b="0">
                          <a:solidFill>
                            <a:srgbClr val="000000"/>
                          </a:solidFill>
                          <a:latin typeface="微软雅黑" charset="0"/>
                          <a:ea typeface="微软雅黑" charset="0"/>
                        </a:rPr>
                        <a:t>单位</a:t>
                      </a:r>
                      <a:endParaRPr lang="zh-CN"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lgn="ctr">
                        <a:buNone/>
                      </a:pPr>
                      <a:r>
                        <a:rPr lang="zh-CN" sz="1400" b="0">
                          <a:solidFill>
                            <a:srgbClr val="000000"/>
                          </a:solidFill>
                          <a:latin typeface="微软雅黑" charset="0"/>
                          <a:ea typeface="微软雅黑" charset="0"/>
                        </a:rPr>
                        <a:t>地址</a:t>
                      </a:r>
                      <a:endParaRPr lang="zh-CN"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lgn="ctr">
                        <a:buNone/>
                      </a:pPr>
                      <a:r>
                        <a:rPr lang="zh-CN" sz="1400" b="0">
                          <a:solidFill>
                            <a:srgbClr val="000000"/>
                          </a:solidFill>
                          <a:latin typeface="微软雅黑" charset="0"/>
                          <a:ea typeface="微软雅黑" charset="0"/>
                        </a:rPr>
                        <a:t>咨询电话</a:t>
                      </a:r>
                      <a:endParaRPr lang="zh-CN"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5140">
                <a:tc>
                  <a:txBody>
                    <a:bodyPr/>
                    <a:p>
                      <a:pPr indent="0">
                        <a:buNone/>
                      </a:pPr>
                      <a:r>
                        <a:rPr lang="zh-CN" sz="1400" b="0">
                          <a:solidFill>
                            <a:srgbClr val="171A1D"/>
                          </a:solidFill>
                          <a:latin typeface="微软雅黑" charset="0"/>
                          <a:ea typeface="微软雅黑" charset="0"/>
                        </a:rPr>
                        <a:t>衢州市市场监督管理局智造新城分局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柯城区世纪大道767号516室</a:t>
                      </a:r>
                      <a:endParaRPr lang="zh-CN"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8767653/8767643</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5140">
                <a:tc>
                  <a:txBody>
                    <a:bodyPr/>
                    <a:p>
                      <a:pPr indent="0">
                        <a:buNone/>
                      </a:pPr>
                      <a:r>
                        <a:rPr lang="zh-CN" sz="1400" b="0">
                          <a:solidFill>
                            <a:srgbClr val="171A1D"/>
                          </a:solidFill>
                          <a:latin typeface="微软雅黑" charset="0"/>
                          <a:ea typeface="微软雅黑" charset="0"/>
                        </a:rPr>
                        <a:t>衢州市市场监督管理局智慧新城分局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柯城区花园中大道80号403室</a:t>
                      </a:r>
                      <a:endParaRPr lang="zh-CN"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3026519/3021599</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5140">
                <a:tc>
                  <a:txBody>
                    <a:bodyPr/>
                    <a:p>
                      <a:pPr indent="0">
                        <a:buNone/>
                      </a:pPr>
                      <a:r>
                        <a:rPr lang="zh-CN" sz="1400" b="0">
                          <a:solidFill>
                            <a:srgbClr val="171A1D"/>
                          </a:solidFill>
                          <a:latin typeface="微软雅黑" charset="0"/>
                          <a:ea typeface="微软雅黑" charset="0"/>
                        </a:rPr>
                        <a:t>柯城区市场监督管理局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柯城区白云街道盈川东路166号</a:t>
                      </a:r>
                      <a:endParaRPr lang="zh-CN"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8880480 </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3235">
                <a:tc>
                  <a:txBody>
                    <a:bodyPr/>
                    <a:p>
                      <a:pPr indent="0">
                        <a:buNone/>
                      </a:pPr>
                      <a:r>
                        <a:rPr lang="zh-CN" sz="1400" b="0">
                          <a:solidFill>
                            <a:srgbClr val="171A1D"/>
                          </a:solidFill>
                          <a:latin typeface="微软雅黑" charset="0"/>
                          <a:ea typeface="微软雅黑" charset="0"/>
                        </a:rPr>
                        <a:t>衢江区市场监督管理局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衢江区东迹大道380号</a:t>
                      </a:r>
                      <a:r>
                        <a:rPr lang="en-US" sz="1400" b="0">
                          <a:solidFill>
                            <a:srgbClr val="000000"/>
                          </a:solidFill>
                          <a:latin typeface="微软雅黑" charset="0"/>
                          <a:ea typeface="微软雅黑" charset="0"/>
                          <a:cs typeface="微软雅黑" charset="0"/>
                        </a:rPr>
                        <a:t> </a:t>
                      </a:r>
                      <a:endParaRPr lang="en-US"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2830152 </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1330">
                <a:tc>
                  <a:txBody>
                    <a:bodyPr/>
                    <a:p>
                      <a:pPr indent="0">
                        <a:buNone/>
                      </a:pPr>
                      <a:r>
                        <a:rPr lang="zh-CN" sz="1400" b="0">
                          <a:solidFill>
                            <a:srgbClr val="171A1D"/>
                          </a:solidFill>
                          <a:latin typeface="微软雅黑" charset="0"/>
                          <a:ea typeface="微软雅黑" charset="0"/>
                        </a:rPr>
                        <a:t>江山市市场监督管理局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江山市江城北路2号</a:t>
                      </a:r>
                      <a:r>
                        <a:rPr lang="en-US" sz="1400" b="0">
                          <a:solidFill>
                            <a:srgbClr val="000000"/>
                          </a:solidFill>
                          <a:latin typeface="微软雅黑" charset="0"/>
                          <a:ea typeface="微软雅黑" charset="0"/>
                          <a:cs typeface="微软雅黑" charset="0"/>
                        </a:rPr>
                        <a:t> </a:t>
                      </a:r>
                      <a:endParaRPr lang="en-US"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4024839 </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5140">
                <a:tc>
                  <a:txBody>
                    <a:bodyPr/>
                    <a:p>
                      <a:pPr indent="0">
                        <a:buNone/>
                      </a:pPr>
                      <a:r>
                        <a:rPr lang="zh-CN" sz="1400" b="0">
                          <a:solidFill>
                            <a:srgbClr val="171A1D"/>
                          </a:solidFill>
                          <a:latin typeface="微软雅黑" charset="0"/>
                          <a:ea typeface="微软雅黑" charset="0"/>
                        </a:rPr>
                        <a:t>龙游县市场监督管理局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龙游县龙洲街道太平西路315号</a:t>
                      </a:r>
                      <a:endParaRPr lang="zh-CN"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7021461 </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5140">
                <a:tc>
                  <a:txBody>
                    <a:bodyPr/>
                    <a:p>
                      <a:pPr indent="0">
                        <a:buNone/>
                      </a:pPr>
                      <a:r>
                        <a:rPr lang="zh-CN" sz="1400" b="0">
                          <a:solidFill>
                            <a:srgbClr val="171A1D"/>
                          </a:solidFill>
                          <a:latin typeface="微软雅黑" charset="0"/>
                          <a:ea typeface="微软雅黑" charset="0"/>
                        </a:rPr>
                        <a:t>常山县市场监督管理局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常山县紫港街道文教东路192号</a:t>
                      </a:r>
                      <a:endParaRPr lang="zh-CN"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5021993 </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85140">
                <a:tc>
                  <a:txBody>
                    <a:bodyPr/>
                    <a:p>
                      <a:pPr indent="0">
                        <a:buNone/>
                      </a:pPr>
                      <a:r>
                        <a:rPr lang="zh-CN" sz="1400" b="0">
                          <a:solidFill>
                            <a:srgbClr val="171A1D"/>
                          </a:solidFill>
                          <a:latin typeface="微软雅黑" charset="0"/>
                          <a:ea typeface="微软雅黑" charset="0"/>
                        </a:rPr>
                        <a:t>开化县市场监督管理局</a:t>
                      </a:r>
                      <a:endParaRPr lang="zh-CN" altLang="en-US" sz="1400" b="0">
                        <a:solidFill>
                          <a:srgbClr val="171A1D"/>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zh-CN" sz="1400" b="0">
                          <a:solidFill>
                            <a:srgbClr val="000000"/>
                          </a:solidFill>
                          <a:latin typeface="微软雅黑" charset="0"/>
                          <a:ea typeface="微软雅黑" charset="0"/>
                          <a:cs typeface="微软雅黑" charset="0"/>
                        </a:rPr>
                        <a:t>开化县芹阳办事处芹北路99号</a:t>
                      </a:r>
                      <a:endParaRPr lang="zh-CN" altLang="en-US" sz="1400" b="0">
                        <a:solidFill>
                          <a:srgbClr val="000000"/>
                        </a:solidFill>
                        <a:latin typeface="微软雅黑" charset="0"/>
                        <a:ea typeface="微软雅黑" charset="0"/>
                        <a:cs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solidFill>
                            <a:srgbClr val="000000"/>
                          </a:solidFill>
                          <a:latin typeface="微软雅黑" charset="0"/>
                          <a:ea typeface="微软雅黑" charset="0"/>
                        </a:rPr>
                        <a:t>6523932 </a:t>
                      </a:r>
                      <a:endParaRPr lang="en-US" altLang="en-US" sz="1400" b="0">
                        <a:solidFill>
                          <a:srgbClr val="000000"/>
                        </a:solidFill>
                        <a:latin typeface="微软雅黑" charset="0"/>
                        <a:ea typeface="微软雅黑" charset="0"/>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cstate="screen"/>
          <a:stretch>
            <a:fillRect/>
          </a:stretch>
        </p:blipFill>
        <p:spPr>
          <a:xfrm>
            <a:off x="-12281" y="-10438"/>
            <a:ext cx="12215711" cy="6878598"/>
          </a:xfrm>
          <a:prstGeom prst="rect">
            <a:avLst/>
          </a:prstGeom>
        </p:spPr>
      </p:pic>
      <p:sp>
        <p:nvSpPr>
          <p:cNvPr id="9" name="矩形 8"/>
          <p:cNvSpPr/>
          <p:nvPr/>
        </p:nvSpPr>
        <p:spPr>
          <a:xfrm>
            <a:off x="4817110" y="1185545"/>
            <a:ext cx="5315585" cy="4474210"/>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179060" y="1184910"/>
            <a:ext cx="1191260" cy="4278630"/>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txBox="true"/>
          <p:nvPr/>
        </p:nvSpPr>
        <p:spPr>
          <a:xfrm>
            <a:off x="6370320" y="3708400"/>
            <a:ext cx="5699760"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800" spc="600" dirty="0">
                <a:solidFill>
                  <a:schemeClr val="tx1">
                    <a:lumMod val="85000"/>
                    <a:lumOff val="15000"/>
                  </a:schemeClr>
                </a:solidFill>
                <a:latin typeface="字魂35号-经典雅黑" panose="00000500000000000000" pitchFamily="2" charset="-122"/>
                <a:ea typeface="字魂35号-经典雅黑" panose="00000500000000000000" pitchFamily="2" charset="-122"/>
              </a:rPr>
              <a:t>感谢您聆听</a:t>
            </a:r>
            <a:endParaRPr lang="zh-CN" altLang="en-US" sz="4800" spc="600" dirty="0">
              <a:solidFill>
                <a:schemeClr val="tx1">
                  <a:lumMod val="85000"/>
                  <a:lumOff val="15000"/>
                </a:schemeClr>
              </a:solidFill>
              <a:latin typeface="字魂35号-经典雅黑" panose="00000500000000000000" pitchFamily="2" charset="-122"/>
              <a:ea typeface="字魂35号-经典雅黑" panose="00000500000000000000" pitchFamily="2" charset="-122"/>
            </a:endParaRPr>
          </a:p>
        </p:txBody>
      </p:sp>
      <p:sp>
        <p:nvSpPr>
          <p:cNvPr id="12" name="标题 1"/>
          <p:cNvSpPr txBox="true"/>
          <p:nvPr/>
        </p:nvSpPr>
        <p:spPr>
          <a:xfrm>
            <a:off x="2534920" y="5344160"/>
            <a:ext cx="3552825"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000"/>
              </a:lnSpc>
            </a:pPr>
            <a:r>
              <a:rPr lang="zh-CN" altLang="en-US" sz="20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解读：姜悦宏</a:t>
            </a:r>
            <a:endParaRPr lang="zh-CN" altLang="en-US" sz="20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endParaRPr>
          </a:p>
          <a:p>
            <a:pPr algn="l">
              <a:lnSpc>
                <a:spcPts val="3000"/>
              </a:lnSpc>
            </a:pPr>
            <a:r>
              <a:rPr lang="zh-CN" altLang="en-US" sz="20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联系电话：</a:t>
            </a:r>
            <a:r>
              <a:rPr lang="en-US" altLang="zh-CN" sz="2000" dirty="0" smtClean="0">
                <a:solidFill>
                  <a:schemeClr val="tx1">
                    <a:lumMod val="85000"/>
                    <a:lumOff val="15000"/>
                  </a:schemeClr>
                </a:solidFill>
                <a:latin typeface="字魂35号-经典雅黑" panose="00000500000000000000" pitchFamily="2" charset="-122"/>
                <a:ea typeface="字魂35号-经典雅黑" panose="00000500000000000000" pitchFamily="2" charset="-122"/>
              </a:rPr>
              <a:t>13362036801</a:t>
            </a:r>
            <a:endParaRPr lang="en-US" altLang="zh-CN" sz="2000" dirty="0">
              <a:solidFill>
                <a:schemeClr val="tx1">
                  <a:lumMod val="85000"/>
                  <a:lumOff val="15000"/>
                </a:schemeClr>
              </a:solidFill>
              <a:latin typeface="字魂35号-经典雅黑" panose="00000500000000000000" pitchFamily="2" charset="-122"/>
              <a:ea typeface="字魂35号-经典雅黑" panose="00000500000000000000" pitchFamily="2" charset="-122"/>
            </a:endParaRPr>
          </a:p>
          <a:p>
            <a:pPr algn="r">
              <a:lnSpc>
                <a:spcPts val="3000"/>
              </a:lnSpc>
            </a:pPr>
            <a:endParaRPr lang="zh-CN" altLang="en-US" sz="2000" dirty="0">
              <a:solidFill>
                <a:schemeClr val="tx1">
                  <a:lumMod val="85000"/>
                  <a:lumOff val="15000"/>
                </a:schemeClr>
              </a:solidFill>
              <a:latin typeface="字魂35号-经典雅黑" panose="00000500000000000000" pitchFamily="2" charset="-122"/>
              <a:ea typeface="字魂35号-经典雅黑" panose="00000500000000000000" pitchFamily="2" charset="-122"/>
            </a:endParaRPr>
          </a:p>
        </p:txBody>
      </p:sp>
      <p:sp>
        <p:nvSpPr>
          <p:cNvPr id="13" name="矩形 12"/>
          <p:cNvSpPr/>
          <p:nvPr/>
        </p:nvSpPr>
        <p:spPr>
          <a:xfrm>
            <a:off x="6370121" y="2941311"/>
            <a:ext cx="4751802" cy="767202"/>
          </a:xfrm>
          <a:prstGeom prst="rect">
            <a:avLst/>
          </a:prstGeom>
        </p:spPr>
        <p:txBody>
          <a:bodyPr vert="horz" lIns="91440" tIns="45720" rIns="91440" bIns="45720" rtlCol="0" anchor="b"/>
          <a:lstStyle/>
          <a:p>
            <a:pPr>
              <a:lnSpc>
                <a:spcPct val="90000"/>
              </a:lnSpc>
              <a:spcBef>
                <a:spcPct val="0"/>
              </a:spcBef>
            </a:pPr>
            <a:r>
              <a:rPr lang="zh-CN" altLang="en-US" sz="28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E</a:t>
            </a:r>
            <a:r>
              <a:rPr lang="en-US" altLang="zh-CN" sz="28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VENT PLANNING</a:t>
            </a:r>
            <a:endParaRPr lang="en-US" altLang="zh-CN" sz="28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
        <p:nvSpPr>
          <p:cNvPr id="14" name="矩形 13"/>
          <p:cNvSpPr/>
          <p:nvPr/>
        </p:nvSpPr>
        <p:spPr>
          <a:xfrm>
            <a:off x="10879121" y="119600"/>
            <a:ext cx="1176756" cy="1359569"/>
          </a:xfrm>
          <a:prstGeom prst="rect">
            <a:avLst/>
          </a:prstGeom>
        </p:spPr>
        <p:txBody>
          <a:bodyPr vert="horz" lIns="91440" tIns="45720" rIns="91440" bIns="45720" rtlCol="0" anchor="t">
            <a:noAutofit/>
          </a:bodyPr>
          <a:lstStyle/>
          <a:p>
            <a:pPr algn="ctr">
              <a:lnSpc>
                <a:spcPct val="90000"/>
              </a:lnSpc>
              <a:spcBef>
                <a:spcPct val="0"/>
              </a:spcBef>
            </a:pPr>
            <a:r>
              <a:rPr lang="zh-CN" altLang="en-US" sz="24000" spc="300" dirty="0">
                <a:solidFill>
                  <a:schemeClr val="tx1">
                    <a:lumMod val="85000"/>
                    <a:lumOff val="15000"/>
                  </a:schemeClr>
                </a:solidFill>
                <a:latin typeface="字魂59号-创粗黑" panose="00000500000000000000" pitchFamily="2" charset="-122"/>
                <a:ea typeface="字魂59号-创粗黑" panose="00000500000000000000" pitchFamily="2" charset="-122"/>
                <a:cs typeface="+mj-cs"/>
              </a:rPr>
              <a:t>”</a:t>
            </a:r>
            <a:endParaRPr lang="zh-CN" altLang="en-US" sz="24000" spc="300" dirty="0">
              <a:solidFill>
                <a:schemeClr val="tx1">
                  <a:lumMod val="85000"/>
                  <a:lumOff val="15000"/>
                </a:schemeClr>
              </a:solidFill>
              <a:latin typeface="字魂59号-创粗黑" panose="00000500000000000000" pitchFamily="2" charset="-122"/>
              <a:ea typeface="字魂59号-创粗黑" panose="00000500000000000000" pitchFamily="2" charset="-122"/>
              <a:cs typeface="+mj-cs"/>
            </a:endParaRPr>
          </a:p>
        </p:txBody>
      </p:sp>
      <p:sp>
        <p:nvSpPr>
          <p:cNvPr id="16" name="标题 1"/>
          <p:cNvSpPr txBox="true"/>
          <p:nvPr/>
        </p:nvSpPr>
        <p:spPr>
          <a:xfrm>
            <a:off x="163864" y="119346"/>
            <a:ext cx="1864895" cy="830179"/>
          </a:xfrm>
          <a:prstGeom prst="rect">
            <a:avLst/>
          </a:prstGeom>
        </p:spPr>
        <p:txBody>
          <a:bodyPr vert="horz" lIns="91440" tIns="45720" rIns="91440" bIns="45720" rtlCol="0" anchor="b">
            <a:normAutofit/>
          </a:bodyPr>
          <a:lstStyle>
            <a:defPPr>
              <a:defRPr lang="zh-CN"/>
            </a:defPPr>
            <a:lvl1pPr algn="ctr">
              <a:lnSpc>
                <a:spcPct val="90000"/>
              </a:lnSpc>
              <a:spcBef>
                <a:spcPct val="0"/>
              </a:spcBef>
              <a:defRPr sz="4000" spc="30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defRPr>
            </a:lvl1pPr>
          </a:lstStyle>
          <a:p>
            <a:r>
              <a:rPr lang="en-US" altLang="zh-CN" sz="3600" dirty="0" smtClean="0"/>
              <a:t>2023</a:t>
            </a:r>
            <a:endParaRPr lang="zh-CN" altLang="en-US" sz="3600" dirty="0"/>
          </a:p>
        </p:txBody>
      </p:sp>
      <p:pic>
        <p:nvPicPr>
          <p:cNvPr id="4" name="图片 3" descr="E8F5B4AC-76B9-48C0-90E0-23A5DF8AAB28"/>
          <p:cNvPicPr>
            <a:picLocks noChangeAspect="true"/>
          </p:cNvPicPr>
          <p:nvPr/>
        </p:nvPicPr>
        <p:blipFill>
          <a:blip r:embed="rId3"/>
          <a:srcRect l="-564" t="7135" r="564" b="18271"/>
          <a:stretch>
            <a:fillRect/>
          </a:stretch>
        </p:blipFill>
        <p:spPr>
          <a:xfrm>
            <a:off x="710565" y="1185545"/>
            <a:ext cx="4603750" cy="4473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750"/>
                                        <p:tgtEl>
                                          <p:spTgt spid="10"/>
                                        </p:tgtEl>
                                      </p:cBhvr>
                                    </p:animEffect>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750"/>
                                        <p:tgtEl>
                                          <p:spTgt spid="13"/>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750"/>
                                        <p:tgtEl>
                                          <p:spTgt spid="11"/>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750"/>
                                        <p:tgtEl>
                                          <p:spTgt spid="16"/>
                                        </p:tgtEl>
                                      </p:cBhvr>
                                    </p:animEffect>
                                    <p:anim calcmode="lin" valueType="num">
                                      <p:cBhvr>
                                        <p:cTn id="30" dur="750" fill="hold"/>
                                        <p:tgtEl>
                                          <p:spTgt spid="16"/>
                                        </p:tgtEl>
                                        <p:attrNameLst>
                                          <p:attrName>ppt_x</p:attrName>
                                        </p:attrNameLst>
                                      </p:cBhvr>
                                      <p:tavLst>
                                        <p:tav tm="0">
                                          <p:val>
                                            <p:strVal val="#ppt_x"/>
                                          </p:val>
                                        </p:tav>
                                        <p:tav tm="100000">
                                          <p:val>
                                            <p:strVal val="#ppt_x"/>
                                          </p:val>
                                        </p:tav>
                                      </p:tavLst>
                                    </p:anim>
                                    <p:anim calcmode="lin" valueType="num">
                                      <p:cBhvr>
                                        <p:cTn id="31" dur="75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0-#ppt_w/2"/>
                                          </p:val>
                                        </p:tav>
                                        <p:tav tm="100000">
                                          <p:val>
                                            <p:strVal val="#ppt_x"/>
                                          </p:val>
                                        </p:tav>
                                      </p:tavLst>
                                    </p:anim>
                                    <p:anim calcmode="lin" valueType="num">
                                      <p:cBhvr additive="base">
                                        <p:cTn id="36"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true"/>
      <p:bldP spid="10" grpId="0" bldLvl="0" animBg="true"/>
      <p:bldP spid="11" grpId="0"/>
      <p:bldP spid="12"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true"/>
          </p:cNvPicPr>
          <p:nvPr/>
        </p:nvPicPr>
        <p:blipFill>
          <a:blip r:embed="rId1" cstate="screen"/>
          <a:stretch>
            <a:fillRect/>
          </a:stretch>
        </p:blipFill>
        <p:spPr>
          <a:xfrm>
            <a:off x="-11646"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sp>
        <p:nvSpPr>
          <p:cNvPr id="4" name="文本框 3"/>
          <p:cNvSpPr txBox="true"/>
          <p:nvPr/>
        </p:nvSpPr>
        <p:spPr>
          <a:xfrm>
            <a:off x="953135" y="370840"/>
            <a:ext cx="5000625" cy="829945"/>
          </a:xfrm>
          <a:prstGeom prst="rect">
            <a:avLst/>
          </a:prstGeom>
          <a:noFill/>
        </p:spPr>
        <p:txBody>
          <a:bodyPr wrap="square" rtlCol="0" anchor="t">
            <a:spAutoFit/>
          </a:bodyPr>
          <a:p>
            <a:pPr fontAlgn="auto">
              <a:lnSpc>
                <a:spcPct val="200000"/>
              </a:lnSpc>
              <a:spcBef>
                <a:spcPct val="0"/>
              </a:spcBef>
            </a:pPr>
            <a:r>
              <a:rPr lang="zh-CN" altLang="en-US" sz="2400" spc="300" dirty="0">
                <a:solidFill>
                  <a:schemeClr val="tx1">
                    <a:lumMod val="85000"/>
                    <a:lumOff val="15000"/>
                  </a:schemeClr>
                </a:solidFill>
                <a:latin typeface="微软雅黑" charset="0"/>
                <a:ea typeface="微软雅黑" charset="0"/>
                <a:cs typeface="+mj-cs"/>
                <a:sym typeface="+mn-ea"/>
              </a:rPr>
              <a:t>浙江省公共信用评价指标解读</a:t>
            </a:r>
            <a:endParaRPr lang="zh-CN" altLang="en-US" sz="2400" spc="300" dirty="0">
              <a:solidFill>
                <a:schemeClr val="tx1">
                  <a:lumMod val="85000"/>
                  <a:lumOff val="15000"/>
                </a:schemeClr>
              </a:solidFill>
              <a:latin typeface="微软雅黑" charset="0"/>
              <a:ea typeface="微软雅黑" charset="0"/>
              <a:cs typeface="+mj-cs"/>
              <a:sym typeface="+mn-ea"/>
            </a:endParaRPr>
          </a:p>
        </p:txBody>
      </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01</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grpSp>
        <p:nvGrpSpPr>
          <p:cNvPr id="56" name="组合 55"/>
          <p:cNvGrpSpPr/>
          <p:nvPr/>
        </p:nvGrpSpPr>
        <p:grpSpPr>
          <a:xfrm rot="0">
            <a:off x="1235075" y="3363595"/>
            <a:ext cx="8935521" cy="2084036"/>
            <a:chOff x="89597" y="4015723"/>
            <a:chExt cx="12090510" cy="2507497"/>
          </a:xfrm>
        </p:grpSpPr>
        <p:grpSp>
          <p:nvGrpSpPr>
            <p:cNvPr id="57" name="组合 56"/>
            <p:cNvGrpSpPr/>
            <p:nvPr/>
          </p:nvGrpSpPr>
          <p:grpSpPr>
            <a:xfrm>
              <a:off x="89597" y="4078675"/>
              <a:ext cx="2561058" cy="1890563"/>
              <a:chOff x="299175" y="4461399"/>
              <a:chExt cx="2596374" cy="1748027"/>
            </a:xfrm>
          </p:grpSpPr>
          <p:grpSp>
            <p:nvGrpSpPr>
              <p:cNvPr id="123" name="组合 122"/>
              <p:cNvGrpSpPr/>
              <p:nvPr/>
            </p:nvGrpSpPr>
            <p:grpSpPr>
              <a:xfrm>
                <a:off x="1012368" y="4751896"/>
                <a:ext cx="1148060" cy="957151"/>
                <a:chOff x="5473700" y="2006600"/>
                <a:chExt cx="2206943" cy="2101850"/>
              </a:xfrm>
              <a:noFill/>
            </p:grpSpPr>
            <p:sp>
              <p:nvSpPr>
                <p:cNvPr id="132" name="正五边形 131"/>
                <p:cNvSpPr/>
                <p:nvPr/>
              </p:nvSpPr>
              <p:spPr>
                <a:xfrm>
                  <a:off x="5473700" y="2006600"/>
                  <a:ext cx="2206943" cy="2101850"/>
                </a:xfrm>
                <a:prstGeom prst="pentagon">
                  <a:avLst/>
                </a:prstGeom>
                <a:grp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33" name="正五边形 132"/>
                <p:cNvSpPr/>
                <p:nvPr/>
              </p:nvSpPr>
              <p:spPr>
                <a:xfrm>
                  <a:off x="5586412" y="2133601"/>
                  <a:ext cx="1981518" cy="1887159"/>
                </a:xfrm>
                <a:prstGeom prst="pentagon">
                  <a:avLst/>
                </a:prstGeom>
                <a:grp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34" name="正五边形 133"/>
                <p:cNvSpPr/>
                <p:nvPr/>
              </p:nvSpPr>
              <p:spPr>
                <a:xfrm>
                  <a:off x="5706189" y="2257652"/>
                  <a:ext cx="1742361" cy="1659391"/>
                </a:xfrm>
                <a:prstGeom prst="pentagon">
                  <a:avLst/>
                </a:prstGeom>
                <a:grp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5822950" y="2369683"/>
                  <a:ext cx="1539003" cy="1465717"/>
                  <a:chOff x="7954089" y="2314802"/>
                  <a:chExt cx="1742361" cy="1659391"/>
                </a:xfrm>
                <a:grpFill/>
              </p:grpSpPr>
              <p:sp>
                <p:nvSpPr>
                  <p:cNvPr id="136" name="正五边形 135"/>
                  <p:cNvSpPr/>
                  <p:nvPr/>
                </p:nvSpPr>
                <p:spPr>
                  <a:xfrm>
                    <a:off x="7954089" y="2314802"/>
                    <a:ext cx="1742361" cy="1659391"/>
                  </a:xfrm>
                  <a:prstGeom prst="pentagon">
                    <a:avLst/>
                  </a:prstGeom>
                  <a:grp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37" name="正五边形 136"/>
                  <p:cNvSpPr/>
                  <p:nvPr/>
                </p:nvSpPr>
                <p:spPr>
                  <a:xfrm>
                    <a:off x="8063269" y="2425133"/>
                    <a:ext cx="1524000" cy="1451428"/>
                  </a:xfrm>
                  <a:prstGeom prst="pentagon">
                    <a:avLst/>
                  </a:prstGeom>
                  <a:grp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sp>
            <p:nvSpPr>
              <p:cNvPr id="124" name="文本框 31"/>
              <p:cNvSpPr txBox="true"/>
              <p:nvPr/>
            </p:nvSpPr>
            <p:spPr>
              <a:xfrm>
                <a:off x="1070733" y="4461399"/>
                <a:ext cx="1217813" cy="3065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基本情况</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25" name="文本框 32"/>
              <p:cNvSpPr txBox="true"/>
              <p:nvPr/>
            </p:nvSpPr>
            <p:spPr>
              <a:xfrm>
                <a:off x="512843" y="4921644"/>
                <a:ext cx="673095" cy="512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社会责任</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26" name="文本框 33"/>
              <p:cNvSpPr txBox="true"/>
              <p:nvPr/>
            </p:nvSpPr>
            <p:spPr>
              <a:xfrm>
                <a:off x="755262" y="5677094"/>
                <a:ext cx="673095" cy="512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遵纪守法</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27" name="文本框 34"/>
              <p:cNvSpPr txBox="true"/>
              <p:nvPr/>
            </p:nvSpPr>
            <p:spPr>
              <a:xfrm>
                <a:off x="1824395" y="5681395"/>
                <a:ext cx="670714" cy="512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管治能力</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28" name="文本框 35"/>
              <p:cNvSpPr txBox="true"/>
              <p:nvPr/>
            </p:nvSpPr>
            <p:spPr>
              <a:xfrm>
                <a:off x="2142947" y="4950236"/>
                <a:ext cx="752602" cy="512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金融财税</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29" name="任意多边形 128"/>
              <p:cNvSpPr/>
              <p:nvPr/>
            </p:nvSpPr>
            <p:spPr>
              <a:xfrm>
                <a:off x="1245289" y="5026878"/>
                <a:ext cx="717399" cy="554689"/>
              </a:xfrm>
              <a:custGeom>
                <a:avLst/>
                <a:gdLst>
                  <a:gd name="connsiteX0" fmla="*/ 628650 w 1250950"/>
                  <a:gd name="connsiteY0" fmla="*/ 0 h 1104900"/>
                  <a:gd name="connsiteX1" fmla="*/ 1250950 w 1250950"/>
                  <a:gd name="connsiteY1" fmla="*/ 311150 h 1104900"/>
                  <a:gd name="connsiteX2" fmla="*/ 1035050 w 1250950"/>
                  <a:gd name="connsiteY2" fmla="*/ 908050 h 1104900"/>
                  <a:gd name="connsiteX3" fmla="*/ 165100 w 1250950"/>
                  <a:gd name="connsiteY3" fmla="*/ 1104900 h 1104900"/>
                  <a:gd name="connsiteX4" fmla="*/ 0 w 1250950"/>
                  <a:gd name="connsiteY4" fmla="*/ 304800 h 1104900"/>
                  <a:gd name="connsiteX5" fmla="*/ 628650 w 1250950"/>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950" h="1104900">
                    <a:moveTo>
                      <a:pt x="628650" y="0"/>
                    </a:moveTo>
                    <a:lnTo>
                      <a:pt x="1250950" y="311150"/>
                    </a:lnTo>
                    <a:lnTo>
                      <a:pt x="1035050" y="908050"/>
                    </a:lnTo>
                    <a:lnTo>
                      <a:pt x="165100" y="1104900"/>
                    </a:lnTo>
                    <a:lnTo>
                      <a:pt x="0" y="304800"/>
                    </a:lnTo>
                    <a:lnTo>
                      <a:pt x="628650" y="0"/>
                    </a:lnTo>
                    <a:close/>
                  </a:path>
                </a:pathLst>
              </a:custGeom>
              <a:solidFill>
                <a:schemeClr val="bg2">
                  <a:lumMod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30" name="矩形 129"/>
              <p:cNvSpPr/>
              <p:nvPr/>
            </p:nvSpPr>
            <p:spPr>
              <a:xfrm>
                <a:off x="303957" y="4607639"/>
                <a:ext cx="27161" cy="542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31" name="矩形 130"/>
              <p:cNvSpPr/>
              <p:nvPr/>
            </p:nvSpPr>
            <p:spPr>
              <a:xfrm>
                <a:off x="299175" y="5558800"/>
                <a:ext cx="27161" cy="650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2521409" y="4026708"/>
              <a:ext cx="2528649" cy="1898749"/>
              <a:chOff x="3443472" y="4633149"/>
              <a:chExt cx="1661687" cy="1275737"/>
            </a:xfrm>
          </p:grpSpPr>
          <p:grpSp>
            <p:nvGrpSpPr>
              <p:cNvPr id="110" name="组合 109"/>
              <p:cNvGrpSpPr/>
              <p:nvPr/>
            </p:nvGrpSpPr>
            <p:grpSpPr>
              <a:xfrm>
                <a:off x="3851895" y="4865952"/>
                <a:ext cx="814442" cy="723158"/>
                <a:chOff x="5473656" y="1972565"/>
                <a:chExt cx="2206945" cy="2101852"/>
              </a:xfrm>
            </p:grpSpPr>
            <p:sp>
              <p:nvSpPr>
                <p:cNvPr id="117" name="正五边形 116"/>
                <p:cNvSpPr/>
                <p:nvPr/>
              </p:nvSpPr>
              <p:spPr>
                <a:xfrm>
                  <a:off x="5473656" y="1972565"/>
                  <a:ext cx="2206945" cy="2101852"/>
                </a:xfrm>
                <a:prstGeom prst="pentagon">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18" name="正五边形 117"/>
                <p:cNvSpPr/>
                <p:nvPr/>
              </p:nvSpPr>
              <p:spPr>
                <a:xfrm>
                  <a:off x="5681047" y="2223728"/>
                  <a:ext cx="1792250" cy="1706907"/>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19" name="正五边形 118"/>
                <p:cNvSpPr/>
                <p:nvPr/>
              </p:nvSpPr>
              <p:spPr>
                <a:xfrm>
                  <a:off x="5706189" y="225765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5822955" y="2369683"/>
                  <a:ext cx="1539004" cy="1465717"/>
                  <a:chOff x="7954089" y="2314802"/>
                  <a:chExt cx="1742361" cy="1659391"/>
                </a:xfrm>
              </p:grpSpPr>
              <p:sp>
                <p:nvSpPr>
                  <p:cNvPr id="121" name="正五边形 120"/>
                  <p:cNvSpPr/>
                  <p:nvPr/>
                </p:nvSpPr>
                <p:spPr>
                  <a:xfrm>
                    <a:off x="7954089" y="231480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22" name="正五边形 121"/>
                  <p:cNvSpPr/>
                  <p:nvPr/>
                </p:nvSpPr>
                <p:spPr>
                  <a:xfrm>
                    <a:off x="8063265" y="2425133"/>
                    <a:ext cx="1523998" cy="1451429"/>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sp>
            <p:nvSpPr>
              <p:cNvPr id="111" name="文本框 15"/>
              <p:cNvSpPr txBox="true"/>
              <p:nvPr/>
            </p:nvSpPr>
            <p:spPr>
              <a:xfrm>
                <a:off x="3976413" y="4633149"/>
                <a:ext cx="722990" cy="2227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基本情况</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12" name="文本框 16"/>
              <p:cNvSpPr txBox="true"/>
              <p:nvPr/>
            </p:nvSpPr>
            <p:spPr>
              <a:xfrm>
                <a:off x="3443472" y="5043408"/>
                <a:ext cx="505372" cy="3721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社会公德</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13" name="文本框 17"/>
              <p:cNvSpPr txBox="true"/>
              <p:nvPr/>
            </p:nvSpPr>
            <p:spPr>
              <a:xfrm>
                <a:off x="3648552" y="5536717"/>
                <a:ext cx="456337" cy="3721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经济行为</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14" name="文本框 18"/>
              <p:cNvSpPr txBox="true"/>
              <p:nvPr/>
            </p:nvSpPr>
            <p:spPr>
              <a:xfrm>
                <a:off x="4505529" y="5550996"/>
                <a:ext cx="540345" cy="3021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遵纪守法</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15" name="文本框 19"/>
              <p:cNvSpPr txBox="true"/>
              <p:nvPr/>
            </p:nvSpPr>
            <p:spPr>
              <a:xfrm>
                <a:off x="4615066" y="4913944"/>
                <a:ext cx="490093" cy="3721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履约能力</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16" name="任意多边形 115"/>
              <p:cNvSpPr/>
              <p:nvPr/>
            </p:nvSpPr>
            <p:spPr>
              <a:xfrm>
                <a:off x="4066779" y="5043408"/>
                <a:ext cx="395401" cy="428814"/>
              </a:xfrm>
              <a:custGeom>
                <a:avLst/>
                <a:gdLst>
                  <a:gd name="connsiteX0" fmla="*/ 1225550 w 1352550"/>
                  <a:gd name="connsiteY0" fmla="*/ 1466850 h 1466850"/>
                  <a:gd name="connsiteX1" fmla="*/ 171450 w 1352550"/>
                  <a:gd name="connsiteY1" fmla="*/ 1301750 h 1466850"/>
                  <a:gd name="connsiteX2" fmla="*/ 0 w 1352550"/>
                  <a:gd name="connsiteY2" fmla="*/ 488950 h 1466850"/>
                  <a:gd name="connsiteX3" fmla="*/ 666750 w 1352550"/>
                  <a:gd name="connsiteY3" fmla="*/ 0 h 1466850"/>
                  <a:gd name="connsiteX4" fmla="*/ 1352550 w 1352550"/>
                  <a:gd name="connsiteY4" fmla="*/ 476250 h 1466850"/>
                  <a:gd name="connsiteX5" fmla="*/ 1225550 w 1352550"/>
                  <a:gd name="connsiteY5" fmla="*/ 146685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550" h="1466850">
                    <a:moveTo>
                      <a:pt x="1225550" y="1466850"/>
                    </a:moveTo>
                    <a:lnTo>
                      <a:pt x="171450" y="1301750"/>
                    </a:lnTo>
                    <a:lnTo>
                      <a:pt x="0" y="488950"/>
                    </a:lnTo>
                    <a:lnTo>
                      <a:pt x="666750" y="0"/>
                    </a:lnTo>
                    <a:lnTo>
                      <a:pt x="1352550" y="476250"/>
                    </a:lnTo>
                    <a:lnTo>
                      <a:pt x="1225550" y="1466850"/>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959268" y="4015723"/>
              <a:ext cx="2461395" cy="1953413"/>
              <a:chOff x="3918537" y="1801551"/>
              <a:chExt cx="4490012" cy="3643280"/>
            </a:xfrm>
          </p:grpSpPr>
          <p:grpSp>
            <p:nvGrpSpPr>
              <p:cNvPr id="97" name="组合 96"/>
              <p:cNvGrpSpPr/>
              <p:nvPr/>
            </p:nvGrpSpPr>
            <p:grpSpPr>
              <a:xfrm>
                <a:off x="4949809" y="2380475"/>
                <a:ext cx="2147235" cy="1906577"/>
                <a:chOff x="5473700" y="2006600"/>
                <a:chExt cx="2206943" cy="2101850"/>
              </a:xfrm>
            </p:grpSpPr>
            <p:sp>
              <p:nvSpPr>
                <p:cNvPr id="104" name="正五边形 103"/>
                <p:cNvSpPr/>
                <p:nvPr/>
              </p:nvSpPr>
              <p:spPr>
                <a:xfrm>
                  <a:off x="5473700" y="2006600"/>
                  <a:ext cx="2206943" cy="2101850"/>
                </a:xfrm>
                <a:prstGeom prst="pentagon">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05" name="正五边形 104"/>
                <p:cNvSpPr/>
                <p:nvPr/>
              </p:nvSpPr>
              <p:spPr>
                <a:xfrm>
                  <a:off x="5586412" y="2133601"/>
                  <a:ext cx="1981518" cy="1887159"/>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06" name="正五边形 105"/>
                <p:cNvSpPr/>
                <p:nvPr/>
              </p:nvSpPr>
              <p:spPr>
                <a:xfrm>
                  <a:off x="5706189" y="225765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07" name="组合 106"/>
                <p:cNvGrpSpPr/>
                <p:nvPr/>
              </p:nvGrpSpPr>
              <p:grpSpPr>
                <a:xfrm>
                  <a:off x="5822950" y="2369683"/>
                  <a:ext cx="1539003" cy="1465717"/>
                  <a:chOff x="7954089" y="2314802"/>
                  <a:chExt cx="1742361" cy="1659391"/>
                </a:xfrm>
              </p:grpSpPr>
              <p:sp>
                <p:nvSpPr>
                  <p:cNvPr id="108" name="正五边形 107"/>
                  <p:cNvSpPr/>
                  <p:nvPr/>
                </p:nvSpPr>
                <p:spPr>
                  <a:xfrm>
                    <a:off x="7954089" y="231480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109" name="正五边形 108"/>
                  <p:cNvSpPr/>
                  <p:nvPr/>
                </p:nvSpPr>
                <p:spPr>
                  <a:xfrm>
                    <a:off x="8063269" y="2425133"/>
                    <a:ext cx="1524000" cy="1451428"/>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sp>
            <p:nvSpPr>
              <p:cNvPr id="98" name="文本框 48"/>
              <p:cNvSpPr txBox="true"/>
              <p:nvPr/>
            </p:nvSpPr>
            <p:spPr>
              <a:xfrm>
                <a:off x="5257050" y="1801551"/>
                <a:ext cx="2534397" cy="618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基本情况</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9" name="文本框 49"/>
              <p:cNvSpPr txBox="true"/>
              <p:nvPr/>
            </p:nvSpPr>
            <p:spPr>
              <a:xfrm>
                <a:off x="3918537" y="2752010"/>
                <a:ext cx="1369860" cy="1033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荣誉记录</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0" name="文本框 50"/>
              <p:cNvSpPr txBox="true"/>
              <p:nvPr/>
            </p:nvSpPr>
            <p:spPr>
              <a:xfrm>
                <a:off x="4084080" y="4220686"/>
                <a:ext cx="1369071" cy="1033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社会责任</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1" name="文本框 51"/>
              <p:cNvSpPr txBox="true"/>
              <p:nvPr/>
            </p:nvSpPr>
            <p:spPr>
              <a:xfrm>
                <a:off x="6527621" y="4411724"/>
                <a:ext cx="1264571" cy="1033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遵纪守法</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2" name="文本框 52"/>
              <p:cNvSpPr txBox="true"/>
              <p:nvPr/>
            </p:nvSpPr>
            <p:spPr>
              <a:xfrm>
                <a:off x="7015963" y="2732297"/>
                <a:ext cx="1392586" cy="1033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经济行为</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3" name="任意多边形 102"/>
              <p:cNvSpPr/>
              <p:nvPr/>
            </p:nvSpPr>
            <p:spPr>
              <a:xfrm>
                <a:off x="5239405" y="2666336"/>
                <a:ext cx="1517648" cy="1511299"/>
              </a:xfrm>
              <a:custGeom>
                <a:avLst/>
                <a:gdLst>
                  <a:gd name="connsiteX0" fmla="*/ 1244600 w 1517650"/>
                  <a:gd name="connsiteY0" fmla="*/ 1511300 h 1511300"/>
                  <a:gd name="connsiteX1" fmla="*/ 273050 w 1517650"/>
                  <a:gd name="connsiteY1" fmla="*/ 1282700 h 1511300"/>
                  <a:gd name="connsiteX2" fmla="*/ 0 w 1517650"/>
                  <a:gd name="connsiteY2" fmla="*/ 546100 h 1511300"/>
                  <a:gd name="connsiteX3" fmla="*/ 666750 w 1517650"/>
                  <a:gd name="connsiteY3" fmla="*/ 0 h 1511300"/>
                  <a:gd name="connsiteX4" fmla="*/ 1517650 w 1517650"/>
                  <a:gd name="connsiteY4" fmla="*/ 488950 h 1511300"/>
                  <a:gd name="connsiteX5" fmla="*/ 1244600 w 1517650"/>
                  <a:gd name="connsiteY5" fmla="*/ 15113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7650" h="1511300">
                    <a:moveTo>
                      <a:pt x="1244600" y="1511300"/>
                    </a:moveTo>
                    <a:lnTo>
                      <a:pt x="273050" y="1282700"/>
                    </a:lnTo>
                    <a:lnTo>
                      <a:pt x="0" y="546100"/>
                    </a:lnTo>
                    <a:lnTo>
                      <a:pt x="666750" y="0"/>
                    </a:lnTo>
                    <a:lnTo>
                      <a:pt x="1517650" y="488950"/>
                    </a:lnTo>
                    <a:lnTo>
                      <a:pt x="1244600" y="1511300"/>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7360033" y="4029072"/>
              <a:ext cx="2290713" cy="1914735"/>
              <a:chOff x="4152941" y="1903480"/>
              <a:chExt cx="3995722" cy="3382003"/>
            </a:xfrm>
          </p:grpSpPr>
          <p:grpSp>
            <p:nvGrpSpPr>
              <p:cNvPr id="84" name="组合 83"/>
              <p:cNvGrpSpPr/>
              <p:nvPr/>
            </p:nvGrpSpPr>
            <p:grpSpPr>
              <a:xfrm>
                <a:off x="5059472" y="2482093"/>
                <a:ext cx="1927909" cy="1785264"/>
                <a:chOff x="5586412" y="2118625"/>
                <a:chExt cx="1981518" cy="1968112"/>
              </a:xfrm>
            </p:grpSpPr>
            <p:sp>
              <p:nvSpPr>
                <p:cNvPr id="91" name="正五边形 90"/>
                <p:cNvSpPr/>
                <p:nvPr/>
              </p:nvSpPr>
              <p:spPr>
                <a:xfrm>
                  <a:off x="5591325" y="2118625"/>
                  <a:ext cx="1971692" cy="1877801"/>
                </a:xfrm>
                <a:prstGeom prst="pentagon">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92" name="正五边形 91"/>
                <p:cNvSpPr/>
                <p:nvPr/>
              </p:nvSpPr>
              <p:spPr>
                <a:xfrm>
                  <a:off x="5586412" y="2199578"/>
                  <a:ext cx="1981518" cy="1887159"/>
                </a:xfrm>
                <a:prstGeom prst="pentagon">
                  <a:avLst/>
                </a:prstGeom>
                <a:noFill/>
                <a:ln w="6350">
                  <a:solidFill>
                    <a:srgbClr val="01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93" name="正五边形 92"/>
                <p:cNvSpPr/>
                <p:nvPr/>
              </p:nvSpPr>
              <p:spPr>
                <a:xfrm>
                  <a:off x="5706189" y="225765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5822950" y="2369683"/>
                  <a:ext cx="1539003" cy="1465717"/>
                  <a:chOff x="7954089" y="2314802"/>
                  <a:chExt cx="1742361" cy="1659391"/>
                </a:xfrm>
              </p:grpSpPr>
              <p:sp>
                <p:nvSpPr>
                  <p:cNvPr id="95" name="正五边形 94"/>
                  <p:cNvSpPr/>
                  <p:nvPr/>
                </p:nvSpPr>
                <p:spPr>
                  <a:xfrm>
                    <a:off x="7954089" y="231480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96" name="正五边形 95"/>
                  <p:cNvSpPr/>
                  <p:nvPr/>
                </p:nvSpPr>
                <p:spPr>
                  <a:xfrm>
                    <a:off x="8063269" y="2425133"/>
                    <a:ext cx="1524000" cy="1451428"/>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sp>
            <p:nvSpPr>
              <p:cNvPr id="85" name="文本框 15"/>
              <p:cNvSpPr txBox="true"/>
              <p:nvPr/>
            </p:nvSpPr>
            <p:spPr>
              <a:xfrm>
                <a:off x="5368410" y="1903480"/>
                <a:ext cx="2111709" cy="5856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基本情况</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6" name="文本框 16"/>
              <p:cNvSpPr txBox="true"/>
              <p:nvPr/>
            </p:nvSpPr>
            <p:spPr>
              <a:xfrm>
                <a:off x="4152941" y="2943948"/>
                <a:ext cx="1452268" cy="9783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社会责任</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7" name="文本框 17"/>
              <p:cNvSpPr txBox="true"/>
              <p:nvPr/>
            </p:nvSpPr>
            <p:spPr>
              <a:xfrm>
                <a:off x="4339021" y="4293171"/>
                <a:ext cx="1265790" cy="9783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遵纪守法</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8" name="文本框 18"/>
              <p:cNvSpPr txBox="true"/>
              <p:nvPr/>
            </p:nvSpPr>
            <p:spPr>
              <a:xfrm>
                <a:off x="6614745" y="4307092"/>
                <a:ext cx="1350500" cy="9783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公益服务</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9" name="文本框 19"/>
              <p:cNvSpPr txBox="true"/>
              <p:nvPr/>
            </p:nvSpPr>
            <p:spPr>
              <a:xfrm>
                <a:off x="6945558" y="2943275"/>
                <a:ext cx="1203105" cy="9783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经济行为</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0" name="任意多边形 89"/>
              <p:cNvSpPr/>
              <p:nvPr/>
            </p:nvSpPr>
            <p:spPr>
              <a:xfrm>
                <a:off x="5394971" y="2781470"/>
                <a:ext cx="1354737" cy="1334315"/>
              </a:xfrm>
              <a:custGeom>
                <a:avLst/>
                <a:gdLst>
                  <a:gd name="connsiteX0" fmla="*/ 106680 w 1516380"/>
                  <a:gd name="connsiteY0" fmla="*/ 1493520 h 1493520"/>
                  <a:gd name="connsiteX1" fmla="*/ 1089660 w 1516380"/>
                  <a:gd name="connsiteY1" fmla="*/ 1264920 h 1493520"/>
                  <a:gd name="connsiteX2" fmla="*/ 1516380 w 1516380"/>
                  <a:gd name="connsiteY2" fmla="*/ 502920 h 1493520"/>
                  <a:gd name="connsiteX3" fmla="*/ 716280 w 1516380"/>
                  <a:gd name="connsiteY3" fmla="*/ 0 h 1493520"/>
                  <a:gd name="connsiteX4" fmla="*/ 0 w 1516380"/>
                  <a:gd name="connsiteY4" fmla="*/ 525780 h 1493520"/>
                  <a:gd name="connsiteX5" fmla="*/ 106680 w 1516380"/>
                  <a:gd name="connsiteY5" fmla="*/ 149352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380" h="1493520">
                    <a:moveTo>
                      <a:pt x="106680" y="1493520"/>
                    </a:moveTo>
                    <a:lnTo>
                      <a:pt x="1089660" y="1264920"/>
                    </a:lnTo>
                    <a:lnTo>
                      <a:pt x="1516380" y="502920"/>
                    </a:lnTo>
                    <a:lnTo>
                      <a:pt x="716280" y="0"/>
                    </a:lnTo>
                    <a:lnTo>
                      <a:pt x="0" y="525780"/>
                    </a:lnTo>
                    <a:lnTo>
                      <a:pt x="106680" y="1493520"/>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9762295" y="4041346"/>
              <a:ext cx="2417812" cy="1911679"/>
              <a:chOff x="3942546" y="1824948"/>
              <a:chExt cx="4431367" cy="3582311"/>
            </a:xfrm>
          </p:grpSpPr>
          <p:grpSp>
            <p:nvGrpSpPr>
              <p:cNvPr id="67" name="组合 66"/>
              <p:cNvGrpSpPr/>
              <p:nvPr/>
            </p:nvGrpSpPr>
            <p:grpSpPr>
              <a:xfrm>
                <a:off x="4949809" y="2380475"/>
                <a:ext cx="2147235" cy="1906577"/>
                <a:chOff x="5473700" y="2006600"/>
                <a:chExt cx="2206943" cy="2101850"/>
              </a:xfrm>
            </p:grpSpPr>
            <p:sp>
              <p:nvSpPr>
                <p:cNvPr id="77" name="正五边形 76"/>
                <p:cNvSpPr/>
                <p:nvPr/>
              </p:nvSpPr>
              <p:spPr>
                <a:xfrm>
                  <a:off x="5473700" y="2006600"/>
                  <a:ext cx="2206943" cy="2101850"/>
                </a:xfrm>
                <a:prstGeom prst="pentagon">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78" name="正五边形 77"/>
                <p:cNvSpPr/>
                <p:nvPr/>
              </p:nvSpPr>
              <p:spPr>
                <a:xfrm>
                  <a:off x="5586412" y="2133601"/>
                  <a:ext cx="1981518" cy="1887159"/>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79" name="正五边形 78"/>
                <p:cNvSpPr/>
                <p:nvPr/>
              </p:nvSpPr>
              <p:spPr>
                <a:xfrm>
                  <a:off x="5706189" y="225765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5822950" y="2369683"/>
                  <a:ext cx="1539003" cy="1465717"/>
                  <a:chOff x="7954089" y="2314802"/>
                  <a:chExt cx="1742361" cy="1659391"/>
                </a:xfrm>
              </p:grpSpPr>
              <p:sp>
                <p:nvSpPr>
                  <p:cNvPr id="81" name="正五边形 80"/>
                  <p:cNvSpPr/>
                  <p:nvPr/>
                </p:nvSpPr>
                <p:spPr>
                  <a:xfrm>
                    <a:off x="7954089" y="2314802"/>
                    <a:ext cx="1742361" cy="1659391"/>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82" name="正五边形 81"/>
                  <p:cNvSpPr/>
                  <p:nvPr/>
                </p:nvSpPr>
                <p:spPr>
                  <a:xfrm>
                    <a:off x="8063269" y="2425133"/>
                    <a:ext cx="1524000" cy="1451428"/>
                  </a:xfrm>
                  <a:prstGeom prst="pentagon">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grpSp>
          <p:sp>
            <p:nvSpPr>
              <p:cNvPr id="68" name="文本框 15"/>
              <p:cNvSpPr txBox="true"/>
              <p:nvPr/>
            </p:nvSpPr>
            <p:spPr>
              <a:xfrm>
                <a:off x="5156683" y="1824948"/>
                <a:ext cx="2510163" cy="6213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依法行政</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69" name="文本框 16"/>
              <p:cNvSpPr txBox="true"/>
              <p:nvPr/>
            </p:nvSpPr>
            <p:spPr>
              <a:xfrm>
                <a:off x="3942546" y="2858431"/>
                <a:ext cx="1213705" cy="1037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履职成效</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0" name="文本框 17"/>
              <p:cNvSpPr txBox="true"/>
              <p:nvPr/>
            </p:nvSpPr>
            <p:spPr>
              <a:xfrm>
                <a:off x="4180132" y="4369264"/>
                <a:ext cx="1405064" cy="1037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守信践诺</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1" name="文本框 18"/>
              <p:cNvSpPr txBox="true"/>
              <p:nvPr/>
            </p:nvSpPr>
            <p:spPr>
              <a:xfrm>
                <a:off x="6530236" y="4343574"/>
                <a:ext cx="1351676" cy="1037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勤政</a:t>
                </a:r>
                <a:endParaRPr lang="en-US" altLang="zh-CN" sz="1000" b="1"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高效</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3" name="文本框 19"/>
              <p:cNvSpPr txBox="true"/>
              <p:nvPr/>
            </p:nvSpPr>
            <p:spPr>
              <a:xfrm>
                <a:off x="6997575" y="2841468"/>
                <a:ext cx="1376338" cy="1037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latin typeface="微软雅黑" panose="020B0503020204020204" pitchFamily="34" charset="-122"/>
                    <a:ea typeface="微软雅黑" panose="020B0503020204020204" pitchFamily="34" charset="-122"/>
                  </a:rPr>
                  <a:t>政务公开</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5254102" y="2679735"/>
                <a:ext cx="1513115" cy="1480457"/>
              </a:xfrm>
              <a:custGeom>
                <a:avLst/>
                <a:gdLst>
                  <a:gd name="connsiteX0" fmla="*/ 250372 w 1513115"/>
                  <a:gd name="connsiteY0" fmla="*/ 1480458 h 1480458"/>
                  <a:gd name="connsiteX1" fmla="*/ 0 w 1513115"/>
                  <a:gd name="connsiteY1" fmla="*/ 457200 h 1480458"/>
                  <a:gd name="connsiteX2" fmla="*/ 859972 w 1513115"/>
                  <a:gd name="connsiteY2" fmla="*/ 0 h 1480458"/>
                  <a:gd name="connsiteX3" fmla="*/ 1513115 w 1513115"/>
                  <a:gd name="connsiteY3" fmla="*/ 533400 h 1480458"/>
                  <a:gd name="connsiteX4" fmla="*/ 1295400 w 1513115"/>
                  <a:gd name="connsiteY4" fmla="*/ 1273629 h 1480458"/>
                  <a:gd name="connsiteX5" fmla="*/ 250372 w 1513115"/>
                  <a:gd name="connsiteY5" fmla="*/ 1480458 h 148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115" h="1480458">
                    <a:moveTo>
                      <a:pt x="250372" y="1480458"/>
                    </a:moveTo>
                    <a:lnTo>
                      <a:pt x="0" y="457200"/>
                    </a:lnTo>
                    <a:lnTo>
                      <a:pt x="859972" y="0"/>
                    </a:lnTo>
                    <a:lnTo>
                      <a:pt x="1513115" y="533400"/>
                    </a:lnTo>
                    <a:lnTo>
                      <a:pt x="1295400" y="1273629"/>
                    </a:lnTo>
                    <a:lnTo>
                      <a:pt x="250372" y="1480458"/>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62" name="文本框 61"/>
            <p:cNvSpPr txBox="true"/>
            <p:nvPr/>
          </p:nvSpPr>
          <p:spPr>
            <a:xfrm>
              <a:off x="983559" y="6125719"/>
              <a:ext cx="995904" cy="331588"/>
            </a:xfrm>
            <a:prstGeom prst="rect">
              <a:avLst/>
            </a:prstGeom>
            <a:noFill/>
          </p:spPr>
          <p:txBody>
            <a:bodyPr wrap="square" rtlCol="0">
              <a:spAutoFit/>
            </a:bodyPr>
            <a:lstStyle/>
            <a:p>
              <a:r>
                <a:rPr lang="zh-CN" altLang="en-US" sz="1200" b="1" dirty="0">
                  <a:solidFill>
                    <a:schemeClr val="tx1"/>
                  </a:solidFill>
                  <a:latin typeface="微软雅黑" panose="020B0503020204020204" pitchFamily="34" charset="-122"/>
                  <a:ea typeface="微软雅黑" panose="020B0503020204020204" pitchFamily="34" charset="-122"/>
                </a:rPr>
                <a:t>企业 </a:t>
              </a:r>
              <a:r>
                <a:rPr lang="zh-CN" altLang="en-US" sz="1000" b="1" dirty="0">
                  <a:solidFill>
                    <a:schemeClr val="bg1">
                      <a:lumMod val="85000"/>
                    </a:schemeClr>
                  </a:solidFill>
                  <a:latin typeface="微软雅黑" panose="020B0503020204020204" pitchFamily="34" charset="-122"/>
                  <a:ea typeface="微软雅黑" panose="020B0503020204020204" pitchFamily="34" charset="-122"/>
                </a:rPr>
                <a:t>  </a:t>
              </a:r>
              <a:r>
                <a:rPr lang="en-US" altLang="zh-CN"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rPr>
                <a:t> </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endParaRPr>
            </a:p>
          </p:txBody>
        </p:sp>
        <p:sp>
          <p:nvSpPr>
            <p:cNvPr id="63" name="文本框 62"/>
            <p:cNvSpPr txBox="true"/>
            <p:nvPr/>
          </p:nvSpPr>
          <p:spPr>
            <a:xfrm>
              <a:off x="3416747" y="6132064"/>
              <a:ext cx="1079132" cy="331588"/>
            </a:xfrm>
            <a:prstGeom prst="rect">
              <a:avLst/>
            </a:prstGeom>
            <a:noFill/>
          </p:spPr>
          <p:txBody>
            <a:bodyPr wrap="square" rtlCol="0">
              <a:spAutoFit/>
            </a:bodyPr>
            <a:lstStyle/>
            <a:p>
              <a:pPr algn="l">
                <a:buClrTx/>
                <a:buSzTx/>
                <a:buFontTx/>
              </a:pPr>
              <a:r>
                <a:rPr lang="zh-CN" altLang="en-US" sz="1200" b="1" dirty="0">
                  <a:solidFill>
                    <a:schemeClr val="tx1"/>
                  </a:solidFill>
                  <a:latin typeface="微软雅黑" panose="020B0503020204020204" pitchFamily="34" charset="-122"/>
                  <a:ea typeface="微软雅黑" panose="020B0503020204020204" pitchFamily="34" charset="-122"/>
                </a:rPr>
                <a:t>自</a:t>
              </a:r>
              <a:r>
                <a:rPr lang="zh-CN" altLang="en-US" sz="1200" b="1" dirty="0">
                  <a:latin typeface="微软雅黑" panose="020B0503020204020204" pitchFamily="34" charset="-122"/>
                  <a:ea typeface="微软雅黑" panose="020B0503020204020204" pitchFamily="34" charset="-122"/>
                </a:rPr>
                <a:t>然人   </a:t>
              </a:r>
              <a:endParaRPr lang="zh-CN" altLang="en-US" sz="1200" b="1" dirty="0">
                <a:latin typeface="微软雅黑" panose="020B0503020204020204" pitchFamily="34" charset="-122"/>
                <a:ea typeface="微软雅黑" panose="020B0503020204020204" pitchFamily="34" charset="-122"/>
              </a:endParaRPr>
            </a:p>
          </p:txBody>
        </p:sp>
        <p:sp>
          <p:nvSpPr>
            <p:cNvPr id="64" name="文本框 63"/>
            <p:cNvSpPr txBox="true"/>
            <p:nvPr/>
          </p:nvSpPr>
          <p:spPr>
            <a:xfrm>
              <a:off x="5627698" y="6130251"/>
              <a:ext cx="1330912" cy="331588"/>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社会组织  </a:t>
              </a:r>
              <a:r>
                <a:rPr lang="zh-CN" altLang="en-US" sz="1000" b="1" dirty="0">
                  <a:solidFill>
                    <a:schemeClr val="bg1">
                      <a:lumMod val="85000"/>
                    </a:schemeClr>
                  </a:solidFill>
                  <a:latin typeface="微软雅黑" panose="020B0503020204020204" pitchFamily="34" charset="-122"/>
                  <a:ea typeface="微软雅黑" panose="020B0503020204020204" pitchFamily="34" charset="-122"/>
                </a:rPr>
                <a:t> </a:t>
              </a:r>
              <a:r>
                <a:rPr lang="en-US" altLang="zh-CN"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rPr>
                <a:t> </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endParaRPr>
            </a:p>
          </p:txBody>
        </p:sp>
        <p:sp>
          <p:nvSpPr>
            <p:cNvPr id="65" name="文本框 64"/>
            <p:cNvSpPr txBox="true"/>
            <p:nvPr/>
          </p:nvSpPr>
          <p:spPr>
            <a:xfrm>
              <a:off x="7979250" y="6157695"/>
              <a:ext cx="1376345" cy="331588"/>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事业单位   </a:t>
              </a:r>
              <a:r>
                <a:rPr lang="en-US" altLang="zh-CN"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rPr>
                <a:t> </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endParaRPr>
            </a:p>
          </p:txBody>
        </p:sp>
        <p:sp>
          <p:nvSpPr>
            <p:cNvPr id="66" name="文本框 65"/>
            <p:cNvSpPr txBox="true"/>
            <p:nvPr/>
          </p:nvSpPr>
          <p:spPr>
            <a:xfrm>
              <a:off x="10458523" y="6191632"/>
              <a:ext cx="1373250" cy="331588"/>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政府机构   </a:t>
              </a:r>
              <a:r>
                <a:rPr lang="en-US" altLang="zh-CN"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rPr>
                <a:t> </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cs typeface="Arial" panose="02080604020202020204" pitchFamily="34" charset="0"/>
              </a:endParaRPr>
            </a:p>
          </p:txBody>
        </p:sp>
      </p:grpSp>
      <p:sp>
        <p:nvSpPr>
          <p:cNvPr id="138" name="椭圆 137"/>
          <p:cNvSpPr/>
          <p:nvPr/>
        </p:nvSpPr>
        <p:spPr>
          <a:xfrm>
            <a:off x="5226050" y="1850390"/>
            <a:ext cx="903605" cy="936625"/>
          </a:xfrm>
          <a:prstGeom prst="ellips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lumMod val="85000"/>
                  </a:schemeClr>
                </a:solidFill>
                <a:latin typeface="微软雅黑" panose="020B0503020204020204" pitchFamily="34" charset="-122"/>
                <a:ea typeface="微软雅黑" panose="020B0503020204020204" pitchFamily="34" charset="-122"/>
              </a:rPr>
              <a:t>信用</a:t>
            </a:r>
            <a:endParaRPr lang="en-US" altLang="zh-CN" sz="1000" b="1" dirty="0" smtClean="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lumMod val="85000"/>
                  </a:schemeClr>
                </a:solidFill>
                <a:latin typeface="微软雅黑" panose="020B0503020204020204" pitchFamily="34" charset="-122"/>
                <a:ea typeface="微软雅黑" panose="020B0503020204020204" pitchFamily="34" charset="-122"/>
              </a:rPr>
              <a:t>评价</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39" name="椭圆 138"/>
          <p:cNvSpPr/>
          <p:nvPr/>
        </p:nvSpPr>
        <p:spPr>
          <a:xfrm>
            <a:off x="2860675" y="1856740"/>
            <a:ext cx="915035" cy="936625"/>
          </a:xfrm>
          <a:prstGeom prst="ellips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lumMod val="85000"/>
                  </a:schemeClr>
                </a:solidFill>
                <a:latin typeface="微软雅黑" panose="020B0503020204020204" pitchFamily="34" charset="-122"/>
                <a:ea typeface="微软雅黑" panose="020B0503020204020204" pitchFamily="34" charset="-122"/>
              </a:rPr>
              <a:t>信用</a:t>
            </a:r>
            <a:endParaRPr lang="zh-CN" altLang="en-US" sz="1600" b="1" dirty="0" smtClean="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lumMod val="85000"/>
                  </a:schemeClr>
                </a:solidFill>
                <a:latin typeface="微软雅黑" panose="020B0503020204020204" pitchFamily="34" charset="-122"/>
                <a:ea typeface="微软雅黑" panose="020B0503020204020204" pitchFamily="34" charset="-122"/>
              </a:rPr>
              <a:t>档案</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40" name="椭圆 139"/>
          <p:cNvSpPr/>
          <p:nvPr/>
        </p:nvSpPr>
        <p:spPr>
          <a:xfrm>
            <a:off x="7536815" y="1820545"/>
            <a:ext cx="942975" cy="945515"/>
          </a:xfrm>
          <a:prstGeom prst="ellips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lumMod val="85000"/>
                  </a:schemeClr>
                </a:solidFill>
                <a:latin typeface="微软雅黑" panose="020B0503020204020204" pitchFamily="34" charset="-122"/>
                <a:ea typeface="微软雅黑" panose="020B0503020204020204" pitchFamily="34" charset="-122"/>
              </a:rPr>
              <a:t>红黑</a:t>
            </a:r>
            <a:endParaRPr lang="en-US" altLang="zh-CN" sz="1000" b="1" dirty="0" smtClean="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lumMod val="85000"/>
                  </a:schemeClr>
                </a:solidFill>
                <a:latin typeface="微软雅黑" panose="020B0503020204020204" pitchFamily="34" charset="-122"/>
                <a:ea typeface="微软雅黑" panose="020B0503020204020204" pitchFamily="34" charset="-122"/>
              </a:rPr>
              <a:t>名单</a:t>
            </a:r>
            <a:endParaRPr lang="zh-CN" altLang="en-US" sz="10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41" name="右箭头 140"/>
          <p:cNvSpPr/>
          <p:nvPr/>
        </p:nvSpPr>
        <p:spPr>
          <a:xfrm rot="5400000">
            <a:off x="5567045" y="2905125"/>
            <a:ext cx="239395" cy="2660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bg1">
                  <a:lumMod val="8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807845" y="5117465"/>
            <a:ext cx="771525" cy="215900"/>
          </a:xfrm>
          <a:prstGeom prst="rect">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11" name="矩形 10"/>
          <p:cNvSpPr/>
          <p:nvPr/>
        </p:nvSpPr>
        <p:spPr>
          <a:xfrm>
            <a:off x="3701415" y="5123180"/>
            <a:ext cx="771525" cy="215900"/>
          </a:xfrm>
          <a:prstGeom prst="rect">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a:latin typeface="楷体_GB2312" panose="02010609030101010101" charset="-122"/>
              <a:ea typeface="楷体_GB2312" panose="02010609030101010101" charset="-122"/>
              <a:sym typeface="+mn-ea"/>
            </a:endParaRPr>
          </a:p>
        </p:txBody>
      </p:sp>
      <p:sp>
        <p:nvSpPr>
          <p:cNvPr id="12" name="矩形 11"/>
          <p:cNvSpPr/>
          <p:nvPr/>
        </p:nvSpPr>
        <p:spPr>
          <a:xfrm>
            <a:off x="5408295" y="5117465"/>
            <a:ext cx="771525" cy="215900"/>
          </a:xfrm>
          <a:prstGeom prst="rect">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13" name="矩形 12"/>
          <p:cNvSpPr/>
          <p:nvPr/>
        </p:nvSpPr>
        <p:spPr>
          <a:xfrm>
            <a:off x="7110095" y="5144135"/>
            <a:ext cx="771525" cy="215900"/>
          </a:xfrm>
          <a:prstGeom prst="rect">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
        <p:nvSpPr>
          <p:cNvPr id="14" name="矩形 13"/>
          <p:cNvSpPr/>
          <p:nvPr/>
        </p:nvSpPr>
        <p:spPr>
          <a:xfrm>
            <a:off x="8912860" y="5180965"/>
            <a:ext cx="771525" cy="215900"/>
          </a:xfrm>
          <a:prstGeom prst="rect">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true"/>
          </p:cNvPicPr>
          <p:nvPr/>
        </p:nvPicPr>
        <p:blipFill>
          <a:blip r:embed="rId1" cstate="screen"/>
          <a:stretch>
            <a:fillRect/>
          </a:stretch>
        </p:blipFill>
        <p:spPr>
          <a:xfrm>
            <a:off x="-11646"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sp>
        <p:nvSpPr>
          <p:cNvPr id="4" name="文本框 3"/>
          <p:cNvSpPr txBox="true"/>
          <p:nvPr/>
        </p:nvSpPr>
        <p:spPr>
          <a:xfrm>
            <a:off x="953135" y="370840"/>
            <a:ext cx="5000625" cy="829945"/>
          </a:xfrm>
          <a:prstGeom prst="rect">
            <a:avLst/>
          </a:prstGeom>
          <a:noFill/>
        </p:spPr>
        <p:txBody>
          <a:bodyPr wrap="square" rtlCol="0" anchor="t">
            <a:spAutoFit/>
          </a:bodyPr>
          <a:p>
            <a:pPr fontAlgn="auto">
              <a:lnSpc>
                <a:spcPct val="200000"/>
              </a:lnSpc>
              <a:spcBef>
                <a:spcPct val="0"/>
              </a:spcBef>
            </a:pPr>
            <a:r>
              <a:rPr lang="zh-CN" altLang="en-US" sz="2400" spc="300" dirty="0">
                <a:solidFill>
                  <a:schemeClr val="tx1">
                    <a:lumMod val="85000"/>
                    <a:lumOff val="15000"/>
                  </a:schemeClr>
                </a:solidFill>
                <a:latin typeface="微软雅黑" charset="0"/>
                <a:ea typeface="微软雅黑" charset="0"/>
                <a:cs typeface="+mj-cs"/>
                <a:sym typeface="+mn-ea"/>
              </a:rPr>
              <a:t>浙江省公共信用评价指标解读</a:t>
            </a:r>
            <a:endParaRPr lang="zh-CN" altLang="en-US" sz="2400" spc="300" dirty="0">
              <a:solidFill>
                <a:schemeClr val="tx1">
                  <a:lumMod val="85000"/>
                  <a:lumOff val="15000"/>
                </a:schemeClr>
              </a:solidFill>
              <a:latin typeface="微软雅黑" charset="0"/>
              <a:ea typeface="微软雅黑" charset="0"/>
              <a:cs typeface="+mj-cs"/>
              <a:sym typeface="+mn-ea"/>
            </a:endParaRPr>
          </a:p>
        </p:txBody>
      </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01</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2" name="文本框 1"/>
          <p:cNvSpPr txBox="true"/>
          <p:nvPr/>
        </p:nvSpPr>
        <p:spPr>
          <a:xfrm>
            <a:off x="1136650" y="2610485"/>
            <a:ext cx="5310505" cy="2584450"/>
          </a:xfrm>
          <a:prstGeom prst="rect">
            <a:avLst/>
          </a:prstGeom>
          <a:noFill/>
          <a:ln w="9525">
            <a:noFill/>
          </a:ln>
        </p:spPr>
        <p:txBody>
          <a:bodyPr wrap="square">
            <a:spAutoFit/>
          </a:bodyPr>
          <a:p>
            <a:pPr indent="401320" fontAlgn="auto">
              <a:lnSpc>
                <a:spcPct val="150000"/>
              </a:lnSpc>
            </a:pPr>
            <a:r>
              <a:rPr lang="zh-CN">
                <a:latin typeface="宋体" pitchFamily="2" charset="-122"/>
                <a:ea typeface="宋体" pitchFamily="2" charset="-122"/>
                <a:cs typeface="宋体" pitchFamily="2" charset="-122"/>
              </a:rPr>
              <a:t>企业公共信用评价模型总分</a:t>
            </a:r>
            <a:r>
              <a:rPr lang="en-US">
                <a:latin typeface="宋体" pitchFamily="2" charset="-122"/>
                <a:ea typeface="宋体" pitchFamily="2" charset="-122"/>
                <a:cs typeface="宋体" pitchFamily="2" charset="-122"/>
              </a:rPr>
              <a:t>1000</a:t>
            </a:r>
            <a:r>
              <a:rPr lang="zh-CN">
                <a:latin typeface="宋体" pitchFamily="2" charset="-122"/>
                <a:ea typeface="宋体" pitchFamily="2" charset="-122"/>
                <a:cs typeface="宋体" pitchFamily="2" charset="-122"/>
              </a:rPr>
              <a:t>分，根据指标的重要性，参照行业内相关权重配置规则，应用专家打分法，对一、二、三级指标分别确定权重。其中</a:t>
            </a:r>
            <a:r>
              <a:rPr lang="zh-CN" b="1">
                <a:solidFill>
                  <a:srgbClr val="C52525"/>
                </a:solidFill>
                <a:latin typeface="宋体" pitchFamily="2" charset="-122"/>
                <a:ea typeface="宋体" pitchFamily="2" charset="-122"/>
                <a:cs typeface="宋体" pitchFamily="2" charset="-122"/>
              </a:rPr>
              <a:t>基本情况、金融财税、管治能力、遵纪守法、社会责任</a:t>
            </a:r>
            <a:r>
              <a:rPr lang="zh-CN">
                <a:latin typeface="宋体" pitchFamily="2" charset="-122"/>
                <a:ea typeface="宋体" pitchFamily="2" charset="-122"/>
                <a:cs typeface="宋体" pitchFamily="2" charset="-122"/>
              </a:rPr>
              <a:t>等</a:t>
            </a:r>
            <a:r>
              <a:rPr lang="en-US">
                <a:latin typeface="宋体" pitchFamily="2" charset="-122"/>
                <a:ea typeface="宋体" pitchFamily="2" charset="-122"/>
                <a:cs typeface="宋体" pitchFamily="2" charset="-122"/>
              </a:rPr>
              <a:t>5</a:t>
            </a:r>
            <a:r>
              <a:rPr lang="zh-CN">
                <a:latin typeface="宋体" pitchFamily="2" charset="-122"/>
                <a:ea typeface="宋体" pitchFamily="2" charset="-122"/>
                <a:cs typeface="宋体" pitchFamily="2" charset="-122"/>
              </a:rPr>
              <a:t>个一级指标对应的权重分值分别为</a:t>
            </a:r>
            <a:r>
              <a:rPr lang="en-US" b="1">
                <a:solidFill>
                  <a:srgbClr val="C52525"/>
                </a:solidFill>
                <a:latin typeface="宋体" pitchFamily="2" charset="-122"/>
                <a:ea typeface="宋体" pitchFamily="2" charset="-122"/>
                <a:cs typeface="宋体" pitchFamily="2" charset="-122"/>
              </a:rPr>
              <a:t>80</a:t>
            </a:r>
            <a:r>
              <a:rPr lang="zh-CN" b="1">
                <a:solidFill>
                  <a:srgbClr val="C52525"/>
                </a:solidFill>
                <a:latin typeface="宋体" pitchFamily="2" charset="-122"/>
                <a:ea typeface="宋体" pitchFamily="2" charset="-122"/>
                <a:cs typeface="宋体" pitchFamily="2" charset="-122"/>
              </a:rPr>
              <a:t>分、</a:t>
            </a:r>
            <a:r>
              <a:rPr lang="en-US" b="1">
                <a:solidFill>
                  <a:srgbClr val="C52525"/>
                </a:solidFill>
                <a:latin typeface="宋体" pitchFamily="2" charset="-122"/>
                <a:ea typeface="宋体" pitchFamily="2" charset="-122"/>
                <a:cs typeface="宋体" pitchFamily="2" charset="-122"/>
              </a:rPr>
              <a:t>195</a:t>
            </a:r>
            <a:r>
              <a:rPr lang="zh-CN" b="1">
                <a:solidFill>
                  <a:srgbClr val="C52525"/>
                </a:solidFill>
                <a:latin typeface="宋体" pitchFamily="2" charset="-122"/>
                <a:ea typeface="宋体" pitchFamily="2" charset="-122"/>
                <a:cs typeface="宋体" pitchFamily="2" charset="-122"/>
              </a:rPr>
              <a:t>分、</a:t>
            </a:r>
            <a:r>
              <a:rPr lang="en-US" b="1">
                <a:solidFill>
                  <a:srgbClr val="C52525"/>
                </a:solidFill>
                <a:latin typeface="宋体" pitchFamily="2" charset="-122"/>
                <a:ea typeface="宋体" pitchFamily="2" charset="-122"/>
                <a:cs typeface="宋体" pitchFamily="2" charset="-122"/>
              </a:rPr>
              <a:t>90</a:t>
            </a:r>
            <a:r>
              <a:rPr lang="zh-CN" b="1">
                <a:solidFill>
                  <a:srgbClr val="C52525"/>
                </a:solidFill>
                <a:latin typeface="宋体" pitchFamily="2" charset="-122"/>
                <a:ea typeface="宋体" pitchFamily="2" charset="-122"/>
                <a:cs typeface="宋体" pitchFamily="2" charset="-122"/>
              </a:rPr>
              <a:t>分、</a:t>
            </a:r>
            <a:r>
              <a:rPr lang="en-US" b="1">
                <a:solidFill>
                  <a:srgbClr val="C52525"/>
                </a:solidFill>
                <a:latin typeface="宋体" pitchFamily="2" charset="-122"/>
                <a:ea typeface="宋体" pitchFamily="2" charset="-122"/>
                <a:cs typeface="宋体" pitchFamily="2" charset="-122"/>
              </a:rPr>
              <a:t>450</a:t>
            </a:r>
            <a:r>
              <a:rPr lang="zh-CN" b="1">
                <a:solidFill>
                  <a:srgbClr val="C52525"/>
                </a:solidFill>
                <a:latin typeface="宋体" pitchFamily="2" charset="-122"/>
                <a:ea typeface="宋体" pitchFamily="2" charset="-122"/>
                <a:cs typeface="宋体" pitchFamily="2" charset="-122"/>
              </a:rPr>
              <a:t>分、</a:t>
            </a:r>
            <a:r>
              <a:rPr lang="en-US" b="1">
                <a:solidFill>
                  <a:srgbClr val="C52525"/>
                </a:solidFill>
                <a:latin typeface="宋体" pitchFamily="2" charset="-122"/>
                <a:ea typeface="宋体" pitchFamily="2" charset="-122"/>
                <a:cs typeface="宋体" pitchFamily="2" charset="-122"/>
              </a:rPr>
              <a:t>185</a:t>
            </a:r>
            <a:r>
              <a:rPr lang="zh-CN" b="1">
                <a:solidFill>
                  <a:srgbClr val="C52525"/>
                </a:solidFill>
                <a:latin typeface="宋体" pitchFamily="2" charset="-122"/>
                <a:ea typeface="宋体" pitchFamily="2" charset="-122"/>
                <a:cs typeface="宋体" pitchFamily="2" charset="-122"/>
              </a:rPr>
              <a:t>分</a:t>
            </a:r>
            <a:r>
              <a:rPr lang="zh-CN">
                <a:latin typeface="宋体" pitchFamily="2" charset="-122"/>
                <a:ea typeface="宋体" pitchFamily="2" charset="-122"/>
                <a:cs typeface="宋体" pitchFamily="2" charset="-122"/>
              </a:rPr>
              <a:t>。</a:t>
            </a:r>
            <a:endParaRPr lang="zh-CN" altLang="en-US">
              <a:latin typeface="宋体" pitchFamily="2" charset="-122"/>
              <a:ea typeface="宋体" pitchFamily="2" charset="-122"/>
              <a:cs typeface="宋体" pitchFamily="2" charset="-122"/>
            </a:endParaRPr>
          </a:p>
        </p:txBody>
      </p:sp>
      <p:sp>
        <p:nvSpPr>
          <p:cNvPr id="8" name="矩形 7"/>
          <p:cNvSpPr/>
          <p:nvPr/>
        </p:nvSpPr>
        <p:spPr>
          <a:xfrm>
            <a:off x="6923836" y="1327086"/>
            <a:ext cx="4272014" cy="2853662"/>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algn="ctr"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Noto Sans S Chinese DemiLight" panose="020B0400000000000000" pitchFamily="34" charset="-122"/>
              <a:ea typeface="Noto Sans S Chinese DemiLight" panose="020B0400000000000000" pitchFamily="34" charset="-122"/>
              <a:cs typeface="+mn-ea"/>
              <a:sym typeface="+mn-lt"/>
            </a:endParaRPr>
          </a:p>
        </p:txBody>
      </p:sp>
      <p:sp>
        <p:nvSpPr>
          <p:cNvPr id="15" name="文本框 14"/>
          <p:cNvSpPr txBox="true"/>
          <p:nvPr/>
        </p:nvSpPr>
        <p:spPr>
          <a:xfrm>
            <a:off x="1270635" y="1424305"/>
            <a:ext cx="3810000" cy="645160"/>
          </a:xfrm>
          <a:prstGeom prst="rect">
            <a:avLst/>
          </a:prstGeom>
          <a:noFill/>
        </p:spPr>
        <p:txBody>
          <a:bodyPr wrap="square" rtlCol="0" anchor="t">
            <a:spAutoFit/>
          </a:bodyPr>
          <a:p>
            <a:endParaRPr lang="zh-CN">
              <a:ea typeface="仿宋_GB2312" panose="02010609030101010101" charset="-122"/>
              <a:sym typeface="+mn-ea"/>
            </a:endParaRPr>
          </a:p>
          <a:p>
            <a:endParaRPr lang="zh-CN" altLang="en-US"/>
          </a:p>
        </p:txBody>
      </p:sp>
      <p:sp>
        <p:nvSpPr>
          <p:cNvPr id="16" name="矩形 15"/>
          <p:cNvSpPr/>
          <p:nvPr/>
        </p:nvSpPr>
        <p:spPr>
          <a:xfrm>
            <a:off x="1205065" y="1683933"/>
            <a:ext cx="575684" cy="575940"/>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7" name="矩形 16"/>
          <p:cNvSpPr/>
          <p:nvPr/>
        </p:nvSpPr>
        <p:spPr>
          <a:xfrm>
            <a:off x="1780750" y="1683933"/>
            <a:ext cx="4413573" cy="575940"/>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8" name="Rectangle 24"/>
          <p:cNvSpPr>
            <a:spLocks noChangeArrowheads="true"/>
          </p:cNvSpPr>
          <p:nvPr/>
        </p:nvSpPr>
        <p:spPr bwMode="auto">
          <a:xfrm>
            <a:off x="1923768" y="1863722"/>
            <a:ext cx="4029787"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r>
              <a:rPr lang="zh-CN" sz="2000">
                <a:ea typeface="黑体" panose="02010609060101010101" charset="-122"/>
                <a:sym typeface="+mn-ea"/>
              </a:rPr>
              <a:t>公共信用评价指标权重设置</a:t>
            </a:r>
            <a:endParaRPr lang="zh-CN" altLang="en-US" sz="2000"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9" name="矩形 18"/>
          <p:cNvSpPr/>
          <p:nvPr/>
        </p:nvSpPr>
        <p:spPr>
          <a:xfrm>
            <a:off x="1321414" y="1760044"/>
            <a:ext cx="4941821" cy="575940"/>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24" name="文本框 23"/>
          <p:cNvSpPr txBox="true"/>
          <p:nvPr/>
        </p:nvSpPr>
        <p:spPr>
          <a:xfrm>
            <a:off x="6924040" y="4354830"/>
            <a:ext cx="3731895" cy="1753235"/>
          </a:xfrm>
          <a:prstGeom prst="rect">
            <a:avLst/>
          </a:prstGeom>
          <a:noFill/>
          <a:ln w="9525">
            <a:noFill/>
          </a:ln>
        </p:spPr>
        <p:txBody>
          <a:bodyPr wrap="square">
            <a:spAutoFit/>
          </a:bodyPr>
          <a:p>
            <a:pPr marL="0" indent="401320" algn="l"/>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sym typeface="+mn-ea"/>
              </a:rPr>
              <a:t>五个</a:t>
            </a:r>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等级划分：</a:t>
            </a:r>
            <a:endPar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endParaRPr>
          </a:p>
          <a:p>
            <a:pPr marL="0" indent="401320" algn="l"/>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优秀（</a:t>
            </a:r>
            <a:r>
              <a:rPr lang="en-US"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A≥850</a:t>
            </a:r>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t>
            </a:r>
            <a:endPar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endParaRPr>
          </a:p>
          <a:p>
            <a:pPr marL="0" indent="401320" algn="l"/>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良好（</a:t>
            </a:r>
            <a:r>
              <a:rPr lang="en-US"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800≤A&lt;850</a:t>
            </a:r>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t>
            </a:r>
            <a:endPar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endParaRPr>
          </a:p>
          <a:p>
            <a:pPr marL="0" indent="401320" algn="l"/>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中等（</a:t>
            </a:r>
            <a:r>
              <a:rPr lang="en-US"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750≤A&lt;800</a:t>
            </a:r>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t>
            </a:r>
            <a:endPar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endParaRPr>
          </a:p>
          <a:p>
            <a:pPr marL="0" indent="401320" algn="l"/>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较差（</a:t>
            </a:r>
            <a:r>
              <a:rPr lang="en-US"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700≤A&lt;750</a:t>
            </a:r>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t>
            </a:r>
            <a:endPar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endParaRPr>
          </a:p>
          <a:p>
            <a:pPr marL="0" indent="401320" algn="l"/>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差（</a:t>
            </a:r>
            <a:r>
              <a:rPr lang="en-US"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A&lt;700</a:t>
            </a:r>
            <a:r>
              <a:rPr lang="zh-CN"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rPr>
              <a:t>）</a:t>
            </a:r>
            <a:endParaRPr lang="zh-CN" altLang="en-US" b="1">
              <a:solidFill>
                <a:schemeClr val="tx1"/>
              </a:solidFill>
              <a:effectLst>
                <a:outerShdw blurRad="38100" dist="19050" dir="2700000" algn="tl" rotWithShape="0">
                  <a:schemeClr val="dk1">
                    <a:alpha val="40000"/>
                  </a:schemeClr>
                </a:outerShdw>
              </a:effectLst>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9">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01</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sp>
        <p:nvSpPr>
          <p:cNvPr id="9" name="文本框 8"/>
          <p:cNvSpPr txBox="true"/>
          <p:nvPr/>
        </p:nvSpPr>
        <p:spPr>
          <a:xfrm>
            <a:off x="2483485" y="514985"/>
            <a:ext cx="3786505" cy="337185"/>
          </a:xfrm>
          <a:prstGeom prst="rect">
            <a:avLst/>
          </a:prstGeom>
          <a:noFill/>
          <a:ln w="9525">
            <a:noFill/>
          </a:ln>
        </p:spPr>
        <p:txBody>
          <a:bodyPr wrap="square">
            <a:spAutoFit/>
          </a:bodyPr>
          <a:p>
            <a:pPr indent="406400" algn="ctr"/>
            <a:r>
              <a:rPr lang="zh-CN" sz="1600" b="1">
                <a:ea typeface="黑体" panose="02010609060101010101" charset="-122"/>
              </a:rPr>
              <a:t>企业公共信用评价指标权重一览表</a:t>
            </a:r>
            <a:r>
              <a:rPr lang="en-US" altLang="zh-CN" sz="1600" b="1">
                <a:ea typeface="黑体" panose="02010609060101010101" charset="-122"/>
              </a:rPr>
              <a:t>1</a:t>
            </a:r>
            <a:endParaRPr lang="en-US" altLang="zh-CN" sz="1600" b="1">
              <a:ea typeface="黑体" panose="02010609060101010101" charset="-122"/>
            </a:endParaRPr>
          </a:p>
        </p:txBody>
      </p:sp>
      <p:graphicFrame>
        <p:nvGraphicFramePr>
          <p:cNvPr id="11" name="表格 10"/>
          <p:cNvGraphicFramePr/>
          <p:nvPr/>
        </p:nvGraphicFramePr>
        <p:xfrm>
          <a:off x="1207770" y="1130300"/>
          <a:ext cx="10031095" cy="5417820"/>
        </p:xfrm>
        <a:graphic>
          <a:graphicData uri="http://schemas.openxmlformats.org/drawingml/2006/table">
            <a:tbl>
              <a:tblPr firstRow="true" bandRow="true">
                <a:tableStyleId>{5940675A-B579-460E-94D1-54222C63F5DA}</a:tableStyleId>
              </a:tblPr>
              <a:tblGrid>
                <a:gridCol w="955675"/>
                <a:gridCol w="565150"/>
                <a:gridCol w="1057275"/>
                <a:gridCol w="520700"/>
                <a:gridCol w="1978025"/>
                <a:gridCol w="593090"/>
                <a:gridCol w="3004185"/>
                <a:gridCol w="1356995"/>
              </a:tblGrid>
              <a:tr h="534035">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一级指标</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宋体" pitchFamily="2" charset="-122"/>
                        </a:rPr>
                        <a:t>权重1</a:t>
                      </a:r>
                      <a:endParaRPr lang="en-US" altLang="en-US" sz="1200" b="0">
                        <a:solidFill>
                          <a:srgbClr val="000000"/>
                        </a:solidFill>
                        <a:latin typeface="宋体" pitchFamily="2" charset="-122"/>
                        <a:ea typeface="宋体" pitchFamily="2" charset="-122"/>
                        <a:cs typeface="宋体" pitchFamily="2" charset="-122"/>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二级指标</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宋体" pitchFamily="2" charset="-122"/>
                        </a:rPr>
                        <a:t>权重2</a:t>
                      </a:r>
                      <a:endParaRPr lang="en-US" altLang="en-US" sz="1200" b="0">
                        <a:solidFill>
                          <a:srgbClr val="000000"/>
                        </a:solidFill>
                        <a:latin typeface="宋体" pitchFamily="2" charset="-122"/>
                        <a:ea typeface="宋体" pitchFamily="2" charset="-122"/>
                        <a:cs typeface="宋体" pitchFamily="2" charset="-122"/>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三级指标</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宋体" pitchFamily="2" charset="-122"/>
                        </a:rPr>
                        <a:t>权重3</a:t>
                      </a:r>
                      <a:endParaRPr lang="en-US" altLang="en-US" sz="1200" b="0">
                        <a:solidFill>
                          <a:srgbClr val="000000"/>
                        </a:solidFill>
                        <a:latin typeface="宋体" pitchFamily="2" charset="-122"/>
                        <a:ea typeface="宋体" pitchFamily="2" charset="-122"/>
                        <a:cs typeface="宋体" pitchFamily="2" charset="-122"/>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指标说明</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数源部门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4030">
                <a:tc rowSpan="4">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基本情况</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80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rgbClr val="C00000"/>
                          </a:solidFill>
                          <a:latin typeface="宋体" pitchFamily="2" charset="-122"/>
                          <a:ea typeface="宋体" pitchFamily="2" charset="-122"/>
                          <a:cs typeface="Times New Roman" panose="02020603050405020304" charset="0"/>
                        </a:rPr>
                        <a:t>主要人员信息</a:t>
                      </a:r>
                      <a:endParaRPr lang="en-US" altLang="en-US" sz="1200" b="1">
                        <a:solidFill>
                          <a:srgbClr val="C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rgbClr val="C00000"/>
                          </a:solidFill>
                          <a:latin typeface="宋体" pitchFamily="2" charset="-122"/>
                          <a:ea typeface="宋体" pitchFamily="2" charset="-122"/>
                          <a:cs typeface="Times New Roman" panose="02020603050405020304" charset="0"/>
                        </a:rPr>
                        <a:t>40</a:t>
                      </a:r>
                      <a:endParaRPr lang="en-US" altLang="en-US" sz="1200" b="1">
                        <a:solidFill>
                          <a:srgbClr val="C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2</a:t>
                      </a:r>
                      <a:r>
                        <a:rPr lang="en-US" sz="1200" b="1" baseline="30000">
                          <a:solidFill>
                            <a:srgbClr val="C52525"/>
                          </a:solidFill>
                          <a:latin typeface="宋体" pitchFamily="2" charset="-122"/>
                          <a:ea typeface="宋体" pitchFamily="2" charset="-122"/>
                          <a:cs typeface="Times New Roman" panose="02020603050405020304" charset="0"/>
                        </a:rPr>
                        <a:t>*</a:t>
                      </a:r>
                      <a:r>
                        <a:rPr lang="en-US" sz="1200" b="1">
                          <a:solidFill>
                            <a:srgbClr val="C52525"/>
                          </a:solidFill>
                          <a:latin typeface="宋体" pitchFamily="2" charset="-122"/>
                          <a:ea typeface="宋体" pitchFamily="2" charset="-122"/>
                          <a:cs typeface="Times New Roman" panose="02020603050405020304" charset="0"/>
                        </a:rPr>
                        <a:t>主要人员严重失信信息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20</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rgbClr val="C52525"/>
                          </a:solidFill>
                          <a:latin typeface="宋体" pitchFamily="2" charset="-122"/>
                          <a:ea typeface="宋体" pitchFamily="2" charset="-122"/>
                          <a:cs typeface="Times New Roman" panose="02020603050405020304" charset="0"/>
                        </a:rPr>
                        <a:t>法定代表人、董监高、实际控制人等主要人员列入严重失信名单等信息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有关部门、法院系统</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27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5</a:t>
                      </a:r>
                      <a:r>
                        <a:rPr lang="en-US" sz="1200" b="1" baseline="30000">
                          <a:solidFill>
                            <a:srgbClr val="C52525"/>
                          </a:solidFill>
                          <a:latin typeface="宋体" pitchFamily="2" charset="-122"/>
                          <a:ea typeface="宋体" pitchFamily="2" charset="-122"/>
                          <a:cs typeface="Times New Roman" panose="02020603050405020304" charset="0"/>
                        </a:rPr>
                        <a:t>*</a:t>
                      </a:r>
                      <a:r>
                        <a:rPr lang="en-US" sz="1200" b="1">
                          <a:solidFill>
                            <a:srgbClr val="C52525"/>
                          </a:solidFill>
                          <a:latin typeface="宋体" pitchFamily="2" charset="-122"/>
                          <a:ea typeface="宋体" pitchFamily="2" charset="-122"/>
                          <a:cs typeface="Times New Roman" panose="02020603050405020304" charset="0"/>
                        </a:rPr>
                        <a:t>主要人员未履行生效裁判信息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20</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法定代表人、董监高、实际控制人等主要人员未履行生效裁判信息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法院系统、有关部门</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559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200" b="1">
                          <a:solidFill>
                            <a:srgbClr val="C00000"/>
                          </a:solidFill>
                          <a:latin typeface="宋体" pitchFamily="2" charset="-122"/>
                          <a:ea typeface="宋体" pitchFamily="2" charset="-122"/>
                          <a:cs typeface="Times New Roman" panose="02020603050405020304" charset="0"/>
                        </a:rPr>
                        <a:t>经营信息</a:t>
                      </a:r>
                      <a:endParaRPr lang="en-US" altLang="en-US" sz="1200" b="1">
                        <a:solidFill>
                          <a:srgbClr val="C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rgbClr val="C00000"/>
                          </a:solidFill>
                          <a:latin typeface="宋体" pitchFamily="2" charset="-122"/>
                          <a:ea typeface="宋体" pitchFamily="2" charset="-122"/>
                          <a:cs typeface="Times New Roman" panose="02020603050405020304" charset="0"/>
                        </a:rPr>
                        <a:t>40</a:t>
                      </a:r>
                      <a:endParaRPr lang="en-US" altLang="en-US" sz="1200" b="1">
                        <a:solidFill>
                          <a:srgbClr val="C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1</a:t>
                      </a:r>
                      <a:r>
                        <a:rPr lang="en-US" sz="1200" b="1" baseline="30000">
                          <a:solidFill>
                            <a:srgbClr val="C52525"/>
                          </a:solidFill>
                          <a:latin typeface="宋体" pitchFamily="2" charset="-122"/>
                          <a:ea typeface="宋体" pitchFamily="2" charset="-122"/>
                          <a:cs typeface="Times New Roman" panose="02020603050405020304" charset="0"/>
                        </a:rPr>
                        <a:t>*</a:t>
                      </a:r>
                      <a:r>
                        <a:rPr lang="en-US" sz="1200" b="1">
                          <a:solidFill>
                            <a:srgbClr val="C52525"/>
                          </a:solidFill>
                          <a:latin typeface="宋体" pitchFamily="2" charset="-122"/>
                          <a:ea typeface="宋体" pitchFamily="2" charset="-122"/>
                          <a:cs typeface="Times New Roman" panose="02020603050405020304" charset="0"/>
                        </a:rPr>
                        <a:t>经营异常信息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20</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列入经营异常名录信息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市场监管部门</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8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3</a:t>
                      </a:r>
                      <a:r>
                        <a:rPr lang="en-US" sz="1200" b="1" baseline="30000">
                          <a:solidFill>
                            <a:srgbClr val="C52525"/>
                          </a:solidFill>
                          <a:latin typeface="宋体" pitchFamily="2" charset="-122"/>
                          <a:ea typeface="宋体" pitchFamily="2" charset="-122"/>
                          <a:cs typeface="Times New Roman" panose="02020603050405020304" charset="0"/>
                        </a:rPr>
                        <a:t>*</a:t>
                      </a:r>
                      <a:r>
                        <a:rPr lang="en-US" sz="1200" b="1">
                          <a:solidFill>
                            <a:srgbClr val="C52525"/>
                          </a:solidFill>
                          <a:latin typeface="宋体" pitchFamily="2" charset="-122"/>
                          <a:ea typeface="宋体" pitchFamily="2" charset="-122"/>
                          <a:cs typeface="Times New Roman" panose="02020603050405020304" charset="0"/>
                        </a:rPr>
                        <a:t>非正常户信息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20</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被认定为非正常户信息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税务部门</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rowSpan="6">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金融财税</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195</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金融信息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135</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融资未履行生效裁判信息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50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有无与融资信贷领域相关的未履行生效裁判信息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法院系统、有关部门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融资刑事犯罪信息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60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有无与融资信贷领域相关的刑事犯罪记录信息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法院系统、有关部门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288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金融逃废债信息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15</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金融逃废债信息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金融部门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830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存量权益登记信息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itchFamily="2" charset="-122"/>
                          <a:ea typeface="宋体" pitchFamily="2" charset="-122"/>
                          <a:cs typeface="Times New Roman" panose="02020603050405020304" charset="0"/>
                        </a:rPr>
                        <a:t>未按规定参加境外直接投资存量权益登记信息</a:t>
                      </a:r>
                      <a:endParaRPr lang="en-US" altLang="en-US" sz="1200" b="0">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人行部门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税费信息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60</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社保缴纳信息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30</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社保费用欠缴信息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税务部门</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019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税收缴纳信息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30</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税收欠缴信息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税务部门</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7690">
                <a:tc rowSpan="3">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管治能力</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90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产品质量信息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30</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监督抽查信息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30</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工程质量、产品（食药品）等监督抽查结果信息</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2060"/>
                          </a:solidFill>
                          <a:latin typeface="宋体" pitchFamily="2" charset="-122"/>
                          <a:ea typeface="宋体" pitchFamily="2" charset="-122"/>
                          <a:cs typeface="Times New Roman" panose="02020603050405020304" charset="0"/>
                        </a:rPr>
                        <a:t>住房城乡建设、市场监管、海关等部门</a:t>
                      </a:r>
                      <a:endParaRPr lang="en-US" altLang="en-US" sz="1200" b="1">
                        <a:solidFill>
                          <a:srgbClr val="00206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769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安全生产信息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30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安全生产事故和隐患信息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30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itchFamily="2" charset="-122"/>
                          <a:ea typeface="宋体" pitchFamily="2" charset="-122"/>
                          <a:cs typeface="Times New Roman" panose="02020603050405020304" charset="0"/>
                        </a:rPr>
                        <a:t>安全生产事故、安全生产监督检查情况、</a:t>
                      </a:r>
                      <a:r>
                        <a:rPr lang="en-US" sz="1200" b="0">
                          <a:solidFill>
                            <a:srgbClr val="000000"/>
                          </a:solidFill>
                          <a:latin typeface="宋体" pitchFamily="2" charset="-122"/>
                          <a:ea typeface="宋体" pitchFamily="2" charset="-122"/>
                          <a:cs typeface="Times New Roman" panose="02020603050405020304" charset="0"/>
                        </a:rPr>
                        <a:t>重大火灾隐患等信息</a:t>
                      </a:r>
                      <a:endParaRPr lang="en-US" altLang="en-US" sz="1200" b="0">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itchFamily="2" charset="-122"/>
                          <a:ea typeface="宋体" pitchFamily="2" charset="-122"/>
                          <a:cs typeface="Times New Roman" panose="02020603050405020304" charset="0"/>
                        </a:rPr>
                        <a:t>应急管理、住房城乡建设、</a:t>
                      </a:r>
                      <a:r>
                        <a:rPr lang="en-US" sz="1200" b="0">
                          <a:solidFill>
                            <a:srgbClr val="000000"/>
                          </a:solidFill>
                          <a:latin typeface="宋体" pitchFamily="2" charset="-122"/>
                          <a:ea typeface="宋体" pitchFamily="2" charset="-122"/>
                          <a:cs typeface="Times New Roman" panose="02020603050405020304" charset="0"/>
                        </a:rPr>
                        <a:t>消防等部门</a:t>
                      </a:r>
                      <a:endParaRPr lang="en-US" altLang="en-US" sz="1200" b="0">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64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环境保护信息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30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突发环境事件信息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30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突发性环境污染事件和辐射污染事件信息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生态环境部门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12" name="组合 11"/>
          <p:cNvGrpSpPr/>
          <p:nvPr/>
        </p:nvGrpSpPr>
        <p:grpSpPr>
          <a:xfrm>
            <a:off x="2279015" y="319405"/>
            <a:ext cx="5057775" cy="652145"/>
            <a:chOff x="4821" y="1522"/>
            <a:chExt cx="7965" cy="1027"/>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true"/>
          </p:cNvPicPr>
          <p:nvPr/>
        </p:nvPicPr>
        <p:blipFill>
          <a:blip r:embed="rId1" cstate="screen"/>
          <a:stretch>
            <a:fillRect/>
          </a:stretch>
        </p:blipFill>
        <p:spPr>
          <a:xfrm>
            <a:off x="-2121" y="-10438"/>
            <a:ext cx="12215711" cy="6878598"/>
          </a:xfrm>
          <a:prstGeom prst="rect">
            <a:avLst/>
          </a:prstGeom>
        </p:spPr>
      </p:pic>
      <p:grpSp>
        <p:nvGrpSpPr>
          <p:cNvPr id="10" name="ís1îḑe"/>
          <p:cNvGrpSpPr/>
          <p:nvPr/>
        </p:nvGrpSpPr>
        <p:grpSpPr>
          <a:xfrm>
            <a:off x="-17836" y="5469857"/>
            <a:ext cx="12228383" cy="1300513"/>
            <a:chOff x="6901" y="3178628"/>
            <a:chExt cx="12228383" cy="1300513"/>
          </a:xfrm>
        </p:grpSpPr>
        <p:sp>
          <p:nvSpPr>
            <p:cNvPr id="20" name="ïs1íḑé"/>
            <p:cNvSpPr/>
            <p:nvPr/>
          </p:nvSpPr>
          <p:spPr>
            <a:xfrm flipH="true" flipV="true">
              <a:off x="22830" y="3666823"/>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4D7D3"/>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sp>
          <p:nvSpPr>
            <p:cNvPr id="21" name="íṧľîḓê"/>
            <p:cNvSpPr/>
            <p:nvPr/>
          </p:nvSpPr>
          <p:spPr>
            <a:xfrm flipV="true">
              <a:off x="6901" y="3632241"/>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rgbClr val="FBD77F"/>
            </a:solidFill>
            <a:ln w="38100">
              <a:noFill/>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思源宋体 CN Heavy"/>
                <a:cs typeface="+mn-cs"/>
              </a:endParaRPr>
            </a:p>
          </p:txBody>
        </p:sp>
        <p:sp>
          <p:nvSpPr>
            <p:cNvPr id="22" name="íślïḑé"/>
            <p:cNvSpPr/>
            <p:nvPr/>
          </p:nvSpPr>
          <p:spPr>
            <a:xfrm flipH="true" flipV="true">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75000"/>
                <a:alpha val="29000"/>
              </a:schemeClr>
            </a:solidFill>
            <a:ln w="9525" cap="flat">
              <a:noFill/>
              <a:prstDash val="solid"/>
              <a:miter/>
            </a:ln>
          </p:spPr>
          <p:txBody>
            <a:bodyPr wrap="square" lIns="91440" tIns="45720" rIns="91440" bIns="45720" rtlCol="0" anchor="ctr">
              <a:norm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宋体 CN Heavy"/>
                <a:cs typeface="+mn-cs"/>
              </a:endParaRPr>
            </a:p>
          </p:txBody>
        </p:sp>
      </p:grpSp>
      <p:grpSp>
        <p:nvGrpSpPr>
          <p:cNvPr id="7" name="组合 6"/>
          <p:cNvGrpSpPr/>
          <p:nvPr/>
        </p:nvGrpSpPr>
        <p:grpSpPr>
          <a:xfrm>
            <a:off x="274397" y="445937"/>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01</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00" name="文本框 99"/>
          <p:cNvSpPr txBox="true"/>
          <p:nvPr/>
        </p:nvSpPr>
        <p:spPr>
          <a:xfrm>
            <a:off x="3556000" y="-1308417"/>
            <a:ext cx="5080000" cy="337185"/>
          </a:xfrm>
          <a:prstGeom prst="rect">
            <a:avLst/>
          </a:prstGeom>
          <a:noFill/>
          <a:ln w="9525">
            <a:noFill/>
          </a:ln>
        </p:spPr>
        <p:txBody>
          <a:bodyPr>
            <a:spAutoFit/>
          </a:bodyPr>
          <a:p>
            <a:pPr indent="406400" algn="ctr"/>
            <a:r>
              <a:rPr lang="zh-CN" sz="1600" b="0">
                <a:ea typeface="黑体" panose="02010609060101010101" charset="-122"/>
              </a:rPr>
              <a:t>企业公共信用评价指标权重一览表</a:t>
            </a:r>
            <a:endParaRPr lang="zh-CN" altLang="en-US"/>
          </a:p>
        </p:txBody>
      </p:sp>
      <p:sp>
        <p:nvSpPr>
          <p:cNvPr id="9" name="文本框 8"/>
          <p:cNvSpPr txBox="true"/>
          <p:nvPr/>
        </p:nvSpPr>
        <p:spPr>
          <a:xfrm>
            <a:off x="2483485" y="514985"/>
            <a:ext cx="3786505" cy="337185"/>
          </a:xfrm>
          <a:prstGeom prst="rect">
            <a:avLst/>
          </a:prstGeom>
          <a:noFill/>
          <a:ln w="9525">
            <a:noFill/>
          </a:ln>
        </p:spPr>
        <p:txBody>
          <a:bodyPr wrap="square">
            <a:spAutoFit/>
          </a:bodyPr>
          <a:p>
            <a:pPr indent="406400" algn="ctr"/>
            <a:r>
              <a:rPr lang="zh-CN" sz="1600" b="1">
                <a:ea typeface="黑体" panose="02010609060101010101" charset="-122"/>
              </a:rPr>
              <a:t>企业公共信用评价指标权重一览表</a:t>
            </a:r>
            <a:r>
              <a:rPr lang="en-US" altLang="zh-CN" sz="1600" b="1">
                <a:ea typeface="黑体" panose="02010609060101010101" charset="-122"/>
              </a:rPr>
              <a:t>2</a:t>
            </a:r>
            <a:endParaRPr lang="en-US" altLang="zh-CN" sz="1600" b="1">
              <a:ea typeface="黑体" panose="02010609060101010101" charset="-122"/>
            </a:endParaRPr>
          </a:p>
        </p:txBody>
      </p:sp>
      <p:grpSp>
        <p:nvGrpSpPr>
          <p:cNvPr id="12" name="组合 11"/>
          <p:cNvGrpSpPr/>
          <p:nvPr/>
        </p:nvGrpSpPr>
        <p:grpSpPr>
          <a:xfrm>
            <a:off x="2178685" y="319405"/>
            <a:ext cx="5057775" cy="652145"/>
            <a:chOff x="4821" y="1522"/>
            <a:chExt cx="7965" cy="1027"/>
          </a:xfrm>
        </p:grpSpPr>
        <p:sp>
          <p:nvSpPr>
            <p:cNvPr id="13" name="矩形 12"/>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矩形 13"/>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5"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graphicFrame>
        <p:nvGraphicFramePr>
          <p:cNvPr id="2" name="表格 1"/>
          <p:cNvGraphicFramePr/>
          <p:nvPr/>
        </p:nvGraphicFramePr>
        <p:xfrm>
          <a:off x="1399540" y="1136650"/>
          <a:ext cx="10115550" cy="4804410"/>
        </p:xfrm>
        <a:graphic>
          <a:graphicData uri="http://schemas.openxmlformats.org/drawingml/2006/table">
            <a:tbl>
              <a:tblPr firstRow="true" bandRow="true">
                <a:tableStyleId>{5940675A-B579-460E-94D1-54222C63F5DA}</a:tableStyleId>
              </a:tblPr>
              <a:tblGrid>
                <a:gridCol w="963930"/>
                <a:gridCol w="569595"/>
                <a:gridCol w="1066165"/>
                <a:gridCol w="525780"/>
                <a:gridCol w="1993900"/>
                <a:gridCol w="598170"/>
                <a:gridCol w="2862580"/>
                <a:gridCol w="1535430"/>
              </a:tblGrid>
              <a:tr h="286385">
                <a:tc rowSpan="8">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遵纪守法</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8">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450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行政管理信息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200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4</a:t>
                      </a:r>
                      <a:r>
                        <a:rPr lang="en-US" sz="1200" b="1" baseline="30000">
                          <a:solidFill>
                            <a:srgbClr val="C52525"/>
                          </a:solidFill>
                          <a:latin typeface="宋体" pitchFamily="2" charset="-122"/>
                          <a:ea typeface="宋体" pitchFamily="2" charset="-122"/>
                          <a:cs typeface="Times New Roman" panose="02020603050405020304" charset="0"/>
                        </a:rPr>
                        <a:t>*</a:t>
                      </a:r>
                      <a:r>
                        <a:rPr lang="en-US" sz="1200" b="1">
                          <a:solidFill>
                            <a:srgbClr val="C52525"/>
                          </a:solidFill>
                          <a:latin typeface="宋体" pitchFamily="2" charset="-122"/>
                          <a:ea typeface="宋体" pitchFamily="2" charset="-122"/>
                          <a:cs typeface="Times New Roman" panose="02020603050405020304" charset="0"/>
                        </a:rPr>
                        <a:t>行政处罚信息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90</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行政处罚信息</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C52525"/>
                          </a:solidFill>
                          <a:latin typeface="宋体" pitchFamily="2" charset="-122"/>
                          <a:ea typeface="宋体" pitchFamily="2" charset="-122"/>
                          <a:cs typeface="Times New Roman" panose="02020603050405020304" charset="0"/>
                        </a:rPr>
                        <a:t>有关部门</a:t>
                      </a:r>
                      <a:endParaRPr lang="en-US" altLang="en-US" sz="1200" b="1">
                        <a:solidFill>
                          <a:srgbClr val="C52525"/>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68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行政强制信息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60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行政强制信息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行政事项承诺信息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20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在行政事项办理过程中作出信用承诺但未履行的信息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33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其他行政认定不良信息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30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不构成行政处罚，但经部门认定的其他不良行为信息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386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司法处理信息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130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其他未履行生效裁判信息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50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除失信被执行人和融资领域外，单位未履行生效裁判的信息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法院系统、有关部门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其他刑事犯罪信息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60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除融资领域外，违反刑法规定构成犯罪的信息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法院系统、有关部门</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虚假诉讼信息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20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被法院认定的且</a:t>
                      </a:r>
                      <a:r>
                        <a:rPr lang="en-US" sz="1200" b="0">
                          <a:latin typeface="宋体" pitchFamily="2" charset="-122"/>
                          <a:ea typeface="宋体" pitchFamily="2" charset="-122"/>
                          <a:cs typeface="Times New Roman" panose="02020603050405020304" charset="0"/>
                        </a:rPr>
                        <a:t>未构成刑事犯罪的</a:t>
                      </a:r>
                      <a:r>
                        <a:rPr lang="en-US" sz="1200" b="0">
                          <a:solidFill>
                            <a:srgbClr val="000000"/>
                          </a:solidFill>
                          <a:latin typeface="宋体" pitchFamily="2" charset="-122"/>
                          <a:ea typeface="宋体" pitchFamily="2" charset="-122"/>
                          <a:cs typeface="Times New Roman" panose="02020603050405020304" charset="0"/>
                        </a:rPr>
                        <a:t>虚假诉讼信息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法院系统</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严重失信信息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120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严重失信名单信息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120</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列入严重失信名单（失信被执行人）的信息</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itchFamily="2" charset="-122"/>
                          <a:ea typeface="宋体" pitchFamily="2" charset="-122"/>
                          <a:cs typeface="Times New Roman" panose="02020603050405020304" charset="0"/>
                        </a:rPr>
                        <a:t>有关部门、法院系统</a:t>
                      </a:r>
                      <a:endParaRPr lang="en-US" altLang="en-US" sz="1200" b="0">
                        <a:solidFill>
                          <a:srgbClr val="000000"/>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8315">
                <a:tc rowSpan="4">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社会责任</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185</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公益慈善信息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65</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志愿服务信息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30</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参加志愿服务信息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省委宣传部（省文明办）、团省委</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10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慈善捐赠信息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35</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慈善捐赠信息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省红十字会、民政部门</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0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守信激励信息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120</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红名单信息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60</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列入红名单信息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有关部门</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011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荣誉奖励信息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60</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县级及以上人民政府或政府部门颁发的荣誉奖励信息</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accent1">
                              <a:lumMod val="75000"/>
                            </a:schemeClr>
                          </a:solidFill>
                          <a:latin typeface="宋体" pitchFamily="2" charset="-122"/>
                          <a:ea typeface="宋体" pitchFamily="2" charset="-122"/>
                          <a:cs typeface="Times New Roman" panose="02020603050405020304" charset="0"/>
                        </a:rPr>
                        <a:t>有关部门</a:t>
                      </a:r>
                      <a:endParaRPr lang="en-US" altLang="en-US" sz="1200" b="1">
                        <a:solidFill>
                          <a:schemeClr val="accent1">
                            <a:lumMod val="75000"/>
                          </a:schemeClr>
                        </a:solidFill>
                        <a:latin typeface="宋体" pitchFamily="2" charset="-122"/>
                        <a:ea typeface="宋体" pitchFamily="2" charset="-122"/>
                        <a:cs typeface="Times New Roman" panose="02020603050405020304" charset="0"/>
                      </a:endParaRPr>
                    </a:p>
                  </a:txBody>
                  <a:tcPr marL="9525" marR="9525" marT="9525" marB="9525"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cstate="screen"/>
          <a:stretch>
            <a:fillRect/>
          </a:stretch>
        </p:blipFill>
        <p:spPr>
          <a:xfrm>
            <a:off x="-12281" y="-10438"/>
            <a:ext cx="12215711" cy="6878598"/>
          </a:xfrm>
          <a:prstGeom prst="rect">
            <a:avLst/>
          </a:prstGeom>
        </p:spPr>
      </p:pic>
      <p:grpSp>
        <p:nvGrpSpPr>
          <p:cNvPr id="7" name="组合 6"/>
          <p:cNvGrpSpPr/>
          <p:nvPr/>
        </p:nvGrpSpPr>
        <p:grpSpPr>
          <a:xfrm>
            <a:off x="264872" y="205272"/>
            <a:ext cx="618188" cy="684810"/>
            <a:chOff x="854419" y="2169592"/>
            <a:chExt cx="1823073" cy="2019545"/>
          </a:xfrm>
        </p:grpSpPr>
        <p:sp>
          <p:nvSpPr>
            <p:cNvPr id="5" name="矩形 4"/>
            <p:cNvSpPr/>
            <p:nvPr/>
          </p:nvSpPr>
          <p:spPr>
            <a:xfrm>
              <a:off x="1016198" y="2169592"/>
              <a:ext cx="1536200" cy="2019545"/>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仓耳今楷05-6763 W05" panose="02020400000000000000" pitchFamily="18" charset="-122"/>
                  <a:ea typeface="仓耳今楷05-6763 W05" panose="02020400000000000000" pitchFamily="18" charset="-122"/>
                </a:rPr>
                <a:t>01</a:t>
              </a:r>
              <a:endParaRPr lang="zh-CN" altLang="en-US" sz="2400" dirty="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6" name="矩形 5"/>
            <p:cNvSpPr/>
            <p:nvPr/>
          </p:nvSpPr>
          <p:spPr>
            <a:xfrm>
              <a:off x="854419" y="2372660"/>
              <a:ext cx="1823073" cy="1599007"/>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15" name="任意多边形 7"/>
          <p:cNvSpPr/>
          <p:nvPr/>
        </p:nvSpPr>
        <p:spPr>
          <a:xfrm>
            <a:off x="1312945" y="3024251"/>
            <a:ext cx="285561" cy="18411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6" name="任意多边形 8"/>
          <p:cNvSpPr/>
          <p:nvPr/>
        </p:nvSpPr>
        <p:spPr>
          <a:xfrm>
            <a:off x="1312945" y="3716253"/>
            <a:ext cx="285561" cy="18411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grpSp>
        <p:nvGrpSpPr>
          <p:cNvPr id="12" name="组合 11"/>
          <p:cNvGrpSpPr/>
          <p:nvPr/>
        </p:nvGrpSpPr>
        <p:grpSpPr>
          <a:xfrm>
            <a:off x="2058670" y="966470"/>
            <a:ext cx="6060440" cy="4848860"/>
            <a:chOff x="3242" y="1522"/>
            <a:chExt cx="9544" cy="7636"/>
          </a:xfrm>
        </p:grpSpPr>
        <p:sp>
          <p:nvSpPr>
            <p:cNvPr id="10" name="矩形 9"/>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1" name="矩形 10"/>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lstStyle/>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14" name="Rectangle 24"/>
            <p:cNvSpPr>
              <a:spLocks noChangeArrowheads="true"/>
            </p:cNvSpPr>
            <p:nvPr/>
          </p:nvSpPr>
          <p:spPr bwMode="auto">
            <a:xfrm>
              <a:off x="6332" y="171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20000"/>
                </a:lnSpc>
                <a:defRPr/>
              </a:pPr>
              <a:r>
                <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数据扣分前</a:t>
              </a:r>
              <a:r>
                <a:rPr lang="en-US" altLang="zh-CN"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5</a:t>
              </a:r>
              <a:r>
                <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项指标</a:t>
              </a: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17" name="矩形 16"/>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sp>
          <p:nvSpPr>
            <p:cNvPr id="25" name="Rectangle 24"/>
            <p:cNvSpPr>
              <a:spLocks noChangeArrowheads="true"/>
            </p:cNvSpPr>
            <p:nvPr/>
          </p:nvSpPr>
          <p:spPr bwMode="auto">
            <a:xfrm>
              <a:off x="3242" y="8635"/>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grpSp>
      <p:sp>
        <p:nvSpPr>
          <p:cNvPr id="2" name="文本框 1"/>
          <p:cNvSpPr txBox="true"/>
          <p:nvPr/>
        </p:nvSpPr>
        <p:spPr>
          <a:xfrm>
            <a:off x="926465" y="132715"/>
            <a:ext cx="5000625" cy="829945"/>
          </a:xfrm>
          <a:prstGeom prst="rect">
            <a:avLst/>
          </a:prstGeom>
          <a:noFill/>
        </p:spPr>
        <p:txBody>
          <a:bodyPr wrap="square" rtlCol="0" anchor="t">
            <a:spAutoFit/>
          </a:bodyPr>
          <a:p>
            <a:pPr fontAlgn="auto">
              <a:lnSpc>
                <a:spcPct val="200000"/>
              </a:lnSpc>
              <a:spcBef>
                <a:spcPct val="0"/>
              </a:spcBef>
            </a:pPr>
            <a:r>
              <a:rPr lang="zh-CN" altLang="en-US" sz="2400" spc="300" dirty="0">
                <a:solidFill>
                  <a:schemeClr val="tx1">
                    <a:lumMod val="85000"/>
                    <a:lumOff val="15000"/>
                  </a:schemeClr>
                </a:solidFill>
                <a:latin typeface="微软雅黑" charset="0"/>
                <a:ea typeface="微软雅黑" charset="0"/>
                <a:cs typeface="+mj-cs"/>
                <a:sym typeface="+mn-ea"/>
              </a:rPr>
              <a:t>浙江省公共信用评价指标解读</a:t>
            </a:r>
            <a:endParaRPr lang="zh-CN" altLang="en-US" sz="2400" spc="300" dirty="0">
              <a:solidFill>
                <a:schemeClr val="tx1">
                  <a:lumMod val="85000"/>
                  <a:lumOff val="15000"/>
                </a:schemeClr>
              </a:solidFill>
              <a:latin typeface="微软雅黑" charset="0"/>
              <a:ea typeface="微软雅黑" charset="0"/>
              <a:cs typeface="+mj-cs"/>
              <a:sym typeface="+mn-ea"/>
            </a:endParaRPr>
          </a:p>
        </p:txBody>
      </p:sp>
      <p:pic>
        <p:nvPicPr>
          <p:cNvPr id="3" name="图片 1" descr="IMG_256"/>
          <p:cNvPicPr>
            <a:picLocks noChangeAspect="true"/>
          </p:cNvPicPr>
          <p:nvPr/>
        </p:nvPicPr>
        <p:blipFill>
          <a:blip r:embed="rId2"/>
          <a:stretch>
            <a:fillRect/>
          </a:stretch>
        </p:blipFill>
        <p:spPr>
          <a:xfrm>
            <a:off x="256540" y="1823085"/>
            <a:ext cx="11678285" cy="3373755"/>
          </a:xfrm>
          <a:prstGeom prst="rect">
            <a:avLst/>
          </a:prstGeom>
          <a:noFill/>
          <a:ln w="9525">
            <a:noFill/>
          </a:ln>
        </p:spPr>
      </p:pic>
      <p:grpSp>
        <p:nvGrpSpPr>
          <p:cNvPr id="20" name="组合 19"/>
          <p:cNvGrpSpPr/>
          <p:nvPr/>
        </p:nvGrpSpPr>
        <p:grpSpPr>
          <a:xfrm>
            <a:off x="1366520" y="5285105"/>
            <a:ext cx="5057775" cy="652145"/>
            <a:chOff x="4821" y="1522"/>
            <a:chExt cx="7965" cy="1027"/>
          </a:xfrm>
        </p:grpSpPr>
        <p:sp>
          <p:nvSpPr>
            <p:cNvPr id="21" name="矩形 20"/>
            <p:cNvSpPr/>
            <p:nvPr/>
          </p:nvSpPr>
          <p:spPr>
            <a:xfrm>
              <a:off x="4821" y="1522"/>
              <a:ext cx="907" cy="907"/>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22" name="矩形 21"/>
            <p:cNvSpPr/>
            <p:nvPr/>
          </p:nvSpPr>
          <p:spPr>
            <a:xfrm>
              <a:off x="5727" y="1522"/>
              <a:ext cx="6951" cy="907"/>
            </a:xfrm>
            <a:prstGeom prst="rect">
              <a:avLst/>
            </a:prstGeom>
            <a:solidFill>
              <a:srgbClr val="C4D7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4" tIns="60928" rIns="121854" bIns="60928" rtlCol="0" anchor="ctr"/>
            <a:p>
              <a:pPr marL="0" marR="0" lvl="0" indent="0" defTabSz="914400" rtl="0" eaLnBrk="1" fontAlgn="base" latinLnBrk="0" hangingPunct="1">
                <a:lnSpc>
                  <a:spcPct val="130000"/>
                </a:lnSpc>
                <a:spcBef>
                  <a:spcPct val="0"/>
                </a:spcBef>
                <a:spcAft>
                  <a:spcPct val="0"/>
                </a:spcAft>
                <a:buClrTx/>
                <a:buSzTx/>
                <a:buFont typeface="Arial" panose="02080604020202020204" pitchFamily="34" charset="0"/>
                <a:buNone/>
                <a:defRPr/>
              </a:pPr>
              <a:endParaRPr kumimoji="0" lang="zh-CN" altLang="en-US" sz="2395" b="0" i="0" u="none" strike="noStrike" kern="1200" cap="none" spc="0" normalizeH="0" baseline="0" noProof="0" dirty="0">
                <a:ln>
                  <a:noFill/>
                </a:ln>
                <a:solidFill>
                  <a:srgbClr val="99CC39"/>
                </a:solidFill>
                <a:effectLst/>
                <a:uLnTx/>
                <a:uFillTx/>
                <a:latin typeface="仓耳今楷05-6763 W05" panose="02020400000000000000" pitchFamily="18" charset="-122"/>
                <a:ea typeface="仓耳今楷05-6763 W05" panose="02020400000000000000" pitchFamily="18" charset="-122"/>
                <a:cs typeface="+mn-ea"/>
                <a:sym typeface="+mn-lt"/>
              </a:endParaRPr>
            </a:p>
          </p:txBody>
        </p:sp>
        <p:sp>
          <p:nvSpPr>
            <p:cNvPr id="23" name="Rectangle 24"/>
            <p:cNvSpPr>
              <a:spLocks noChangeArrowheads="true"/>
            </p:cNvSpPr>
            <p:nvPr/>
          </p:nvSpPr>
          <p:spPr bwMode="auto">
            <a:xfrm>
              <a:off x="5911" y="1834"/>
              <a:ext cx="63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lnSpc>
                  <a:spcPct val="120000"/>
                </a:lnSpc>
                <a:defRPr/>
              </a:pPr>
              <a:r>
                <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rPr>
                <a:t>其他扣分指标</a:t>
              </a:r>
              <a:endParaRPr lang="zh-CN" altLang="en-US" b="1" dirty="0">
                <a:solidFill>
                  <a:schemeClr val="tx1">
                    <a:lumMod val="75000"/>
                    <a:lumOff val="25000"/>
                  </a:schemeClr>
                </a:solidFill>
                <a:latin typeface="仓耳今楷05-6763 W05" panose="02020400000000000000" pitchFamily="18" charset="-122"/>
                <a:ea typeface="仓耳今楷05-6763 W05" panose="02020400000000000000" pitchFamily="18" charset="-122"/>
              </a:endParaRPr>
            </a:p>
          </p:txBody>
        </p:sp>
        <p:sp>
          <p:nvSpPr>
            <p:cNvPr id="24" name="矩形 23"/>
            <p:cNvSpPr/>
            <p:nvPr/>
          </p:nvSpPr>
          <p:spPr>
            <a:xfrm>
              <a:off x="5004" y="1642"/>
              <a:ext cx="7782" cy="90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lumMod val="85000"/>
                    <a:lumOff val="15000"/>
                  </a:schemeClr>
                </a:solidFill>
                <a:latin typeface="仓耳今楷05-6763 W05" panose="02020400000000000000" pitchFamily="18" charset="-122"/>
                <a:ea typeface="仓耳今楷05-6763 W05" panose="02020400000000000000" pitchFamily="18" charset="-122"/>
              </a:endParaRPr>
            </a:p>
          </p:txBody>
        </p:sp>
      </p:grpSp>
      <p:sp>
        <p:nvSpPr>
          <p:cNvPr id="54" name="椭圆 24"/>
          <p:cNvSpPr/>
          <p:nvPr/>
        </p:nvSpPr>
        <p:spPr>
          <a:xfrm>
            <a:off x="6555105" y="5450205"/>
            <a:ext cx="288925" cy="208280"/>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FBD77F"/>
          </a:solidFill>
          <a:ln w="19050" cap="flat" cmpd="sng" algn="ctr">
            <a:noFill/>
            <a:prstDash val="solid"/>
            <a:miter lim="800000"/>
          </a:ln>
          <a:effectLst/>
        </p:spPr>
        <p:txBody>
          <a:bodyPr rot="0" spcFirstLastPara="0" vert="horz" wrap="square" lIns="91440" tIns="45720" rIns="91440" bIns="45720" numCol="1" spcCol="0" rtlCol="0" fromWordArt="false" anchor="ctr" anchorCtr="false" forceAA="false" compatLnSpc="true">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27" name="文本框 26"/>
          <p:cNvSpPr txBox="true"/>
          <p:nvPr/>
        </p:nvSpPr>
        <p:spPr>
          <a:xfrm>
            <a:off x="6844030" y="5361305"/>
            <a:ext cx="1818640" cy="337185"/>
          </a:xfrm>
          <a:prstGeom prst="rect">
            <a:avLst/>
          </a:prstGeom>
          <a:noFill/>
        </p:spPr>
        <p:txBody>
          <a:bodyPr wrap="none" rtlCol="0" anchor="t">
            <a:spAutoFit/>
          </a:bodyPr>
          <a:p>
            <a:r>
              <a:rPr lang="en-US" sz="1600" b="1">
                <a:solidFill>
                  <a:schemeClr val="tx1"/>
                </a:solidFill>
                <a:latin typeface="宋体" pitchFamily="2" charset="-122"/>
                <a:ea typeface="宋体" pitchFamily="2" charset="-122"/>
                <a:cs typeface="Times New Roman" panose="02020603050405020304" charset="0"/>
                <a:sym typeface="+mn-ea"/>
              </a:rPr>
              <a:t>社保费用欠缴信息</a:t>
            </a:r>
            <a:endParaRPr lang="en-US" altLang="en-US" sz="1600" b="1">
              <a:solidFill>
                <a:schemeClr val="tx1"/>
              </a:solidFill>
              <a:latin typeface="宋体" pitchFamily="2" charset="-122"/>
              <a:ea typeface="宋体" pitchFamily="2" charset="-122"/>
              <a:cs typeface="Times New Roman" panose="02020603050405020304" charset="0"/>
              <a:sym typeface="+mn-ea"/>
            </a:endParaRPr>
          </a:p>
        </p:txBody>
      </p:sp>
      <p:sp>
        <p:nvSpPr>
          <p:cNvPr id="28" name="文本框 27"/>
          <p:cNvSpPr txBox="true"/>
          <p:nvPr/>
        </p:nvSpPr>
        <p:spPr>
          <a:xfrm>
            <a:off x="6917690" y="5814695"/>
            <a:ext cx="2207895" cy="337185"/>
          </a:xfrm>
          <a:prstGeom prst="rect">
            <a:avLst/>
          </a:prstGeom>
          <a:noFill/>
        </p:spPr>
        <p:txBody>
          <a:bodyPr wrap="square" rtlCol="0">
            <a:spAutoFit/>
          </a:bodyPr>
          <a:p>
            <a:r>
              <a:rPr lang="en-US" sz="1600" b="1">
                <a:latin typeface="宋体" pitchFamily="2" charset="-122"/>
                <a:ea typeface="宋体" pitchFamily="2" charset="-122"/>
                <a:cs typeface="Times New Roman" panose="02020603050405020304" charset="0"/>
              </a:rPr>
              <a:t>税收欠费信息</a:t>
            </a:r>
            <a:endParaRPr lang="en-US" sz="1600" b="1">
              <a:latin typeface="宋体" pitchFamily="2" charset="-122"/>
              <a:ea typeface="宋体" pitchFamily="2" charset="-122"/>
              <a:cs typeface="Times New Roman" panose="02020603050405020304" charset="0"/>
            </a:endParaRPr>
          </a:p>
        </p:txBody>
      </p:sp>
      <p:sp>
        <p:nvSpPr>
          <p:cNvPr id="55" name="椭圆 25"/>
          <p:cNvSpPr/>
          <p:nvPr/>
        </p:nvSpPr>
        <p:spPr>
          <a:xfrm>
            <a:off x="6550025" y="5861050"/>
            <a:ext cx="294005" cy="290830"/>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rgbClr val="C4D7D3"/>
          </a:solidFill>
          <a:ln w="19050" cap="flat" cmpd="sng" algn="ctr">
            <a:noFill/>
            <a:prstDash val="solid"/>
            <a:miter lim="800000"/>
          </a:ln>
          <a:effectLst/>
        </p:spPr>
        <p:txBody>
          <a:bodyPr rot="0" spcFirstLastPara="0" vert="horz" wrap="square" lIns="91440" tIns="45720" rIns="91440" bIns="45720" numCol="1" spcCol="0" rtlCol="0" fromWordArt="false" anchor="ctr" anchorCtr="false" forceAA="false" compatLnSpc="true">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56" name="椭圆 26"/>
          <p:cNvSpPr/>
          <p:nvPr/>
        </p:nvSpPr>
        <p:spPr>
          <a:xfrm>
            <a:off x="6570980" y="6301740"/>
            <a:ext cx="273050" cy="259715"/>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rgbClr val="FBD77F"/>
          </a:solidFill>
          <a:ln w="19050" cap="flat" cmpd="sng" algn="ctr">
            <a:noFill/>
            <a:prstDash val="solid"/>
            <a:miter lim="800000"/>
          </a:ln>
          <a:effectLst/>
        </p:spPr>
        <p:txBody>
          <a:bodyPr rot="0" spcFirstLastPara="0" vert="horz" wrap="square" lIns="91440" tIns="45720" rIns="91440" bIns="45720" numCol="1" spcCol="0" rtlCol="0" fromWordArt="false" anchor="ctr" anchorCtr="false" forceAA="false" compatLnSpc="true">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30" name="文本框 29"/>
          <p:cNvSpPr txBox="true"/>
          <p:nvPr/>
        </p:nvSpPr>
        <p:spPr>
          <a:xfrm>
            <a:off x="6844030" y="6254115"/>
            <a:ext cx="4794885" cy="614045"/>
          </a:xfrm>
          <a:prstGeom prst="rect">
            <a:avLst/>
          </a:prstGeom>
          <a:noFill/>
        </p:spPr>
        <p:txBody>
          <a:bodyPr wrap="square" rtlCol="0">
            <a:spAutoFit/>
          </a:bodyPr>
          <a:p>
            <a:pPr algn="l">
              <a:buClrTx/>
              <a:buSzTx/>
              <a:buFontTx/>
            </a:pPr>
            <a:r>
              <a:rPr lang="en-US" sz="1600" b="1">
                <a:latin typeface="宋体" pitchFamily="2" charset="-122"/>
                <a:ea typeface="宋体" pitchFamily="2" charset="-122"/>
                <a:cs typeface="Times New Roman" panose="02020603050405020304" charset="0"/>
                <a:sym typeface="+mn-ea"/>
              </a:rPr>
              <a:t>工程质量、产品（食药品）等监督抽查结果信息</a:t>
            </a:r>
            <a:endParaRPr lang="en-US" b="1">
              <a:latin typeface="宋体" pitchFamily="2" charset="-122"/>
              <a:ea typeface="宋体" pitchFamily="2" charset="-122"/>
              <a:cs typeface="Times New Roman" panose="02020603050405020304" charset="0"/>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true"/>
          </p:cNvPicPr>
          <p:nvPr/>
        </p:nvPicPr>
        <p:blipFill>
          <a:blip r:embed="rId1" cstate="screen"/>
          <a:stretch>
            <a:fillRect/>
          </a:stretch>
        </p:blipFill>
        <p:spPr>
          <a:xfrm>
            <a:off x="-23711" y="-20598"/>
            <a:ext cx="12215711" cy="6878598"/>
          </a:xfrm>
          <a:prstGeom prst="rect">
            <a:avLst/>
          </a:prstGeom>
        </p:spPr>
      </p:pic>
      <p:sp>
        <p:nvSpPr>
          <p:cNvPr id="6" name="矩形 5"/>
          <p:cNvSpPr/>
          <p:nvPr/>
        </p:nvSpPr>
        <p:spPr>
          <a:xfrm>
            <a:off x="2346158" y="721895"/>
            <a:ext cx="8049126" cy="5390147"/>
          </a:xfrm>
          <a:prstGeom prst="rect">
            <a:avLst/>
          </a:prstGeom>
          <a:blipFill dpi="0" rotWithShape="true">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516979" y="-20598"/>
            <a:ext cx="2675021" cy="6878598"/>
          </a:xfrm>
          <a:prstGeom prst="rect">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66277" y="950495"/>
            <a:ext cx="439149" cy="4957010"/>
            <a:chOff x="866277" y="950495"/>
            <a:chExt cx="439149" cy="4957010"/>
          </a:xfrm>
        </p:grpSpPr>
        <p:cxnSp>
          <p:nvCxnSpPr>
            <p:cNvPr id="12" name="直接连接符 11"/>
            <p:cNvCxnSpPr/>
            <p:nvPr/>
          </p:nvCxnSpPr>
          <p:spPr>
            <a:xfrm>
              <a:off x="1082841" y="1170071"/>
              <a:ext cx="0" cy="45659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84320" y="950495"/>
              <a:ext cx="421106" cy="421106"/>
            </a:xfrm>
            <a:prstGeom prst="ellipse">
              <a:avLst/>
            </a:prstGeom>
            <a:solidFill>
              <a:srgbClr val="FBD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66277" y="2480484"/>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4293" y="4010473"/>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84320" y="5486399"/>
              <a:ext cx="421106" cy="421106"/>
            </a:xfrm>
            <a:prstGeom prst="ellipse">
              <a:avLst/>
            </a:prstGeom>
            <a:solidFill>
              <a:srgbClr val="C4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772400" y="1479884"/>
            <a:ext cx="3645568" cy="3946358"/>
            <a:chOff x="7772400" y="1479884"/>
            <a:chExt cx="3645568" cy="3946358"/>
          </a:xfrm>
        </p:grpSpPr>
        <p:sp>
          <p:nvSpPr>
            <p:cNvPr id="7" name="矩形 6"/>
            <p:cNvSpPr/>
            <p:nvPr/>
          </p:nvSpPr>
          <p:spPr>
            <a:xfrm>
              <a:off x="7772400" y="1479884"/>
              <a:ext cx="3645568" cy="3946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13700" y="2023444"/>
              <a:ext cx="3163570" cy="2271395"/>
            </a:xfrm>
            <a:prstGeom prst="rect">
              <a:avLst/>
            </a:prstGeom>
          </p:spPr>
          <p:txBody>
            <a:bodyPr vert="horz" lIns="91440" tIns="45720" rIns="91440" bIns="45720" rtlCol="0" anchor="b">
              <a:noAutofit/>
            </a:bodyPr>
            <a:lstStyle/>
            <a:p>
              <a:pPr>
                <a:lnSpc>
                  <a:spcPts val="6000"/>
                </a:lnSpc>
                <a:spcBef>
                  <a:spcPct val="0"/>
                </a:spcBef>
              </a:pPr>
              <a:r>
                <a:rPr lang="en-US" altLang="zh-CN" sz="40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02.</a:t>
              </a:r>
              <a:endParaRPr lang="en-US" altLang="zh-CN" sz="4000"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a:p>
              <a:pPr algn="l">
                <a:lnSpc>
                  <a:spcPct val="200000"/>
                </a:lnSpc>
                <a:buClrTx/>
                <a:buSzTx/>
                <a:buNone/>
              </a:pPr>
              <a:r>
                <a:rPr lang="zh-CN" altLang="en-US" sz="2400" spc="300" dirty="0">
                  <a:solidFill>
                    <a:schemeClr val="tx1">
                      <a:lumMod val="85000"/>
                      <a:lumOff val="15000"/>
                    </a:schemeClr>
                  </a:solidFill>
                  <a:latin typeface="微软雅黑" charset="0"/>
                  <a:ea typeface="微软雅黑" charset="0"/>
                  <a:cs typeface="+mj-cs"/>
                </a:rPr>
                <a:t>纳税信用等级（</a:t>
              </a:r>
              <a:r>
                <a:rPr lang="en-US" altLang="zh-CN" sz="2400" spc="300" dirty="0">
                  <a:solidFill>
                    <a:schemeClr val="tx1">
                      <a:lumMod val="85000"/>
                      <a:lumOff val="15000"/>
                    </a:schemeClr>
                  </a:solidFill>
                  <a:latin typeface="微软雅黑" charset="0"/>
                  <a:ea typeface="微软雅黑" charset="0"/>
                  <a:cs typeface="+mj-cs"/>
                </a:rPr>
                <a:t>A</a:t>
              </a:r>
              <a:r>
                <a:rPr lang="zh-CN" altLang="en-US" sz="2400" spc="300" dirty="0">
                  <a:solidFill>
                    <a:schemeClr val="tx1">
                      <a:lumMod val="85000"/>
                      <a:lumOff val="15000"/>
                    </a:schemeClr>
                  </a:solidFill>
                  <a:latin typeface="微软雅黑" charset="0"/>
                  <a:ea typeface="微软雅黑" charset="0"/>
                  <a:cs typeface="+mj-cs"/>
                </a:rPr>
                <a:t>级）指标解读</a:t>
              </a:r>
              <a:endParaRPr lang="zh-CN" altLang="en-US" sz="2400" spc="300" dirty="0">
                <a:solidFill>
                  <a:schemeClr val="tx1">
                    <a:lumMod val="85000"/>
                    <a:lumOff val="15000"/>
                  </a:schemeClr>
                </a:solidFill>
                <a:latin typeface="微软雅黑" charset="0"/>
                <a:ea typeface="微软雅黑" charset="0"/>
                <a:cs typeface="+mj-cs"/>
              </a:endParaRPr>
            </a:p>
          </p:txBody>
        </p:sp>
        <p:sp>
          <p:nvSpPr>
            <p:cNvPr id="17" name="矩形 16"/>
            <p:cNvSpPr/>
            <p:nvPr/>
          </p:nvSpPr>
          <p:spPr>
            <a:xfrm>
              <a:off x="8253663" y="3638506"/>
              <a:ext cx="2373273" cy="347345"/>
            </a:xfrm>
            <a:prstGeom prst="rect">
              <a:avLst/>
            </a:prstGeom>
          </p:spPr>
          <p:txBody>
            <a:bodyPr wrap="square">
              <a:spAutoFit/>
            </a:bodyPr>
            <a:lstStyle/>
            <a:p>
              <a:pPr>
                <a:lnSpc>
                  <a:spcPts val="2000"/>
                </a:lnSpc>
              </a:pPr>
              <a:endParaRPr lang="zh-CN" altLang="en-US" sz="1600" dirty="0">
                <a:latin typeface="仓耳玄三M W05" panose="02020400000000000000" pitchFamily="18" charset="-122"/>
                <a:ea typeface="仓耳玄三M W05" panose="02020400000000000000" pitchFamily="18" charset="-122"/>
              </a:endParaRPr>
            </a:p>
          </p:txBody>
        </p:sp>
      </p:grpSp>
      <p:sp>
        <p:nvSpPr>
          <p:cNvPr id="25" name="矩形 24"/>
          <p:cNvSpPr/>
          <p:nvPr/>
        </p:nvSpPr>
        <p:spPr>
          <a:xfrm>
            <a:off x="2011928" y="5645809"/>
            <a:ext cx="2373273" cy="523392"/>
          </a:xfrm>
          <a:prstGeom prst="rect">
            <a:avLst/>
          </a:prstGeom>
        </p:spPr>
        <p:txBody>
          <a:bodyPr vert="horz" lIns="91440" tIns="45720" rIns="91440" bIns="45720" rtlCol="0" anchor="b">
            <a:noAutofit/>
          </a:bodyPr>
          <a:lstStyle/>
          <a:p>
            <a:pPr algn="ctr">
              <a:lnSpc>
                <a:spcPct val="90000"/>
              </a:lnSpc>
              <a:spcBef>
                <a:spcPct val="0"/>
              </a:spcBef>
            </a:pPr>
            <a:r>
              <a:rPr lang="en-US" altLang="zh-CN"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rPr>
              <a:t>TWO</a:t>
            </a:r>
            <a:endParaRPr lang="zh-CN" altLang="en-US" sz="5400" i="1" spc="300" dirty="0">
              <a:solidFill>
                <a:schemeClr val="tx1">
                  <a:lumMod val="85000"/>
                  <a:lumOff val="15000"/>
                </a:schemeClr>
              </a:solidFill>
              <a:latin typeface="仓耳今楷05-6763 W05" panose="02020400000000000000" pitchFamily="18" charset="-122"/>
              <a:ea typeface="仓耳今楷05-6763 W05" panose="02020400000000000000" pitchFamily="18"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75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750" fill="hold"/>
                                        <p:tgtEl>
                                          <p:spTgt spid="25"/>
                                        </p:tgtEl>
                                        <p:attrNameLst>
                                          <p:attrName>ppt_w</p:attrName>
                                        </p:attrNameLst>
                                      </p:cBhvr>
                                      <p:tavLst>
                                        <p:tav tm="0">
                                          <p:val>
                                            <p:fltVal val="0"/>
                                          </p:val>
                                        </p:tav>
                                        <p:tav tm="100000">
                                          <p:val>
                                            <p:strVal val="#ppt_w"/>
                                          </p:val>
                                        </p:tav>
                                      </p:tavLst>
                                    </p:anim>
                                    <p:anim calcmode="lin" valueType="num">
                                      <p:cBhvr>
                                        <p:cTn id="16" dur="750" fill="hold"/>
                                        <p:tgtEl>
                                          <p:spTgt spid="25"/>
                                        </p:tgtEl>
                                        <p:attrNameLst>
                                          <p:attrName>ppt_h</p:attrName>
                                        </p:attrNameLst>
                                      </p:cBhvr>
                                      <p:tavLst>
                                        <p:tav tm="0">
                                          <p:val>
                                            <p:fltVal val="0"/>
                                          </p:val>
                                        </p:tav>
                                        <p:tav tm="100000">
                                          <p:val>
                                            <p:strVal val="#ppt_h"/>
                                          </p:val>
                                        </p:tav>
                                      </p:tavLst>
                                    </p:anim>
                                    <p:animEffect transition="in" filter="fade">
                                      <p:cBhvr>
                                        <p:cTn id="17" dur="750"/>
                                        <p:tgtEl>
                                          <p:spTgt spid="25"/>
                                        </p:tgtEl>
                                      </p:cBhvr>
                                    </p:animEffect>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750"/>
                                        <p:tgtEl>
                                          <p:spTgt spid="27"/>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true"/>
      <p:bldP spid="5" grpId="0" animBg="true"/>
      <p:bldP spid="25"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13632</Words>
  <Application>WPS 演示</Application>
  <PresentationFormat>自定义</PresentationFormat>
  <Paragraphs>1914</Paragraphs>
  <Slides>36</Slides>
  <Notes>25</Notes>
  <HiddenSlides>0</HiddenSlides>
  <MMClips>0</MMClips>
  <ScaleCrop>false</ScaleCrop>
  <HeadingPairs>
    <vt:vector size="6" baseType="variant">
      <vt:variant>
        <vt:lpstr>已用的字体</vt:lpstr>
      </vt:variant>
      <vt:variant>
        <vt:i4>46</vt:i4>
      </vt:variant>
      <vt:variant>
        <vt:lpstr>主题</vt:lpstr>
      </vt:variant>
      <vt:variant>
        <vt:i4>1</vt:i4>
      </vt:variant>
      <vt:variant>
        <vt:lpstr>幻灯片标题</vt:lpstr>
      </vt:variant>
      <vt:variant>
        <vt:i4>36</vt:i4>
      </vt:variant>
    </vt:vector>
  </HeadingPairs>
  <TitlesOfParts>
    <vt:vector size="83" baseType="lpstr">
      <vt:lpstr>Arial</vt:lpstr>
      <vt:lpstr>宋体</vt:lpstr>
      <vt:lpstr>Wingdings</vt:lpstr>
      <vt:lpstr>Times New Roman</vt:lpstr>
      <vt:lpstr>Calibri</vt:lpstr>
      <vt:lpstr>DejaVu Sans</vt:lpstr>
      <vt:lpstr>字魂35号-经典雅黑</vt:lpstr>
      <vt:lpstr>方正黑体_GBK</vt:lpstr>
      <vt:lpstr>字魂59号-创粗黑</vt:lpstr>
      <vt:lpstr>仓耳今楷05-6763 W05</vt:lpstr>
      <vt:lpstr>楷体</vt:lpstr>
      <vt:lpstr>微软雅黑</vt:lpstr>
      <vt:lpstr>黑体</vt:lpstr>
      <vt:lpstr>思源宋体 CN Heavy</vt:lpstr>
      <vt:lpstr>微软雅黑</vt:lpstr>
      <vt:lpstr>楷体_GB2312</vt:lpstr>
      <vt:lpstr>Noto Sans S Chinese DemiLight</vt:lpstr>
      <vt:lpstr>仿宋_GB2312</vt:lpstr>
      <vt:lpstr>Source Han Serif SC</vt:lpstr>
      <vt:lpstr>仓耳玄三M W05</vt:lpstr>
      <vt:lpstr>方正小标宋简体</vt:lpstr>
      <vt:lpstr>FZHei-B01S</vt:lpstr>
      <vt:lpstr>思源宋体 CN Medium</vt:lpstr>
      <vt:lpstr>印品黑体</vt:lpstr>
      <vt:lpstr>微软雅黑 Light</vt:lpstr>
      <vt:lpstr>仓耳羽辰体-谷力 W04</vt:lpstr>
      <vt:lpstr>Wingdings 2</vt:lpstr>
      <vt:lpstr>思源黑体旧字形 Normal</vt:lpstr>
      <vt:lpstr>Calibri</vt:lpstr>
      <vt:lpstr>Source Han Sans HW SC</vt:lpstr>
      <vt:lpstr>PangMenZhengDao</vt:lpstr>
      <vt:lpstr>Montserrat Semi</vt:lpstr>
      <vt:lpstr>Helvetica</vt:lpstr>
      <vt:lpstr>Source Sans Pro Semibold</vt:lpstr>
      <vt:lpstr>方正黑体简体</vt:lpstr>
      <vt:lpstr>等线</vt:lpstr>
      <vt:lpstr>URW Bookman</vt:lpstr>
      <vt:lpstr>宋体</vt:lpstr>
      <vt:lpstr>Arial Unicode MS</vt:lpstr>
      <vt:lpstr>等线 Light</vt:lpstr>
      <vt:lpstr>方正书宋_GBK</vt:lpstr>
      <vt:lpstr>Noto Sans Mono CJK HK</vt:lpstr>
      <vt:lpstr>Noto Serif CJK JP</vt:lpstr>
      <vt:lpstr>华文中宋</vt:lpstr>
      <vt:lpstr>仿宋</vt:lpstr>
      <vt:lpstr>汉仪君黑-35简</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淡雅活动策划</dc:title>
  <dc:creator>第一PPT</dc:creator>
  <cp:keywords>www.1ppt.com</cp:keywords>
  <dc:description>www.1ppt.com</dc:description>
  <cp:lastModifiedBy>quzhou</cp:lastModifiedBy>
  <cp:revision>72</cp:revision>
  <dcterms:created xsi:type="dcterms:W3CDTF">2023-08-24T03:42:25Z</dcterms:created>
  <dcterms:modified xsi:type="dcterms:W3CDTF">2023-08-24T03:42:25Z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ies>
</file>