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3" r:id="rId4"/>
    <p:sldMasterId id="2147483675" r:id="rId5"/>
    <p:sldMasterId id="2147483678" r:id="rId6"/>
    <p:sldMasterId id="2147483681" r:id="rId7"/>
    <p:sldMasterId id="2147483684" r:id="rId8"/>
  </p:sldMasterIdLst>
  <p:notesMasterIdLst>
    <p:notesMasterId r:id="rId10"/>
  </p:notesMasterIdLst>
  <p:handoutMasterIdLst>
    <p:handoutMasterId r:id="rId65"/>
  </p:handoutMasterIdLst>
  <p:sldIdLst>
    <p:sldId id="373" r:id="rId9"/>
    <p:sldId id="374" r:id="rId11"/>
    <p:sldId id="577" r:id="rId12"/>
    <p:sldId id="578" r:id="rId13"/>
    <p:sldId id="596" r:id="rId14"/>
    <p:sldId id="591" r:id="rId15"/>
    <p:sldId id="592" r:id="rId16"/>
    <p:sldId id="593" r:id="rId17"/>
    <p:sldId id="594" r:id="rId18"/>
    <p:sldId id="595" r:id="rId19"/>
    <p:sldId id="378" r:id="rId20"/>
    <p:sldId id="598" r:id="rId21"/>
    <p:sldId id="559" r:id="rId22"/>
    <p:sldId id="600" r:id="rId23"/>
    <p:sldId id="599" r:id="rId24"/>
    <p:sldId id="560" r:id="rId25"/>
    <p:sldId id="612" r:id="rId26"/>
    <p:sldId id="717" r:id="rId27"/>
    <p:sldId id="615" r:id="rId28"/>
    <p:sldId id="616" r:id="rId29"/>
    <p:sldId id="617" r:id="rId30"/>
    <p:sldId id="618" r:id="rId31"/>
    <p:sldId id="619" r:id="rId32"/>
    <p:sldId id="620" r:id="rId33"/>
    <p:sldId id="621" r:id="rId34"/>
    <p:sldId id="640" r:id="rId35"/>
    <p:sldId id="383" r:id="rId36"/>
    <p:sldId id="622" r:id="rId37"/>
    <p:sldId id="564" r:id="rId38"/>
    <p:sldId id="624" r:id="rId39"/>
    <p:sldId id="669" r:id="rId40"/>
    <p:sldId id="693" r:id="rId41"/>
    <p:sldId id="625" r:id="rId42"/>
    <p:sldId id="626" r:id="rId43"/>
    <p:sldId id="627" r:id="rId44"/>
    <p:sldId id="629" r:id="rId45"/>
    <p:sldId id="631" r:id="rId46"/>
    <p:sldId id="632" r:id="rId47"/>
    <p:sldId id="633" r:id="rId48"/>
    <p:sldId id="634" r:id="rId49"/>
    <p:sldId id="635" r:id="rId50"/>
    <p:sldId id="636" r:id="rId51"/>
    <p:sldId id="637" r:id="rId52"/>
    <p:sldId id="638" r:id="rId53"/>
    <p:sldId id="646" r:id="rId54"/>
    <p:sldId id="647" r:id="rId55"/>
    <p:sldId id="643" r:id="rId56"/>
    <p:sldId id="644" r:id="rId57"/>
    <p:sldId id="645" r:id="rId58"/>
    <p:sldId id="648" r:id="rId59"/>
    <p:sldId id="649" r:id="rId60"/>
    <p:sldId id="650" r:id="rId61"/>
    <p:sldId id="651" r:id="rId62"/>
    <p:sldId id="652" r:id="rId63"/>
    <p:sldId id="556" r:id="rId64"/>
  </p:sldIdLst>
  <p:sldSz cx="12192000" cy="6858000"/>
  <p:notesSz cx="6858000" cy="9144000"/>
  <p:custDataLst>
    <p:tags r:id="rId69"/>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3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36"/>
    <p:restoredTop sz="94729"/>
  </p:normalViewPr>
  <p:slideViewPr>
    <p:cSldViewPr showGuides="1">
      <p:cViewPr>
        <p:scale>
          <a:sx n="75" d="100"/>
          <a:sy n="75" d="100"/>
        </p:scale>
        <p:origin x="-1854" y="-990"/>
      </p:cViewPr>
      <p:guideLst>
        <p:guide orient="horz" pos="2333"/>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9" Type="http://schemas.openxmlformats.org/officeDocument/2006/relationships/tags" Target="tags/tag1.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55.xml"/><Relationship Id="rId63" Type="http://schemas.openxmlformats.org/officeDocument/2006/relationships/slide" Target="slides/slide54.xml"/><Relationship Id="rId62" Type="http://schemas.openxmlformats.org/officeDocument/2006/relationships/slide" Target="slides/slide53.xml"/><Relationship Id="rId61" Type="http://schemas.openxmlformats.org/officeDocument/2006/relationships/slide" Target="slides/slide52.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E73B03-4D71-4565-8C52-4902BE6377A4}" type="doc">
      <dgm:prSet loTypeId="hierarchy" loCatId="hierarchy" qsTypeId="urn:microsoft.com/office/officeart/2005/8/quickstyle/simple1" qsCatId="simple" csTypeId="urn:microsoft.com/office/officeart/2005/8/colors/accent1_2" csCatId="accent1" phldr="0"/>
      <dgm:spPr/>
      <dgm:t>
        <a:bodyPr/>
        <a:p>
          <a:endParaRPr lang="zh-CN" altLang="en-US"/>
        </a:p>
      </dgm:t>
    </dgm:pt>
    <dgm:pt modelId="{0605F139-5EF0-48E7-A091-192233D2011D}">
      <dgm:prSet phldrT="[文本]" phldr="0" custT="0"/>
      <dgm:spPr/>
      <dgm:t>
        <a:bodyPr vert="horz" wrap="square"/>
        <a:p>
          <a:pPr>
            <a:lnSpc>
              <a:spcPct val="100000"/>
            </a:lnSpc>
            <a:spcBef>
              <a:spcPct val="0"/>
            </a:spcBef>
            <a:spcAft>
              <a:spcPct val="35000"/>
            </a:spcAft>
          </a:pPr>
          <a:r>
            <a:rPr lang="zh-CN" altLang="en-US"/>
            <a:t>省施工企业</a:t>
          </a:r>
          <a:endParaRPr lang="zh-CN" altLang="en-US"/>
        </a:p>
        <a:p>
          <a:pPr>
            <a:lnSpc>
              <a:spcPct val="100000"/>
            </a:lnSpc>
            <a:spcBef>
              <a:spcPct val="0"/>
            </a:spcBef>
            <a:spcAft>
              <a:spcPct val="35000"/>
            </a:spcAft>
          </a:pPr>
          <a:r>
            <a:rPr lang="zh-CN" altLang="en-US"/>
            <a:t>信用分</a:t>
          </a:r>
          <a:r>
            <a:rPr lang="zh-CN" altLang="en-US"/>
            <a:t/>
          </a:r>
          <a:endParaRPr lang="zh-CN" altLang="en-US"/>
        </a:p>
        <a:p>
          <a:pPr>
            <a:lnSpc>
              <a:spcPct val="100000"/>
            </a:lnSpc>
            <a:spcBef>
              <a:spcPct val="0"/>
            </a:spcBef>
            <a:spcAft>
              <a:spcPct val="35000"/>
            </a:spcAft>
          </a:pPr>
          <a:r>
            <a:rPr lang="zh-CN" altLang="en-US"/>
            <a:t>（</a:t>
          </a:r>
          <a:r>
            <a:rPr lang="en-US" altLang="zh-CN"/>
            <a:t>150</a:t>
          </a:r>
          <a:r>
            <a:rPr lang="zh-CN" altLang="en-US"/>
            <a:t>分</a:t>
          </a:r>
          <a:r>
            <a:rPr lang="zh-CN" altLang="en-US"/>
            <a:t>）</a:t>
          </a:r>
          <a:r>
            <a:rPr lang="zh-CN" altLang="en-US"/>
            <a:t/>
          </a:r>
          <a:endParaRPr lang="zh-CN" altLang="en-US"/>
        </a:p>
      </dgm:t>
    </dgm:pt>
    <dgm:pt modelId="{2AFB1B2A-8749-4E5E-9CB9-0B60F81C46F8}" cxnId="{17297F4B-205D-47AF-805E-650B85D43F83}" type="parTrans">
      <dgm:prSet/>
      <dgm:spPr/>
      <dgm:t>
        <a:bodyPr/>
        <a:p>
          <a:endParaRPr lang="zh-CN" altLang="en-US"/>
        </a:p>
      </dgm:t>
    </dgm:pt>
    <dgm:pt modelId="{E0FFEB56-236E-4FE9-83BF-31494E265D5A}" cxnId="{17297F4B-205D-47AF-805E-650B85D43F83}" type="sibTrans">
      <dgm:prSet/>
      <dgm:spPr/>
      <dgm:t>
        <a:bodyPr/>
        <a:p>
          <a:endParaRPr lang="zh-CN" altLang="en-US"/>
        </a:p>
      </dgm:t>
    </dgm:pt>
    <dgm:pt modelId="{4530EE7D-F557-4815-9ED2-EABC47F46978}">
      <dgm:prSet phldrT="[文本]" phldr="0" custT="0"/>
      <dgm:spPr/>
      <dgm:t>
        <a:bodyPr vert="horz" wrap="square"/>
        <a:p>
          <a:pPr>
            <a:lnSpc>
              <a:spcPct val="100000"/>
            </a:lnSpc>
            <a:spcBef>
              <a:spcPct val="0"/>
            </a:spcBef>
            <a:spcAft>
              <a:spcPct val="35000"/>
            </a:spcAft>
          </a:pPr>
          <a:r>
            <a:rPr lang="zh-CN" altLang="en-US"/>
            <a:t>企业基本信息分（</a:t>
          </a:r>
          <a:r>
            <a:rPr lang="en-US" altLang="zh-CN"/>
            <a:t>40</a:t>
          </a:r>
          <a:r>
            <a:rPr lang="zh-CN" altLang="en-US"/>
            <a:t>分</a:t>
          </a:r>
          <a:r>
            <a:rPr lang="zh-CN" altLang="en-US"/>
            <a:t>）</a:t>
          </a:r>
          <a:r>
            <a:rPr lang="zh-CN" altLang="en-US"/>
            <a:t/>
          </a:r>
          <a:endParaRPr lang="zh-CN" altLang="en-US"/>
        </a:p>
      </dgm:t>
    </dgm:pt>
    <dgm:pt modelId="{AC2BFF99-DAE2-494A-88AB-85D75BC6D2EE}" cxnId="{268F28F6-B5A4-4F2F-9D7D-10115D858C89}" type="parTrans">
      <dgm:prSet/>
      <dgm:spPr/>
      <dgm:t>
        <a:bodyPr/>
        <a:p>
          <a:endParaRPr lang="zh-CN" altLang="en-US"/>
        </a:p>
      </dgm:t>
    </dgm:pt>
    <dgm:pt modelId="{B98A0394-6758-42EB-8D0E-4491BED52B6C}" cxnId="{268F28F6-B5A4-4F2F-9D7D-10115D858C89}" type="sibTrans">
      <dgm:prSet/>
      <dgm:spPr/>
      <dgm:t>
        <a:bodyPr/>
        <a:p>
          <a:endParaRPr lang="zh-CN" altLang="en-US"/>
        </a:p>
      </dgm:t>
    </dgm:pt>
    <dgm:pt modelId="{2C2A4BF3-AA22-4080-9546-909CF9AC3ECB}">
      <dgm:prSet phldrT="[文本]" phldr="0" custT="0"/>
      <dgm:spPr/>
      <dgm:t>
        <a:bodyPr vert="horz" wrap="square"/>
        <a:p>
          <a:pPr>
            <a:lnSpc>
              <a:spcPct val="100000"/>
            </a:lnSpc>
            <a:spcBef>
              <a:spcPct val="0"/>
            </a:spcBef>
            <a:spcAft>
              <a:spcPct val="35000"/>
            </a:spcAft>
          </a:pPr>
          <a:r>
            <a:rPr lang="zh-CN" altLang="en-US"/>
            <a:t>基础能力分（</a:t>
          </a:r>
          <a:r>
            <a:rPr lang="en-US" altLang="zh-CN"/>
            <a:t>15</a:t>
          </a:r>
          <a:r>
            <a:rPr lang="zh-CN" altLang="en-US"/>
            <a:t>分</a:t>
          </a:r>
          <a:r>
            <a:rPr lang="zh-CN" altLang="en-US"/>
            <a:t>）</a:t>
          </a:r>
          <a:r>
            <a:rPr lang="zh-CN" altLang="en-US"/>
            <a:t/>
          </a:r>
          <a:endParaRPr lang="zh-CN" altLang="en-US"/>
        </a:p>
        <a:p>
          <a:pPr>
            <a:lnSpc>
              <a:spcPct val="100000"/>
            </a:lnSpc>
            <a:spcBef>
              <a:spcPct val="0"/>
            </a:spcBef>
            <a:spcAft>
              <a:spcPct val="35000"/>
            </a:spcAft>
          </a:pPr>
          <a:r>
            <a:rPr lang="zh-CN" altLang="en-US"/>
            <a:t>（三项缺一不可）</a:t>
          </a:r>
          <a:r>
            <a:rPr lang="zh-CN" altLang="en-US"/>
            <a:t/>
          </a:r>
          <a:endParaRPr lang="zh-CN" altLang="en-US"/>
        </a:p>
      </dgm:t>
    </dgm:pt>
    <dgm:pt modelId="{4A6A0524-D9B7-4A37-8E78-5FE688BDCCE6}" cxnId="{3F00DBFA-4B02-4D3E-968F-F7B3C94F2BE7}" type="parTrans">
      <dgm:prSet/>
      <dgm:spPr/>
      <dgm:t>
        <a:bodyPr/>
        <a:p>
          <a:endParaRPr lang="zh-CN" altLang="en-US"/>
        </a:p>
      </dgm:t>
    </dgm:pt>
    <dgm:pt modelId="{39CECE7E-7D7C-4022-9437-1E0813814145}" cxnId="{3F00DBFA-4B02-4D3E-968F-F7B3C94F2BE7}" type="sibTrans">
      <dgm:prSet/>
      <dgm:spPr/>
      <dgm:t>
        <a:bodyPr/>
        <a:p>
          <a:endParaRPr lang="zh-CN" altLang="en-US"/>
        </a:p>
      </dgm:t>
    </dgm:pt>
    <dgm:pt modelId="{AF36714C-2A58-44B7-AB96-DCCBDFD92620}">
      <dgm:prSet phldr="0" custT="0"/>
      <dgm:spPr/>
      <dgm:t>
        <a:bodyPr vert="horz" wrap="square"/>
        <a:p>
          <a:pPr>
            <a:lnSpc>
              <a:spcPct val="100000"/>
            </a:lnSpc>
            <a:spcBef>
              <a:spcPct val="0"/>
            </a:spcBef>
            <a:spcAft>
              <a:spcPct val="35000"/>
            </a:spcAft>
          </a:pPr>
          <a:r>
            <a:rPr lang="zh-CN"/>
            <a:t>营业执照</a:t>
          </a:r>
          <a:r>
            <a:rPr lang="zh-CN"/>
            <a:t/>
          </a:r>
          <a:endParaRPr lang="zh-CN"/>
        </a:p>
      </dgm:t>
    </dgm:pt>
    <dgm:pt modelId="{D718F5FD-5841-4DEE-BE5F-34EF7FB5B4F4}" cxnId="{655B04DE-4CD3-45AC-8723-72A18671C3BB}" type="parTrans">
      <dgm:prSet/>
      <dgm:spPr/>
    </dgm:pt>
    <dgm:pt modelId="{B1FCAD3B-F0A6-450B-81AB-9E76941A8954}" cxnId="{655B04DE-4CD3-45AC-8723-72A18671C3BB}" type="sibTrans">
      <dgm:prSet/>
      <dgm:spPr/>
    </dgm:pt>
    <dgm:pt modelId="{F0A6FAA6-2014-4565-B394-C6026994BEA4}">
      <dgm:prSet phldr="0" custT="0"/>
      <dgm:spPr/>
      <dgm:t>
        <a:bodyPr vert="horz" wrap="square"/>
        <a:p>
          <a:pPr>
            <a:lnSpc>
              <a:spcPct val="100000"/>
            </a:lnSpc>
            <a:spcBef>
              <a:spcPct val="0"/>
            </a:spcBef>
            <a:spcAft>
              <a:spcPct val="35000"/>
            </a:spcAft>
          </a:pPr>
          <a:r>
            <a:rPr lang="zh-CN"/>
            <a:t>建筑业企业资质证书</a:t>
          </a:r>
          <a:r>
            <a:rPr lang="zh-CN"/>
            <a:t/>
          </a:r>
          <a:endParaRPr lang="zh-CN"/>
        </a:p>
      </dgm:t>
    </dgm:pt>
    <dgm:pt modelId="{0E5854BB-A455-4454-A60F-3F990764BD64}" cxnId="{D901F9E1-7F7E-4637-A40C-0DBD40155ACB}" type="parTrans">
      <dgm:prSet/>
      <dgm:spPr/>
    </dgm:pt>
    <dgm:pt modelId="{2E6EA947-8AEB-4662-A19E-A5CD85CF80FA}" cxnId="{D901F9E1-7F7E-4637-A40C-0DBD40155ACB}" type="sibTrans">
      <dgm:prSet/>
      <dgm:spPr/>
    </dgm:pt>
    <dgm:pt modelId="{5B16E502-E94B-4689-AA4F-DB7BEAA94FC9}">
      <dgm:prSet phldr="0" custT="0"/>
      <dgm:spPr/>
      <dgm:t>
        <a:bodyPr vert="horz" wrap="square"/>
        <a:p>
          <a:pPr>
            <a:lnSpc>
              <a:spcPct val="100000"/>
            </a:lnSpc>
            <a:spcBef>
              <a:spcPct val="0"/>
            </a:spcBef>
            <a:spcAft>
              <a:spcPct val="35000"/>
            </a:spcAft>
          </a:pPr>
          <a:r>
            <a:rPr lang="zh-CN"/>
            <a:t>安全生产许可证</a:t>
          </a:r>
          <a:r>
            <a:rPr lang="zh-CN"/>
            <a:t/>
          </a:r>
          <a:endParaRPr lang="zh-CN"/>
        </a:p>
      </dgm:t>
    </dgm:pt>
    <dgm:pt modelId="{A760F399-1290-4607-AEFF-E25B592FCC55}" cxnId="{DE46DC9A-7AEA-4CD4-96B9-8C9B3FAF44F3}" type="parTrans">
      <dgm:prSet/>
      <dgm:spPr/>
    </dgm:pt>
    <dgm:pt modelId="{72311610-BC78-4FE7-9DB7-9730FF0242BA}" cxnId="{DE46DC9A-7AEA-4CD4-96B9-8C9B3FAF44F3}" type="sibTrans">
      <dgm:prSet/>
      <dgm:spPr/>
    </dgm:pt>
    <dgm:pt modelId="{C78C4F92-AD69-46C8-910C-41059E8ED0A9}">
      <dgm:prSet phldrT="[文本]" phldr="0" custT="0"/>
      <dgm:spPr/>
      <dgm:t>
        <a:bodyPr vert="horz" wrap="square"/>
        <a:p>
          <a:pPr>
            <a:lnSpc>
              <a:spcPct val="100000"/>
            </a:lnSpc>
            <a:spcBef>
              <a:spcPct val="0"/>
            </a:spcBef>
            <a:spcAft>
              <a:spcPct val="35000"/>
            </a:spcAft>
          </a:pPr>
          <a:r>
            <a:rPr lang="zh-CN" altLang="en-US"/>
            <a:t>项目基本信息分</a:t>
          </a:r>
          <a:endParaRPr lang="zh-CN" altLang="en-US"/>
        </a:p>
        <a:p>
          <a:pPr>
            <a:lnSpc>
              <a:spcPct val="100000"/>
            </a:lnSpc>
            <a:spcBef>
              <a:spcPct val="0"/>
            </a:spcBef>
            <a:spcAft>
              <a:spcPct val="35000"/>
            </a:spcAft>
          </a:pPr>
          <a:r>
            <a:rPr lang="zh-CN" altLang="en-US"/>
            <a:t>（项目补录</a:t>
          </a:r>
          <a:r>
            <a:rPr lang="en-US" altLang="zh-CN"/>
            <a:t>15</a:t>
          </a:r>
          <a:r>
            <a:rPr lang="zh-CN" altLang="en-US"/>
            <a:t>分</a:t>
          </a:r>
          <a:r>
            <a:rPr lang="zh-CN" altLang="en-US"/>
            <a:t>）</a:t>
          </a:r>
          <a:r>
            <a:rPr lang="zh-CN" altLang="en-US"/>
            <a:t/>
          </a:r>
          <a:endParaRPr lang="zh-CN" altLang="en-US"/>
        </a:p>
      </dgm:t>
    </dgm:pt>
    <dgm:pt modelId="{581124B7-0397-40F7-9B1D-41220103BA68}" cxnId="{ABFD8A15-CF02-4AB3-9669-D2ECEB348A03}" type="parTrans">
      <dgm:prSet/>
      <dgm:spPr/>
      <dgm:t>
        <a:bodyPr/>
        <a:p>
          <a:endParaRPr lang="zh-CN" altLang="en-US"/>
        </a:p>
      </dgm:t>
    </dgm:pt>
    <dgm:pt modelId="{A23C44A9-E7A6-467B-BF93-DD0656347715}" cxnId="{ABFD8A15-CF02-4AB3-9669-D2ECEB348A03}" type="sibTrans">
      <dgm:prSet/>
      <dgm:spPr/>
      <dgm:t>
        <a:bodyPr/>
        <a:p>
          <a:endParaRPr lang="zh-CN" altLang="en-US"/>
        </a:p>
      </dgm:t>
    </dgm:pt>
    <dgm:pt modelId="{F3818B3A-E7DF-4976-ADD3-BCFBB92DD127}">
      <dgm:prSet phldr="0" custT="0"/>
      <dgm:spPr/>
      <dgm:t>
        <a:bodyPr vert="horz" wrap="square"/>
        <a:p>
          <a:pPr>
            <a:lnSpc>
              <a:spcPct val="100000"/>
            </a:lnSpc>
            <a:spcBef>
              <a:spcPct val="0"/>
            </a:spcBef>
            <a:spcAft>
              <a:spcPct val="35000"/>
            </a:spcAft>
          </a:pPr>
          <a:r>
            <a:rPr lang="zh-CN"/>
            <a:t>工程业绩分</a:t>
          </a:r>
          <a:endParaRPr lang="zh-CN"/>
        </a:p>
        <a:p>
          <a:pPr>
            <a:lnSpc>
              <a:spcPct val="100000"/>
            </a:lnSpc>
            <a:spcBef>
              <a:spcPct val="0"/>
            </a:spcBef>
            <a:spcAft>
              <a:spcPct val="35000"/>
            </a:spcAft>
          </a:pPr>
          <a:r>
            <a:rPr lang="zh-CN"/>
            <a:t>（</a:t>
          </a:r>
          <a:r>
            <a:rPr lang="en-US" altLang="zh-CN"/>
            <a:t>10</a:t>
          </a:r>
          <a:r>
            <a:rPr lang="zh-CN" altLang="en-US"/>
            <a:t>分</a:t>
          </a:r>
          <a:r>
            <a:rPr lang="zh-CN"/>
            <a:t>）</a:t>
          </a:r>
          <a:r>
            <a:rPr lang="zh-CN"/>
            <a:t/>
          </a:r>
          <a:endParaRPr lang="zh-CN"/>
        </a:p>
      </dgm:t>
    </dgm:pt>
    <dgm:pt modelId="{F08F6D7D-6D54-4C3C-8632-CC900CC5CE3A}" cxnId="{D8D397F5-5287-4F0D-8D8F-5B3875A118B6}" type="parTrans">
      <dgm:prSet/>
      <dgm:spPr/>
    </dgm:pt>
    <dgm:pt modelId="{E7A45CF7-DBBE-4183-A0DE-662381FF12CF}" cxnId="{D8D397F5-5287-4F0D-8D8F-5B3875A118B6}" type="sibTrans">
      <dgm:prSet/>
      <dgm:spPr/>
    </dgm:pt>
    <dgm:pt modelId="{4E4A1E17-A3EC-4A54-9171-277E11A0B287}">
      <dgm:prSet phldrT="[文本]" phldr="0" custT="0"/>
      <dgm:spPr/>
      <dgm:t>
        <a:bodyPr vert="horz" wrap="square"/>
        <a:p>
          <a:pPr>
            <a:lnSpc>
              <a:spcPct val="100000"/>
            </a:lnSpc>
            <a:spcBef>
              <a:spcPct val="0"/>
            </a:spcBef>
            <a:spcAft>
              <a:spcPct val="35000"/>
            </a:spcAft>
          </a:pPr>
          <a:r>
            <a:rPr lang="zh-CN" altLang="en-US"/>
            <a:t>良好信息加分（</a:t>
          </a:r>
          <a:r>
            <a:rPr lang="en-US" altLang="zh-CN"/>
            <a:t>40</a:t>
          </a:r>
          <a:r>
            <a:rPr lang="zh-CN" altLang="en-US"/>
            <a:t>分</a:t>
          </a:r>
          <a:r>
            <a:rPr lang="zh-CN" altLang="en-US"/>
            <a:t>）</a:t>
          </a:r>
          <a:r>
            <a:rPr lang="zh-CN" altLang="en-US"/>
            <a:t/>
          </a:r>
          <a:endParaRPr lang="zh-CN" altLang="en-US"/>
        </a:p>
      </dgm:t>
    </dgm:pt>
    <dgm:pt modelId="{367D7799-1E5C-4947-8AD1-85D1E0D367AF}" cxnId="{CB4F8120-99DD-4411-AB27-7B489FFCF023}" type="parTrans">
      <dgm:prSet/>
      <dgm:spPr/>
      <dgm:t>
        <a:bodyPr/>
        <a:p>
          <a:endParaRPr lang="zh-CN" altLang="en-US"/>
        </a:p>
      </dgm:t>
    </dgm:pt>
    <dgm:pt modelId="{7FFEBD18-7D5B-41C0-A8F3-60942A71708D}" cxnId="{CB4F8120-99DD-4411-AB27-7B489FFCF023}" type="sibTrans">
      <dgm:prSet/>
      <dgm:spPr/>
      <dgm:t>
        <a:bodyPr/>
        <a:p>
          <a:endParaRPr lang="zh-CN" altLang="en-US"/>
        </a:p>
      </dgm:t>
    </dgm:pt>
    <dgm:pt modelId="{BB27D09F-7D38-4C12-8917-B442DB5E8280}">
      <dgm:prSet phldr="0" custT="0"/>
      <dgm:spPr/>
      <dgm:t>
        <a:bodyPr vert="horz" wrap="square"/>
        <a:p>
          <a:pPr>
            <a:lnSpc>
              <a:spcPct val="100000"/>
            </a:lnSpc>
            <a:spcBef>
              <a:spcPct val="0"/>
            </a:spcBef>
            <a:spcAft>
              <a:spcPct val="35000"/>
            </a:spcAft>
          </a:pPr>
          <a:r>
            <a:rPr lang="zh-CN"/>
            <a:t>不良信息扣分（</a:t>
          </a:r>
          <a:r>
            <a:rPr lang="en-US" altLang="zh-CN"/>
            <a:t>70</a:t>
          </a:r>
          <a:r>
            <a:rPr lang="zh-CN" altLang="en-US"/>
            <a:t>分</a:t>
          </a:r>
          <a:r>
            <a:rPr lang="zh-CN"/>
            <a:t>）</a:t>
          </a:r>
          <a:r>
            <a:rPr lang="en-US" altLang="zh-CN"/>
            <a:t/>
          </a:r>
          <a:endParaRPr lang="en-US" altLang="zh-CN"/>
        </a:p>
      </dgm:t>
    </dgm:pt>
    <dgm:pt modelId="{C0EC6F4F-5F72-455B-B25C-76AB06F14F71}" cxnId="{8F1D829D-D4F6-479A-80A7-466A432C5939}" type="parTrans">
      <dgm:prSet/>
      <dgm:spPr/>
    </dgm:pt>
    <dgm:pt modelId="{50F0B456-45B0-4424-B208-7CB4317EC850}" cxnId="{8F1D829D-D4F6-479A-80A7-466A432C5939}" type="sibTrans">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custScaleX="56226" custScaleY="55581" custLinFactNeighborX="-27678" custLinFactNeighborY="90">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3"/>
      <dgm:spPr/>
    </dgm:pt>
    <dgm:pt modelId="{C1833E64-0598-4ED8-B73B-4C820BB35531}" type="pres">
      <dgm:prSet presAssocID="{AC2BFF99-DAE2-494A-88AB-85D75BC6D2EE}" presName="connTx" presStyleCnt="0"/>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3" custScaleX="47633" custScaleY="53576">
        <dgm:presLayoutVars>
          <dgm:chPref val="3"/>
        </dgm:presLayoutVars>
      </dgm:prSet>
      <dgm:spPr/>
    </dgm:pt>
    <dgm:pt modelId="{48673F39-879C-4946-8DC7-FD68F0552920}" type="pres">
      <dgm:prSet presAssocID="{4530EE7D-F557-4815-9ED2-EABC47F46978}" presName="level3hierChild" presStyleCnt="0"/>
      <dgm:spPr/>
    </dgm:pt>
    <dgm:pt modelId="{FA61825B-C877-4D42-AAFB-0586288A9783}" type="pres">
      <dgm:prSet presAssocID="{4A6A0524-D9B7-4A37-8E78-5FE688BDCCE6}" presName="conn2-1" presStyleLbl="parChTrans1D3" presStyleIdx="0" presStyleCnt="3"/>
      <dgm:spPr/>
    </dgm:pt>
    <dgm:pt modelId="{66B35CF0-1806-4E4A-8B50-99A64DECDBA9}" type="pres">
      <dgm:prSet presAssocID="{4A6A0524-D9B7-4A37-8E78-5FE688BDCCE6}" presName="connTx" presStyleCnt="0"/>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0" presStyleCnt="3" custScaleX="68056" custScaleY="50212">
        <dgm:presLayoutVars>
          <dgm:chPref val="3"/>
        </dgm:presLayoutVars>
      </dgm:prSet>
      <dgm:spPr/>
    </dgm:pt>
    <dgm:pt modelId="{E0C65410-D9BC-4E23-87DE-EBBC54AD2166}" type="pres">
      <dgm:prSet presAssocID="{2C2A4BF3-AA22-4080-9546-909CF9AC3ECB}" presName="level3hierChild" presStyleCnt="0"/>
      <dgm:spPr/>
    </dgm:pt>
    <dgm:pt modelId="{F9B2795E-C7CB-4660-B035-4B8E1B038CE4}" type="pres">
      <dgm:prSet presAssocID="{D718F5FD-5841-4DEE-BE5F-34EF7FB5B4F4}" presName="conn2-1" presStyleLbl="parChTrans1D4" presStyleIdx="0" presStyleCnt="3"/>
      <dgm:spPr/>
    </dgm:pt>
    <dgm:pt modelId="{A8A2C092-256C-467B-9975-DCC3F7B26DF8}" type="pres">
      <dgm:prSet presAssocID="{D718F5FD-5841-4DEE-BE5F-34EF7FB5B4F4}" presName="connTx" presStyleCnt="0"/>
      <dgm:spPr/>
    </dgm:pt>
    <dgm:pt modelId="{88AF6B2F-22A9-41B1-918C-0E7885B52A3D}" type="pres">
      <dgm:prSet presAssocID="{AF36714C-2A58-44B7-AB96-DCCBDFD92620}" presName="root2" presStyleCnt="0"/>
      <dgm:spPr/>
    </dgm:pt>
    <dgm:pt modelId="{BA90D617-B9AB-420B-A97F-9C044AEFAD46}" type="pres">
      <dgm:prSet presAssocID="{AF36714C-2A58-44B7-AB96-DCCBDFD92620}" presName="LevelTwoTextNode" presStyleLbl="node4" presStyleIdx="0" presStyleCnt="3" custScaleX="44200" custScaleY="26560" custLinFactNeighborX="-641" custLinFactNeighborY="-801">
        <dgm:presLayoutVars>
          <dgm:chPref val="3"/>
        </dgm:presLayoutVars>
      </dgm:prSet>
      <dgm:spPr/>
    </dgm:pt>
    <dgm:pt modelId="{868C579D-AB5C-4E57-A750-6045DE8279A8}" type="pres">
      <dgm:prSet presAssocID="{AF36714C-2A58-44B7-AB96-DCCBDFD92620}" presName="level3hierChild" presStyleCnt="0"/>
      <dgm:spPr/>
    </dgm:pt>
    <dgm:pt modelId="{C8F0CAD8-4166-4336-8220-1DD34C155391}" type="pres">
      <dgm:prSet presAssocID="{0E5854BB-A455-4454-A60F-3F990764BD64}" presName="conn2-1" presStyleLbl="parChTrans1D4" presStyleIdx="1" presStyleCnt="3"/>
      <dgm:spPr/>
    </dgm:pt>
    <dgm:pt modelId="{57A28D3E-F8C4-4622-A6C1-39A6992D36A7}" type="pres">
      <dgm:prSet presAssocID="{0E5854BB-A455-4454-A60F-3F990764BD64}" presName="connTx" presStyleCnt="0"/>
      <dgm:spPr/>
    </dgm:pt>
    <dgm:pt modelId="{716A0413-3EFC-44B7-B276-7C1738DF04AC}" type="pres">
      <dgm:prSet presAssocID="{F0A6FAA6-2014-4565-B394-C6026994BEA4}" presName="root2" presStyleCnt="0"/>
      <dgm:spPr/>
    </dgm:pt>
    <dgm:pt modelId="{35382056-CED6-4962-AEA0-AA1F21962EBD}" type="pres">
      <dgm:prSet presAssocID="{F0A6FAA6-2014-4565-B394-C6026994BEA4}" presName="LevelTwoTextNode" presStyleLbl="node4" presStyleIdx="1" presStyleCnt="3" custScaleX="69776" custScaleY="28864" custLinFactNeighborX="343" custLinFactNeighborY="515">
        <dgm:presLayoutVars>
          <dgm:chPref val="3"/>
        </dgm:presLayoutVars>
      </dgm:prSet>
      <dgm:spPr/>
    </dgm:pt>
    <dgm:pt modelId="{44EDAD02-0C2C-42A7-A969-FFB7E64F160E}" type="pres">
      <dgm:prSet presAssocID="{F0A6FAA6-2014-4565-B394-C6026994BEA4}" presName="level3hierChild" presStyleCnt="0"/>
      <dgm:spPr/>
    </dgm:pt>
    <dgm:pt modelId="{0220F189-2E0E-4E5C-A8B0-51992F133794}" type="pres">
      <dgm:prSet presAssocID="{A760F399-1290-4607-AEFF-E25B592FCC55}" presName="conn2-1" presStyleLbl="parChTrans1D4" presStyleIdx="2" presStyleCnt="3"/>
      <dgm:spPr/>
    </dgm:pt>
    <dgm:pt modelId="{39AAF3F6-935A-4FAF-990A-49A8BCB19199}" type="pres">
      <dgm:prSet presAssocID="{A760F399-1290-4607-AEFF-E25B592FCC55}" presName="connTx" presStyleCnt="0"/>
      <dgm:spPr/>
    </dgm:pt>
    <dgm:pt modelId="{91E6FF0A-F5ED-4C07-A8DA-71AC251477EB}" type="pres">
      <dgm:prSet presAssocID="{5B16E502-E94B-4689-AA4F-DB7BEAA94FC9}" presName="root2" presStyleCnt="0"/>
      <dgm:spPr/>
    </dgm:pt>
    <dgm:pt modelId="{516B339F-A088-45F1-8E3F-067C2FCB4DE8}" type="pres">
      <dgm:prSet presAssocID="{5B16E502-E94B-4689-AA4F-DB7BEAA94FC9}" presName="LevelTwoTextNode" presStyleLbl="node4" presStyleIdx="2" presStyleCnt="3" custScaleX="57799" custScaleY="24640">
        <dgm:presLayoutVars>
          <dgm:chPref val="3"/>
        </dgm:presLayoutVars>
      </dgm:prSet>
      <dgm:spPr/>
    </dgm:pt>
    <dgm:pt modelId="{12EC4374-5B99-4DEF-8A06-429765B2B493}" type="pres">
      <dgm:prSet presAssocID="{5B16E502-E94B-4689-AA4F-DB7BEAA94FC9}" presName="level3hierChild" presStyleCnt="0"/>
      <dgm:spPr/>
    </dgm:pt>
    <dgm:pt modelId="{E81582B1-A130-479F-ACE3-61EF727591CE}" type="pres">
      <dgm:prSet presAssocID="{581124B7-0397-40F7-9B1D-41220103BA68}" presName="conn2-1" presStyleLbl="parChTrans1D3" presStyleIdx="1" presStyleCnt="3"/>
      <dgm:spPr/>
    </dgm:pt>
    <dgm:pt modelId="{C3EBFA62-33AA-4455-9D61-7B96DA4B37A4}" type="pres">
      <dgm:prSet presAssocID="{581124B7-0397-40F7-9B1D-41220103BA68}" presName="connTx" presStyleCnt="0"/>
      <dgm:spPr/>
    </dgm:pt>
    <dgm:pt modelId="{2DF34A52-3962-401F-8488-13EE54243675}" type="pres">
      <dgm:prSet presAssocID="{C78C4F92-AD69-46C8-910C-41059E8ED0A9}" presName="root2" presStyleCnt="0"/>
      <dgm:spPr/>
    </dgm:pt>
    <dgm:pt modelId="{29F748CF-C0E7-4DEA-B3A3-0E8AEB5CA964}" type="pres">
      <dgm:prSet presAssocID="{C78C4F92-AD69-46C8-910C-41059E8ED0A9}" presName="LevelTwoTextNode" presStyleLbl="node3" presStyleIdx="1" presStyleCnt="3" custScaleX="68425" custScaleY="44415">
        <dgm:presLayoutVars>
          <dgm:chPref val="3"/>
        </dgm:presLayoutVars>
      </dgm:prSet>
      <dgm:spPr/>
    </dgm:pt>
    <dgm:pt modelId="{02AC44EF-F1FC-4C54-8D55-2436304955F9}" type="pres">
      <dgm:prSet presAssocID="{C78C4F92-AD69-46C8-910C-41059E8ED0A9}" presName="level3hierChild" presStyleCnt="0"/>
      <dgm:spPr/>
    </dgm:pt>
    <dgm:pt modelId="{E16FF7BC-DF13-43D6-BC6B-EFA231F50DD0}" type="pres">
      <dgm:prSet presAssocID="{F08F6D7D-6D54-4C3C-8632-CC900CC5CE3A}" presName="conn2-1" presStyleLbl="parChTrans1D3" presStyleIdx="2" presStyleCnt="3"/>
      <dgm:spPr/>
    </dgm:pt>
    <dgm:pt modelId="{7C37263F-8800-479E-9F7C-0A4E2F8D4259}" type="pres">
      <dgm:prSet presAssocID="{F08F6D7D-6D54-4C3C-8632-CC900CC5CE3A}" presName="connTx" presStyleCnt="0"/>
      <dgm:spPr/>
    </dgm:pt>
    <dgm:pt modelId="{DCA4C764-EE23-47F5-B7A8-50F278F64671}" type="pres">
      <dgm:prSet presAssocID="{F3818B3A-E7DF-4976-ADD3-BCFBB92DD127}" presName="root2" presStyleCnt="0"/>
      <dgm:spPr/>
    </dgm:pt>
    <dgm:pt modelId="{B02E1DC8-6CA8-4744-BCE8-801CBC92289D}" type="pres">
      <dgm:prSet presAssocID="{F3818B3A-E7DF-4976-ADD3-BCFBB92DD127}" presName="LevelTwoTextNode" presStyleLbl="node3" presStyleIdx="2" presStyleCnt="3" custScaleX="67837" custScaleY="47728">
        <dgm:presLayoutVars>
          <dgm:chPref val="3"/>
        </dgm:presLayoutVars>
      </dgm:prSet>
      <dgm:spPr/>
    </dgm:pt>
    <dgm:pt modelId="{D4CEE15D-A754-492C-A85F-7AA38CD3E13A}" type="pres">
      <dgm:prSet presAssocID="{F3818B3A-E7DF-4976-ADD3-BCFBB92DD127}" presName="level3hierChild" presStyleCnt="0"/>
      <dgm:spPr/>
    </dgm:pt>
    <dgm:pt modelId="{2E81B90F-7494-41FF-808F-F7F82B993B40}" type="pres">
      <dgm:prSet presAssocID="{367D7799-1E5C-4947-8AD1-85D1E0D367AF}" presName="conn2-1" presStyleLbl="parChTrans1D2" presStyleIdx="1" presStyleCnt="3"/>
      <dgm:spPr/>
    </dgm:pt>
    <dgm:pt modelId="{0F4B7785-0023-487B-801C-9850969E1D34}" type="pres">
      <dgm:prSet presAssocID="{367D7799-1E5C-4947-8AD1-85D1E0D367AF}" presName="connTx" presStyleCnt="0"/>
      <dgm:spPr/>
    </dgm:pt>
    <dgm:pt modelId="{4925E953-147A-4210-9A9C-63730A307231}" type="pres">
      <dgm:prSet presAssocID="{4E4A1E17-A3EC-4A54-9171-277E11A0B287}" presName="root2" presStyleCnt="0"/>
      <dgm:spPr/>
    </dgm:pt>
    <dgm:pt modelId="{3D382021-A429-4403-82FF-5A95DD3EBB20}" type="pres">
      <dgm:prSet presAssocID="{4E4A1E17-A3EC-4A54-9171-277E11A0B287}" presName="LevelTwoTextNode" presStyleLbl="node2" presStyleIdx="1" presStyleCnt="3" custScaleX="46249" custScaleY="57104">
        <dgm:presLayoutVars>
          <dgm:chPref val="3"/>
        </dgm:presLayoutVars>
      </dgm:prSet>
      <dgm:spPr/>
    </dgm:pt>
    <dgm:pt modelId="{6D231649-1A42-47D5-A289-01058E6A05B6}" type="pres">
      <dgm:prSet presAssocID="{4E4A1E17-A3EC-4A54-9171-277E11A0B287}" presName="level3hierChild" presStyleCnt="0"/>
      <dgm:spPr/>
    </dgm:pt>
    <dgm:pt modelId="{F899723B-58DC-44D7-A77C-BB8250845F19}" type="pres">
      <dgm:prSet presAssocID="{C0EC6F4F-5F72-455B-B25C-76AB06F14F71}" presName="conn2-1" presStyleLbl="parChTrans1D2" presStyleIdx="2" presStyleCnt="3"/>
      <dgm:spPr/>
    </dgm:pt>
    <dgm:pt modelId="{31CC789F-3E52-423F-9C12-AE2E83B06C82}" type="pres">
      <dgm:prSet presAssocID="{C0EC6F4F-5F72-455B-B25C-76AB06F14F71}" presName="connTx" presStyleCnt="0"/>
      <dgm:spPr/>
    </dgm:pt>
    <dgm:pt modelId="{26C1C5EF-96EB-4943-8124-F2A81DDCE494}" type="pres">
      <dgm:prSet presAssocID="{BB27D09F-7D38-4C12-8917-B442DB5E8280}" presName="root2" presStyleCnt="0"/>
      <dgm:spPr/>
    </dgm:pt>
    <dgm:pt modelId="{E142EE3C-3B7F-4B18-96D3-D363ED3F1E07}" type="pres">
      <dgm:prSet presAssocID="{BB27D09F-7D38-4C12-8917-B442DB5E8280}" presName="LevelTwoTextNode" presStyleLbl="node2" presStyleIdx="2" presStyleCnt="3" custScaleX="47138" custScaleY="54857">
        <dgm:presLayoutVars>
          <dgm:chPref val="3"/>
        </dgm:presLayoutVars>
      </dgm:prSet>
      <dgm:spPr/>
    </dgm:pt>
    <dgm:pt modelId="{1603751C-3BE1-469B-A7ED-9A9BDCB9A516}" type="pres">
      <dgm:prSet presAssocID="{BB27D09F-7D38-4C12-8917-B442DB5E8280}" presName="level3hierChild" presStyleCnt="0"/>
      <dgm:spPr/>
    </dgm:pt>
  </dgm:ptLst>
  <dgm:cxnLst>
    <dgm:cxn modelId="{17297F4B-205D-47AF-805E-650B85D43F83}" srcId="{EFE73B03-4D71-4565-8C52-4902BE6377A4}" destId="{0605F139-5EF0-48E7-A091-192233D2011D}" srcOrd="0" destOrd="0" parTransId="{2AFB1B2A-8749-4E5E-9CB9-0B60F81C46F8}" sibTransId="{E0FFEB56-236E-4FE9-83BF-31494E265D5A}"/>
    <dgm:cxn modelId="{268F28F6-B5A4-4F2F-9D7D-10115D858C89}" srcId="{0605F139-5EF0-48E7-A091-192233D2011D}" destId="{4530EE7D-F557-4815-9ED2-EABC47F46978}" srcOrd="0" destOrd="0" parTransId="{AC2BFF99-DAE2-494A-88AB-85D75BC6D2EE}" sibTransId="{B98A0394-6758-42EB-8D0E-4491BED52B6C}"/>
    <dgm:cxn modelId="{3F00DBFA-4B02-4D3E-968F-F7B3C94F2BE7}" srcId="{4530EE7D-F557-4815-9ED2-EABC47F46978}" destId="{2C2A4BF3-AA22-4080-9546-909CF9AC3ECB}" srcOrd="0" destOrd="0" parTransId="{4A6A0524-D9B7-4A37-8E78-5FE688BDCCE6}" sibTransId="{39CECE7E-7D7C-4022-9437-1E0813814145}"/>
    <dgm:cxn modelId="{655B04DE-4CD3-45AC-8723-72A18671C3BB}" srcId="{2C2A4BF3-AA22-4080-9546-909CF9AC3ECB}" destId="{AF36714C-2A58-44B7-AB96-DCCBDFD92620}" srcOrd="0" destOrd="0" parTransId="{D718F5FD-5841-4DEE-BE5F-34EF7FB5B4F4}" sibTransId="{B1FCAD3B-F0A6-450B-81AB-9E76941A8954}"/>
    <dgm:cxn modelId="{D901F9E1-7F7E-4637-A40C-0DBD40155ACB}" srcId="{2C2A4BF3-AA22-4080-9546-909CF9AC3ECB}" destId="{F0A6FAA6-2014-4565-B394-C6026994BEA4}" srcOrd="1" destOrd="0" parTransId="{0E5854BB-A455-4454-A60F-3F990764BD64}" sibTransId="{2E6EA947-8AEB-4662-A19E-A5CD85CF80FA}"/>
    <dgm:cxn modelId="{DE46DC9A-7AEA-4CD4-96B9-8C9B3FAF44F3}" srcId="{2C2A4BF3-AA22-4080-9546-909CF9AC3ECB}" destId="{5B16E502-E94B-4689-AA4F-DB7BEAA94FC9}" srcOrd="2" destOrd="0" parTransId="{A760F399-1290-4607-AEFF-E25B592FCC55}" sibTransId="{72311610-BC78-4FE7-9DB7-9730FF0242BA}"/>
    <dgm:cxn modelId="{ABFD8A15-CF02-4AB3-9669-D2ECEB348A03}" srcId="{4530EE7D-F557-4815-9ED2-EABC47F46978}" destId="{C78C4F92-AD69-46C8-910C-41059E8ED0A9}" srcOrd="1" destOrd="0" parTransId="{581124B7-0397-40F7-9B1D-41220103BA68}" sibTransId="{A23C44A9-E7A6-467B-BF93-DD0656347715}"/>
    <dgm:cxn modelId="{D8D397F5-5287-4F0D-8D8F-5B3875A118B6}" srcId="{4530EE7D-F557-4815-9ED2-EABC47F46978}" destId="{F3818B3A-E7DF-4976-ADD3-BCFBB92DD127}" srcOrd="2" destOrd="0" parTransId="{F08F6D7D-6D54-4C3C-8632-CC900CC5CE3A}" sibTransId="{E7A45CF7-DBBE-4183-A0DE-662381FF12CF}"/>
    <dgm:cxn modelId="{CB4F8120-99DD-4411-AB27-7B489FFCF023}" srcId="{0605F139-5EF0-48E7-A091-192233D2011D}" destId="{4E4A1E17-A3EC-4A54-9171-277E11A0B287}" srcOrd="1" destOrd="0" parTransId="{367D7799-1E5C-4947-8AD1-85D1E0D367AF}" sibTransId="{7FFEBD18-7D5B-41C0-A8F3-60942A71708D}"/>
    <dgm:cxn modelId="{8F1D829D-D4F6-479A-80A7-466A432C5939}" srcId="{0605F139-5EF0-48E7-A091-192233D2011D}" destId="{BB27D09F-7D38-4C12-8917-B442DB5E8280}" srcOrd="2" destOrd="0" parTransId="{C0EC6F4F-5F72-455B-B25C-76AB06F14F71}" sibTransId="{50F0B456-45B0-4424-B208-7CB4317EC850}"/>
    <dgm:cxn modelId="{01590B0E-43E0-430E-899A-AFCF4F8E103B}" type="presOf" srcId="{EFE73B03-4D71-4565-8C52-4902BE6377A4}" destId="{5FBAB40F-6011-4629-9B30-77C9439C91BF}" srcOrd="0" destOrd="0" presId="urn:microsoft.com/office/officeart/2005/8/layout/hierarchy2"/>
    <dgm:cxn modelId="{CB6C99A5-7BCB-4214-9216-35DAC8C311EC}" type="presParOf" srcId="{5FBAB40F-6011-4629-9B30-77C9439C91BF}" destId="{2332AA2E-A989-4175-BB73-78EA4C3BDB65}" srcOrd="0" destOrd="0" presId="urn:microsoft.com/office/officeart/2005/8/layout/hierarchy2"/>
    <dgm:cxn modelId="{F1F9902A-BAE0-4C7B-8243-89559A599AD4}" type="presParOf" srcId="{2332AA2E-A989-4175-BB73-78EA4C3BDB65}" destId="{24E3F4AB-32FB-4CE0-9DAC-FC4DD26B5900}" srcOrd="0" destOrd="0" presId="urn:microsoft.com/office/officeart/2005/8/layout/hierarchy2"/>
    <dgm:cxn modelId="{0B5BF25A-3EA7-4417-863F-7FB0BFAA3EA7}" type="presOf" srcId="{0605F139-5EF0-48E7-A091-192233D2011D}" destId="{24E3F4AB-32FB-4CE0-9DAC-FC4DD26B5900}" srcOrd="0" destOrd="0" presId="urn:microsoft.com/office/officeart/2005/8/layout/hierarchy2"/>
    <dgm:cxn modelId="{3DEC8595-7D2A-4300-88C7-F7DDBC96E557}" type="presParOf" srcId="{2332AA2E-A989-4175-BB73-78EA4C3BDB65}" destId="{44F25638-8073-4DA7-9390-5AC06A304565}" srcOrd="1" destOrd="0" presId="urn:microsoft.com/office/officeart/2005/8/layout/hierarchy2"/>
    <dgm:cxn modelId="{19D2438D-8C7F-4A08-B309-56AC8E954C32}" type="presParOf" srcId="{44F25638-8073-4DA7-9390-5AC06A304565}" destId="{B47BD6C9-6D53-4A69-975F-9CF96E25F10F}" srcOrd="0" destOrd="1" presId="urn:microsoft.com/office/officeart/2005/8/layout/hierarchy2"/>
    <dgm:cxn modelId="{AE8426C4-D04E-4A8E-8A2D-CE4854F46E74}" type="presOf" srcId="{AC2BFF99-DAE2-494A-88AB-85D75BC6D2EE}" destId="{B47BD6C9-6D53-4A69-975F-9CF96E25F10F}" srcOrd="0" destOrd="0" presId="urn:microsoft.com/office/officeart/2005/8/layout/hierarchy2"/>
    <dgm:cxn modelId="{836CBF88-FBE3-46A6-9849-D0F049112345}" type="presParOf" srcId="{B47BD6C9-6D53-4A69-975F-9CF96E25F10F}" destId="{C1833E64-0598-4ED8-B73B-4C820BB35531}" srcOrd="0" destOrd="0" presId="urn:microsoft.com/office/officeart/2005/8/layout/hierarchy2"/>
    <dgm:cxn modelId="{4480525F-C66B-49C3-BDC1-2FED2F5FD3B0}" type="presOf" srcId="{AC2BFF99-DAE2-494A-88AB-85D75BC6D2EE}" destId="{C1833E64-0598-4ED8-B73B-4C820BB35531}" srcOrd="1" destOrd="0" presId="urn:microsoft.com/office/officeart/2005/8/layout/hierarchy2"/>
    <dgm:cxn modelId="{BAEAAF06-F2D9-427D-9CB4-C8009C163383}" type="presParOf" srcId="{44F25638-8073-4DA7-9390-5AC06A304565}" destId="{46F58ACF-5130-428E-B3EF-87D6FEC0C921}" srcOrd="1" destOrd="1" presId="urn:microsoft.com/office/officeart/2005/8/layout/hierarchy2"/>
    <dgm:cxn modelId="{2DC5E28A-3508-4C98-AF43-8BEB19172784}" type="presParOf" srcId="{46F58ACF-5130-428E-B3EF-87D6FEC0C921}" destId="{3C0D5057-54F2-42F8-ADAD-AA27A1CC1A1B}" srcOrd="0" destOrd="1" presId="urn:microsoft.com/office/officeart/2005/8/layout/hierarchy2"/>
    <dgm:cxn modelId="{800896EF-AFD0-46BE-955E-FE8A371F3BFA}" type="presOf" srcId="{4530EE7D-F557-4815-9ED2-EABC47F46978}" destId="{3C0D5057-54F2-42F8-ADAD-AA27A1CC1A1B}" srcOrd="0" destOrd="0" presId="urn:microsoft.com/office/officeart/2005/8/layout/hierarchy2"/>
    <dgm:cxn modelId="{D192A6BB-BEF5-4D6C-8FBD-104401239367}" type="presParOf" srcId="{46F58ACF-5130-428E-B3EF-87D6FEC0C921}" destId="{48673F39-879C-4946-8DC7-FD68F0552920}" srcOrd="1" destOrd="1" presId="urn:microsoft.com/office/officeart/2005/8/layout/hierarchy2"/>
    <dgm:cxn modelId="{F61BD2F2-B6DB-4379-AA51-DA3E5DEDE645}" type="presParOf" srcId="{48673F39-879C-4946-8DC7-FD68F0552920}" destId="{FA61825B-C877-4D42-AAFB-0586288A9783}" srcOrd="0" destOrd="1" presId="urn:microsoft.com/office/officeart/2005/8/layout/hierarchy2"/>
    <dgm:cxn modelId="{BAB95879-9297-47FD-9951-D8BA91A7B93D}" type="presOf" srcId="{4A6A0524-D9B7-4A37-8E78-5FE688BDCCE6}" destId="{FA61825B-C877-4D42-AAFB-0586288A9783}" srcOrd="0" destOrd="0" presId="urn:microsoft.com/office/officeart/2005/8/layout/hierarchy2"/>
    <dgm:cxn modelId="{F0875949-BE83-42B6-8E76-C4528351CF6C}" type="presParOf" srcId="{FA61825B-C877-4D42-AAFB-0586288A9783}" destId="{66B35CF0-1806-4E4A-8B50-99A64DECDBA9}" srcOrd="0" destOrd="0" presId="urn:microsoft.com/office/officeart/2005/8/layout/hierarchy2"/>
    <dgm:cxn modelId="{9242B2B4-72DD-465C-8982-8797E9D1757B}" type="presOf" srcId="{4A6A0524-D9B7-4A37-8E78-5FE688BDCCE6}" destId="{66B35CF0-1806-4E4A-8B50-99A64DECDBA9}" srcOrd="1" destOrd="0" presId="urn:microsoft.com/office/officeart/2005/8/layout/hierarchy2"/>
    <dgm:cxn modelId="{76419CF6-DC62-4168-98DD-E087CD09919E}" type="presParOf" srcId="{48673F39-879C-4946-8DC7-FD68F0552920}" destId="{F95D7524-EA0E-4F9D-9D6F-B10856D5C83F}" srcOrd="1" destOrd="1" presId="urn:microsoft.com/office/officeart/2005/8/layout/hierarchy2"/>
    <dgm:cxn modelId="{0BA6A59D-E6DC-4344-B88D-FFC76F4EE174}" type="presParOf" srcId="{F95D7524-EA0E-4F9D-9D6F-B10856D5C83F}" destId="{63712EDC-9AF8-41BC-8F72-ADF8D554FF07}" srcOrd="0" destOrd="1" presId="urn:microsoft.com/office/officeart/2005/8/layout/hierarchy2"/>
    <dgm:cxn modelId="{3EC12768-7C38-4DE6-AAD0-97B68BDC7523}" type="presOf" srcId="{2C2A4BF3-AA22-4080-9546-909CF9AC3ECB}" destId="{63712EDC-9AF8-41BC-8F72-ADF8D554FF07}" srcOrd="0" destOrd="0" presId="urn:microsoft.com/office/officeart/2005/8/layout/hierarchy2"/>
    <dgm:cxn modelId="{D5905768-0E70-451B-AD09-AEA27C1397D3}" type="presParOf" srcId="{F95D7524-EA0E-4F9D-9D6F-B10856D5C83F}" destId="{E0C65410-D9BC-4E23-87DE-EBBC54AD2166}" srcOrd="1" destOrd="1" presId="urn:microsoft.com/office/officeart/2005/8/layout/hierarchy2"/>
    <dgm:cxn modelId="{424AA5F7-B963-447A-91A8-453CFBA4B599}" type="presParOf" srcId="{E0C65410-D9BC-4E23-87DE-EBBC54AD2166}" destId="{F9B2795E-C7CB-4660-B035-4B8E1B038CE4}" srcOrd="0" destOrd="1" presId="urn:microsoft.com/office/officeart/2005/8/layout/hierarchy2"/>
    <dgm:cxn modelId="{50E73CDD-F24A-4911-8321-8A9412F02649}" type="presOf" srcId="{D718F5FD-5841-4DEE-BE5F-34EF7FB5B4F4}" destId="{F9B2795E-C7CB-4660-B035-4B8E1B038CE4}" srcOrd="0" destOrd="0" presId="urn:microsoft.com/office/officeart/2005/8/layout/hierarchy2"/>
    <dgm:cxn modelId="{88EB6F01-28B1-4234-AB82-26992730A622}" type="presParOf" srcId="{F9B2795E-C7CB-4660-B035-4B8E1B038CE4}" destId="{A8A2C092-256C-467B-9975-DCC3F7B26DF8}" srcOrd="0" destOrd="0" presId="urn:microsoft.com/office/officeart/2005/8/layout/hierarchy2"/>
    <dgm:cxn modelId="{8BB581FA-CD75-4B4C-8A00-CFC0556E4405}" type="presOf" srcId="{D718F5FD-5841-4DEE-BE5F-34EF7FB5B4F4}" destId="{A8A2C092-256C-467B-9975-DCC3F7B26DF8}" srcOrd="1" destOrd="0" presId="urn:microsoft.com/office/officeart/2005/8/layout/hierarchy2"/>
    <dgm:cxn modelId="{7155C65F-A0C3-4577-8EC8-9EA28F72345D}" type="presParOf" srcId="{E0C65410-D9BC-4E23-87DE-EBBC54AD2166}" destId="{88AF6B2F-22A9-41B1-918C-0E7885B52A3D}" srcOrd="1" destOrd="1" presId="urn:microsoft.com/office/officeart/2005/8/layout/hierarchy2"/>
    <dgm:cxn modelId="{E9F2FF03-1826-408C-80C5-4CD9FB8E86A8}" type="presParOf" srcId="{88AF6B2F-22A9-41B1-918C-0E7885B52A3D}" destId="{BA90D617-B9AB-420B-A97F-9C044AEFAD46}" srcOrd="0" destOrd="1" presId="urn:microsoft.com/office/officeart/2005/8/layout/hierarchy2"/>
    <dgm:cxn modelId="{D16C8320-7FC4-4C7F-A64C-7105CDBC75A2}" type="presOf" srcId="{AF36714C-2A58-44B7-AB96-DCCBDFD92620}" destId="{BA90D617-B9AB-420B-A97F-9C044AEFAD46}" srcOrd="0" destOrd="0" presId="urn:microsoft.com/office/officeart/2005/8/layout/hierarchy2"/>
    <dgm:cxn modelId="{9743D760-814E-4843-ABBB-3772259977B3}" type="presParOf" srcId="{88AF6B2F-22A9-41B1-918C-0E7885B52A3D}" destId="{868C579D-AB5C-4E57-A750-6045DE8279A8}" srcOrd="1" destOrd="1" presId="urn:microsoft.com/office/officeart/2005/8/layout/hierarchy2"/>
    <dgm:cxn modelId="{712B5818-E265-4D17-9460-E6364DB4BA5E}" type="presParOf" srcId="{E0C65410-D9BC-4E23-87DE-EBBC54AD2166}" destId="{C8F0CAD8-4166-4336-8220-1DD34C155391}" srcOrd="2" destOrd="1" presId="urn:microsoft.com/office/officeart/2005/8/layout/hierarchy2"/>
    <dgm:cxn modelId="{DBA770EB-44C6-4CFE-979C-4CDB177B6143}" type="presOf" srcId="{0E5854BB-A455-4454-A60F-3F990764BD64}" destId="{C8F0CAD8-4166-4336-8220-1DD34C155391}" srcOrd="0" destOrd="0" presId="urn:microsoft.com/office/officeart/2005/8/layout/hierarchy2"/>
    <dgm:cxn modelId="{3C405DFF-5070-470F-9FAF-D88EF9328C9C}" type="presParOf" srcId="{C8F0CAD8-4166-4336-8220-1DD34C155391}" destId="{57A28D3E-F8C4-4622-A6C1-39A6992D36A7}" srcOrd="0" destOrd="2" presId="urn:microsoft.com/office/officeart/2005/8/layout/hierarchy2"/>
    <dgm:cxn modelId="{FC21933A-9BF4-437D-809B-CE3FC4ACE1A6}" type="presOf" srcId="{0E5854BB-A455-4454-A60F-3F990764BD64}" destId="{57A28D3E-F8C4-4622-A6C1-39A6992D36A7}" srcOrd="1" destOrd="0" presId="urn:microsoft.com/office/officeart/2005/8/layout/hierarchy2"/>
    <dgm:cxn modelId="{846405D2-3195-42F8-9BFD-420E24812940}" type="presParOf" srcId="{E0C65410-D9BC-4E23-87DE-EBBC54AD2166}" destId="{716A0413-3EFC-44B7-B276-7C1738DF04AC}" srcOrd="3" destOrd="1" presId="urn:microsoft.com/office/officeart/2005/8/layout/hierarchy2"/>
    <dgm:cxn modelId="{82C801DF-B3DB-421F-A3C2-218109C6F201}" type="presParOf" srcId="{716A0413-3EFC-44B7-B276-7C1738DF04AC}" destId="{35382056-CED6-4962-AEA0-AA1F21962EBD}" srcOrd="0" destOrd="3" presId="urn:microsoft.com/office/officeart/2005/8/layout/hierarchy2"/>
    <dgm:cxn modelId="{5F99BF4A-21DA-4A56-9EEE-7460307E4FD9}" type="presOf" srcId="{F0A6FAA6-2014-4565-B394-C6026994BEA4}" destId="{35382056-CED6-4962-AEA0-AA1F21962EBD}" srcOrd="0" destOrd="0" presId="urn:microsoft.com/office/officeart/2005/8/layout/hierarchy2"/>
    <dgm:cxn modelId="{B0AB3833-63DD-4DF2-96F5-8CB4AC859280}" type="presParOf" srcId="{716A0413-3EFC-44B7-B276-7C1738DF04AC}" destId="{44EDAD02-0C2C-42A7-A969-FFB7E64F160E}" srcOrd="1" destOrd="3" presId="urn:microsoft.com/office/officeart/2005/8/layout/hierarchy2"/>
    <dgm:cxn modelId="{7481C592-5C67-4586-BBF6-0D96A75A8A68}" type="presParOf" srcId="{E0C65410-D9BC-4E23-87DE-EBBC54AD2166}" destId="{0220F189-2E0E-4E5C-A8B0-51992F133794}" srcOrd="4" destOrd="1" presId="urn:microsoft.com/office/officeart/2005/8/layout/hierarchy2"/>
    <dgm:cxn modelId="{ED451595-7E22-4D7A-8024-11677E233D93}" type="presOf" srcId="{A760F399-1290-4607-AEFF-E25B592FCC55}" destId="{0220F189-2E0E-4E5C-A8B0-51992F133794}" srcOrd="0" destOrd="0" presId="urn:microsoft.com/office/officeart/2005/8/layout/hierarchy2"/>
    <dgm:cxn modelId="{D46053DB-A639-42E9-867B-46BBEF16FA3D}" type="presParOf" srcId="{0220F189-2E0E-4E5C-A8B0-51992F133794}" destId="{39AAF3F6-935A-4FAF-990A-49A8BCB19199}" srcOrd="0" destOrd="4" presId="urn:microsoft.com/office/officeart/2005/8/layout/hierarchy2"/>
    <dgm:cxn modelId="{111F4FF2-99F4-4CF1-A14A-482B921E2707}" type="presOf" srcId="{A760F399-1290-4607-AEFF-E25B592FCC55}" destId="{39AAF3F6-935A-4FAF-990A-49A8BCB19199}" srcOrd="1" destOrd="0" presId="urn:microsoft.com/office/officeart/2005/8/layout/hierarchy2"/>
    <dgm:cxn modelId="{0C654143-5577-45F2-BBCB-495BC42A0244}" type="presParOf" srcId="{E0C65410-D9BC-4E23-87DE-EBBC54AD2166}" destId="{91E6FF0A-F5ED-4C07-A8DA-71AC251477EB}" srcOrd="5" destOrd="1" presId="urn:microsoft.com/office/officeart/2005/8/layout/hierarchy2"/>
    <dgm:cxn modelId="{06E8434A-C6BB-43D5-A5A5-BFA11F681967}" type="presParOf" srcId="{91E6FF0A-F5ED-4C07-A8DA-71AC251477EB}" destId="{516B339F-A088-45F1-8E3F-067C2FCB4DE8}" srcOrd="0" destOrd="5" presId="urn:microsoft.com/office/officeart/2005/8/layout/hierarchy2"/>
    <dgm:cxn modelId="{5A100096-C4B5-4BD5-B3D8-B157BF3ADFE0}" type="presOf" srcId="{5B16E502-E94B-4689-AA4F-DB7BEAA94FC9}" destId="{516B339F-A088-45F1-8E3F-067C2FCB4DE8}" srcOrd="0" destOrd="0" presId="urn:microsoft.com/office/officeart/2005/8/layout/hierarchy2"/>
    <dgm:cxn modelId="{C7D9F1CB-8B18-415D-982F-F9C82E03C781}" type="presParOf" srcId="{91E6FF0A-F5ED-4C07-A8DA-71AC251477EB}" destId="{12EC4374-5B99-4DEF-8A06-429765B2B493}" srcOrd="1" destOrd="5" presId="urn:microsoft.com/office/officeart/2005/8/layout/hierarchy2"/>
    <dgm:cxn modelId="{64CE3EAB-9C29-4AAC-98C3-2FB4D25AF321}" type="presParOf" srcId="{48673F39-879C-4946-8DC7-FD68F0552920}" destId="{E81582B1-A130-479F-ACE3-61EF727591CE}" srcOrd="2" destOrd="1" presId="urn:microsoft.com/office/officeart/2005/8/layout/hierarchy2"/>
    <dgm:cxn modelId="{A2A53CF5-F4AC-42C8-9DA5-4369D352358B}" type="presOf" srcId="{581124B7-0397-40F7-9B1D-41220103BA68}" destId="{E81582B1-A130-479F-ACE3-61EF727591CE}" srcOrd="0" destOrd="0" presId="urn:microsoft.com/office/officeart/2005/8/layout/hierarchy2"/>
    <dgm:cxn modelId="{72A9A08B-8381-4BB9-8B37-664AC8D9D291}" type="presParOf" srcId="{E81582B1-A130-479F-ACE3-61EF727591CE}" destId="{C3EBFA62-33AA-4455-9D61-7B96DA4B37A4}" srcOrd="0" destOrd="2" presId="urn:microsoft.com/office/officeart/2005/8/layout/hierarchy2"/>
    <dgm:cxn modelId="{A500312D-2BC4-488E-970A-B513D561414B}" type="presOf" srcId="{581124B7-0397-40F7-9B1D-41220103BA68}" destId="{C3EBFA62-33AA-4455-9D61-7B96DA4B37A4}" srcOrd="1" destOrd="0" presId="urn:microsoft.com/office/officeart/2005/8/layout/hierarchy2"/>
    <dgm:cxn modelId="{E1190311-9E54-4201-802D-004E29E6CE22}" type="presParOf" srcId="{48673F39-879C-4946-8DC7-FD68F0552920}" destId="{2DF34A52-3962-401F-8488-13EE54243675}" srcOrd="3" destOrd="1" presId="urn:microsoft.com/office/officeart/2005/8/layout/hierarchy2"/>
    <dgm:cxn modelId="{347D48FF-A897-4B10-B67C-88B24624C25D}" type="presParOf" srcId="{2DF34A52-3962-401F-8488-13EE54243675}" destId="{29F748CF-C0E7-4DEA-B3A3-0E8AEB5CA964}" srcOrd="0" destOrd="3" presId="urn:microsoft.com/office/officeart/2005/8/layout/hierarchy2"/>
    <dgm:cxn modelId="{4DC617FD-5BF0-43CF-B012-86891C113858}" type="presOf" srcId="{C78C4F92-AD69-46C8-910C-41059E8ED0A9}" destId="{29F748CF-C0E7-4DEA-B3A3-0E8AEB5CA964}" srcOrd="0" destOrd="0" presId="urn:microsoft.com/office/officeart/2005/8/layout/hierarchy2"/>
    <dgm:cxn modelId="{6D81F1C5-AEC8-4C74-B81F-7E2CB881511F}" type="presParOf" srcId="{2DF34A52-3962-401F-8488-13EE54243675}" destId="{02AC44EF-F1FC-4C54-8D55-2436304955F9}" srcOrd="1" destOrd="3" presId="urn:microsoft.com/office/officeart/2005/8/layout/hierarchy2"/>
    <dgm:cxn modelId="{3E3F8B9F-55D4-4B9F-A36E-1904B4699393}" type="presParOf" srcId="{48673F39-879C-4946-8DC7-FD68F0552920}" destId="{E16FF7BC-DF13-43D6-BC6B-EFA231F50DD0}" srcOrd="4" destOrd="1" presId="urn:microsoft.com/office/officeart/2005/8/layout/hierarchy2"/>
    <dgm:cxn modelId="{1EAA594E-0C0D-4A7C-A2DA-AEB2FB7CF33A}" type="presOf" srcId="{F08F6D7D-6D54-4C3C-8632-CC900CC5CE3A}" destId="{E16FF7BC-DF13-43D6-BC6B-EFA231F50DD0}" srcOrd="0" destOrd="0" presId="urn:microsoft.com/office/officeart/2005/8/layout/hierarchy2"/>
    <dgm:cxn modelId="{F77913B8-733C-4673-B04F-DB17E06F2D13}" type="presParOf" srcId="{E16FF7BC-DF13-43D6-BC6B-EFA231F50DD0}" destId="{7C37263F-8800-479E-9F7C-0A4E2F8D4259}" srcOrd="0" destOrd="4" presId="urn:microsoft.com/office/officeart/2005/8/layout/hierarchy2"/>
    <dgm:cxn modelId="{F01D8410-A0A5-4A0C-AC73-B7DC900519DA}" type="presOf" srcId="{F08F6D7D-6D54-4C3C-8632-CC900CC5CE3A}" destId="{7C37263F-8800-479E-9F7C-0A4E2F8D4259}" srcOrd="1" destOrd="0" presId="urn:microsoft.com/office/officeart/2005/8/layout/hierarchy2"/>
    <dgm:cxn modelId="{28791ABB-29C2-4D10-94A2-57FFBC2F8296}" type="presParOf" srcId="{48673F39-879C-4946-8DC7-FD68F0552920}" destId="{DCA4C764-EE23-47F5-B7A8-50F278F64671}" srcOrd="5" destOrd="1" presId="urn:microsoft.com/office/officeart/2005/8/layout/hierarchy2"/>
    <dgm:cxn modelId="{F1786363-E1E1-48C7-B6D5-9ED9DC4E5A26}" type="presParOf" srcId="{DCA4C764-EE23-47F5-B7A8-50F278F64671}" destId="{B02E1DC8-6CA8-4744-BCE8-801CBC92289D}" srcOrd="0" destOrd="5" presId="urn:microsoft.com/office/officeart/2005/8/layout/hierarchy2"/>
    <dgm:cxn modelId="{C2A7940D-CC09-4D5C-AB13-97C09FBF68D6}" type="presOf" srcId="{F3818B3A-E7DF-4976-ADD3-BCFBB92DD127}" destId="{B02E1DC8-6CA8-4744-BCE8-801CBC92289D}" srcOrd="0" destOrd="0" presId="urn:microsoft.com/office/officeart/2005/8/layout/hierarchy2"/>
    <dgm:cxn modelId="{216C67D7-75EB-4414-BAE5-ECC3F0A7EEE0}" type="presParOf" srcId="{DCA4C764-EE23-47F5-B7A8-50F278F64671}" destId="{D4CEE15D-A754-492C-A85F-7AA38CD3E13A}" srcOrd="1" destOrd="5" presId="urn:microsoft.com/office/officeart/2005/8/layout/hierarchy2"/>
    <dgm:cxn modelId="{8FFD3375-E3E1-40CF-A0BB-689EF7CE9DEB}" type="presParOf" srcId="{44F25638-8073-4DA7-9390-5AC06A304565}" destId="{2E81B90F-7494-41FF-808F-F7F82B993B40}" srcOrd="2" destOrd="1" presId="urn:microsoft.com/office/officeart/2005/8/layout/hierarchy2"/>
    <dgm:cxn modelId="{1D9CCB20-6233-4B51-B20E-1F1F03119CEA}" type="presOf" srcId="{367D7799-1E5C-4947-8AD1-85D1E0D367AF}" destId="{2E81B90F-7494-41FF-808F-F7F82B993B40}" srcOrd="0" destOrd="0" presId="urn:microsoft.com/office/officeart/2005/8/layout/hierarchy2"/>
    <dgm:cxn modelId="{0CA72DB9-A442-4FF8-8CDF-3DCD52DE05F0}" type="presParOf" srcId="{2E81B90F-7494-41FF-808F-F7F82B993B40}" destId="{0F4B7785-0023-487B-801C-9850969E1D34}" srcOrd="0" destOrd="2" presId="urn:microsoft.com/office/officeart/2005/8/layout/hierarchy2"/>
    <dgm:cxn modelId="{1E640173-BBDA-49F4-9B00-B7020B5E651C}" type="presOf" srcId="{367D7799-1E5C-4947-8AD1-85D1E0D367AF}" destId="{0F4B7785-0023-487B-801C-9850969E1D34}" srcOrd="1" destOrd="0" presId="urn:microsoft.com/office/officeart/2005/8/layout/hierarchy2"/>
    <dgm:cxn modelId="{18888366-5F29-483F-BE16-E746AB7B47A9}" type="presParOf" srcId="{44F25638-8073-4DA7-9390-5AC06A304565}" destId="{4925E953-147A-4210-9A9C-63730A307231}" srcOrd="3" destOrd="1" presId="urn:microsoft.com/office/officeart/2005/8/layout/hierarchy2"/>
    <dgm:cxn modelId="{D4EEA963-C6FD-4B79-B51F-9CA08612996D}" type="presParOf" srcId="{4925E953-147A-4210-9A9C-63730A307231}" destId="{3D382021-A429-4403-82FF-5A95DD3EBB20}" srcOrd="0" destOrd="3" presId="urn:microsoft.com/office/officeart/2005/8/layout/hierarchy2"/>
    <dgm:cxn modelId="{CAA00AD7-81BA-4E57-A416-F98EDE1BC454}" type="presOf" srcId="{4E4A1E17-A3EC-4A54-9171-277E11A0B287}" destId="{3D382021-A429-4403-82FF-5A95DD3EBB20}" srcOrd="0" destOrd="0" presId="urn:microsoft.com/office/officeart/2005/8/layout/hierarchy2"/>
    <dgm:cxn modelId="{1A5CB068-D134-46C8-A3B0-C1C58B0F9558}" type="presParOf" srcId="{4925E953-147A-4210-9A9C-63730A307231}" destId="{6D231649-1A42-47D5-A289-01058E6A05B6}" srcOrd="1" destOrd="3" presId="urn:microsoft.com/office/officeart/2005/8/layout/hierarchy2"/>
    <dgm:cxn modelId="{D0F12AE9-BD0C-4D93-B727-1280374DCCF0}" type="presParOf" srcId="{44F25638-8073-4DA7-9390-5AC06A304565}" destId="{F899723B-58DC-44D7-A77C-BB8250845F19}" srcOrd="4" destOrd="1" presId="urn:microsoft.com/office/officeart/2005/8/layout/hierarchy2"/>
    <dgm:cxn modelId="{BBE6A884-14AA-4937-B424-B7D49CDA1658}" type="presOf" srcId="{C0EC6F4F-5F72-455B-B25C-76AB06F14F71}" destId="{F899723B-58DC-44D7-A77C-BB8250845F19}" srcOrd="0" destOrd="0" presId="urn:microsoft.com/office/officeart/2005/8/layout/hierarchy2"/>
    <dgm:cxn modelId="{CF8C2C2B-FB11-4A6A-A02D-75920F8D49F8}" type="presParOf" srcId="{F899723B-58DC-44D7-A77C-BB8250845F19}" destId="{31CC789F-3E52-423F-9C12-AE2E83B06C82}" srcOrd="0" destOrd="4" presId="urn:microsoft.com/office/officeart/2005/8/layout/hierarchy2"/>
    <dgm:cxn modelId="{CF3D7931-EFF3-471D-B10C-B0D485455D64}" type="presOf" srcId="{C0EC6F4F-5F72-455B-B25C-76AB06F14F71}" destId="{31CC789F-3E52-423F-9C12-AE2E83B06C82}" srcOrd="1" destOrd="0" presId="urn:microsoft.com/office/officeart/2005/8/layout/hierarchy2"/>
    <dgm:cxn modelId="{D2022F0C-BE59-4B2D-8F9B-B16E08AB3EFA}" type="presParOf" srcId="{44F25638-8073-4DA7-9390-5AC06A304565}" destId="{26C1C5EF-96EB-4943-8124-F2A81DDCE494}" srcOrd="5" destOrd="1" presId="urn:microsoft.com/office/officeart/2005/8/layout/hierarchy2"/>
    <dgm:cxn modelId="{8369068F-B4A0-4BA0-9F75-C9E9FE1D2623}" type="presParOf" srcId="{26C1C5EF-96EB-4943-8124-F2A81DDCE494}" destId="{E142EE3C-3B7F-4B18-96D3-D363ED3F1E07}" srcOrd="0" destOrd="5" presId="urn:microsoft.com/office/officeart/2005/8/layout/hierarchy2"/>
    <dgm:cxn modelId="{AB8B22B3-236A-4FAD-9BA6-EED261D55965}" type="presOf" srcId="{BB27D09F-7D38-4C12-8917-B442DB5E8280}" destId="{E142EE3C-3B7F-4B18-96D3-D363ED3F1E07}" srcOrd="0" destOrd="0" presId="urn:microsoft.com/office/officeart/2005/8/layout/hierarchy2"/>
    <dgm:cxn modelId="{313F2C8D-1828-42F3-BED7-E0C2340E719D}" type="presParOf" srcId="{26C1C5EF-96EB-4943-8124-F2A81DDCE494}" destId="{1603751C-3BE1-469B-A7ED-9A9BDCB9A516}" srcOrd="1" destOrd="5"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1D179-D23D-41D4-AEEF-E4B9FEB06903}" type="doc">
      <dgm:prSet loTypeId="process" loCatId="process" qsTypeId="urn:microsoft.com/office/officeart/2005/8/quickstyle/simple1" qsCatId="simple" csTypeId="urn:microsoft.com/office/officeart/2005/8/colors/accent1_2" csCatId="accent1" phldr="0"/>
      <dgm:spPr/>
    </dgm:pt>
    <dgm:pt modelId="{3F25DA44-7F3E-4C17-A40B-7F663FDBEA65}">
      <dgm:prSet phldrT="[文本]" phldr="0" custT="0"/>
      <dgm:spPr/>
      <dgm:t>
        <a:bodyPr vert="horz" wrap="square"/>
        <a:p>
          <a:pPr>
            <a:lnSpc>
              <a:spcPct val="100000"/>
            </a:lnSpc>
            <a:spcBef>
              <a:spcPct val="0"/>
            </a:spcBef>
            <a:spcAft>
              <a:spcPct val="35000"/>
            </a:spcAft>
          </a:pPr>
          <a:r>
            <a:rPr lang="zh-CN" altLang="en-US"/>
            <a:t>信用管理模块</a:t>
          </a:r>
          <a:r>
            <a:rPr lang="zh-CN" altLang="en-US"/>
            <a:t/>
          </a:r>
          <a:endParaRPr lang="zh-CN" altLang="en-US"/>
        </a:p>
      </dgm:t>
    </dgm:pt>
    <dgm:pt modelId="{EE9066D1-3403-4469-8E8C-0D40A82430F2}" cxnId="{09A9EB67-5CF9-467D-AE0B-1F5F8C3F8297}" type="parTrans">
      <dgm:prSet/>
      <dgm:spPr/>
    </dgm:pt>
    <dgm:pt modelId="{8EC5AF5E-9C9F-410A-A755-A3EA5186F948}" cxnId="{09A9EB67-5CF9-467D-AE0B-1F5F8C3F8297}" type="sibTrans">
      <dgm:prSet/>
      <dgm:spPr/>
      <dgm:t>
        <a:bodyPr/>
        <a:p>
          <a:endParaRPr lang="zh-CN" altLang="en-US"/>
        </a:p>
      </dgm:t>
    </dgm:pt>
    <dgm:pt modelId="{2E2F4D3A-969C-4DB2-9FA9-5C4A40369351}">
      <dgm:prSet phldrT="[文本]" phldr="0" custT="0"/>
      <dgm:spPr/>
      <dgm:t>
        <a:bodyPr vert="horz" wrap="square"/>
        <a:p>
          <a:pPr>
            <a:lnSpc>
              <a:spcPct val="100000"/>
            </a:lnSpc>
            <a:spcBef>
              <a:spcPct val="0"/>
            </a:spcBef>
            <a:spcAft>
              <a:spcPct val="35000"/>
            </a:spcAft>
          </a:pPr>
          <a:r>
            <a:rPr lang="zh-CN" altLang="en-US"/>
            <a:t>信用指标申报</a:t>
          </a:r>
          <a:r>
            <a:rPr lang="zh-CN" altLang="en-US"/>
            <a:t/>
          </a:r>
          <a:endParaRPr lang="zh-CN" altLang="en-US"/>
        </a:p>
      </dgm:t>
    </dgm:pt>
    <dgm:pt modelId="{1E934BFE-4D40-486C-8784-F698A10C4CF5}" cxnId="{23640521-CAFA-40D5-8727-BE356CEC44A8}" type="parTrans">
      <dgm:prSet/>
      <dgm:spPr/>
    </dgm:pt>
    <dgm:pt modelId="{EC1AFF77-9232-4EEB-95CB-85CEAB3B1FC0}" cxnId="{23640521-CAFA-40D5-8727-BE356CEC44A8}" type="sibTrans">
      <dgm:prSet/>
      <dgm:spPr/>
      <dgm:t>
        <a:bodyPr/>
        <a:p>
          <a:endParaRPr lang="zh-CN" altLang="en-US"/>
        </a:p>
      </dgm:t>
    </dgm:pt>
    <dgm:pt modelId="{37B86CFA-59B5-46FA-8A6B-9FB187CE14DF}">
      <dgm:prSet phldrT="[文本]" phldr="0" custT="0"/>
      <dgm:spPr/>
      <dgm:t>
        <a:bodyPr vert="horz" wrap="square"/>
        <a:p>
          <a:pPr>
            <a:lnSpc>
              <a:spcPct val="100000"/>
            </a:lnSpc>
            <a:spcBef>
              <a:spcPct val="0"/>
            </a:spcBef>
            <a:spcAft>
              <a:spcPct val="35000"/>
            </a:spcAft>
          </a:pPr>
          <a:r>
            <a:rPr lang="zh-CN" altLang="en-US"/>
            <a:t>点击</a:t>
          </a:r>
          <a:endParaRPr lang="zh-CN" altLang="en-US"/>
        </a:p>
        <a:p>
          <a:pPr>
            <a:lnSpc>
              <a:spcPct val="100000"/>
            </a:lnSpc>
            <a:spcBef>
              <a:spcPct val="0"/>
            </a:spcBef>
            <a:spcAft>
              <a:spcPct val="35000"/>
            </a:spcAft>
          </a:pPr>
          <a:r>
            <a:rPr lang="zh-CN" altLang="en-US"/>
            <a:t>添加</a:t>
          </a:r>
          <a:r>
            <a:rPr lang="zh-CN" altLang="en-US"/>
            <a:t/>
          </a:r>
          <a:endParaRPr lang="zh-CN" altLang="en-US"/>
        </a:p>
      </dgm:t>
    </dgm:pt>
    <dgm:pt modelId="{9DABF4F3-A9E6-40B1-A863-AC9409CC14BB}" cxnId="{DF6ADE3D-1E03-4EEF-BB76-73F0A66C5BBB}" type="parTrans">
      <dgm:prSet/>
      <dgm:spPr/>
    </dgm:pt>
    <dgm:pt modelId="{18EFF3C3-47F9-402B-A3F3-E9310EA281B4}" cxnId="{DF6ADE3D-1E03-4EEF-BB76-73F0A66C5BBB}" type="sibTrans">
      <dgm:prSet/>
      <dgm:spPr/>
    </dgm:pt>
    <dgm:pt modelId="{8A02F797-65DF-4903-80CA-9D9BEFE59E35}">
      <dgm:prSet phldr="0" custT="0"/>
      <dgm:spPr/>
      <dgm:t>
        <a:bodyPr vert="horz" wrap="square"/>
        <a:p>
          <a:pPr>
            <a:lnSpc>
              <a:spcPct val="100000"/>
            </a:lnSpc>
            <a:spcBef>
              <a:spcPct val="0"/>
            </a:spcBef>
            <a:spcAft>
              <a:spcPct val="35000"/>
            </a:spcAft>
          </a:pPr>
          <a:r>
            <a:rPr lang="zh-CN"/>
            <a:t>填写申请人（电话）</a:t>
          </a:r>
          <a:r>
            <a:rPr lang="zh-CN"/>
            <a:t/>
          </a:r>
          <a:endParaRPr lang="zh-CN"/>
        </a:p>
      </dgm:t>
    </dgm:pt>
    <dgm:pt modelId="{9503948F-711D-449B-9EF6-E9DA5DA0720A}" cxnId="{C68011DF-A9D1-4F3B-ABAD-5BD4EE59D8C4}" type="parTrans">
      <dgm:prSet/>
      <dgm:spPr/>
    </dgm:pt>
    <dgm:pt modelId="{322CF212-6AD5-4BAC-ACB3-E7CA46DDF61F}" cxnId="{C68011DF-A9D1-4F3B-ABAD-5BD4EE59D8C4}" type="sibTrans">
      <dgm:prSet/>
      <dgm:spPr/>
    </dgm:pt>
    <dgm:pt modelId="{E4732477-33CE-4A24-805B-C0A9AF130FB5}">
      <dgm:prSet phldr="0" custT="0"/>
      <dgm:spPr/>
      <dgm:t>
        <a:bodyPr vert="horz" wrap="square"/>
        <a:p>
          <a:pPr>
            <a:lnSpc>
              <a:spcPct val="100000"/>
            </a:lnSpc>
            <a:spcBef>
              <a:spcPct val="0"/>
            </a:spcBef>
            <a:spcAft>
              <a:spcPct val="35000"/>
            </a:spcAft>
          </a:pPr>
          <a:r>
            <a:rPr lang="zh-CN"/>
            <a:t>选择企业名称</a:t>
          </a:r>
          <a:r>
            <a:rPr lang="en-US" altLang="zh-CN"/>
            <a:t/>
          </a:r>
          <a:endParaRPr lang="en-US" altLang="zh-CN"/>
        </a:p>
      </dgm:t>
    </dgm:pt>
    <dgm:pt modelId="{B906F397-9F4E-433F-9FD6-208EB99DCB8F}" cxnId="{C4AA574A-7536-41AB-B8BA-6EC68F5512BA}" type="parTrans">
      <dgm:prSet/>
      <dgm:spPr/>
    </dgm:pt>
    <dgm:pt modelId="{13C62BDD-E2EE-481E-8816-6225F23DC875}" cxnId="{C4AA574A-7536-41AB-B8BA-6EC68F5512BA}" type="sibTrans">
      <dgm:prSet/>
      <dgm:spPr/>
    </dgm:pt>
    <dgm:pt modelId="{E2663D9B-4CEC-4044-99E5-1677580C5AE5}">
      <dgm:prSet phldr="0" custT="0"/>
      <dgm:spPr/>
      <dgm:t>
        <a:bodyPr vert="horz" wrap="square"/>
        <a:p>
          <a:pPr>
            <a:lnSpc>
              <a:spcPct val="100000"/>
            </a:lnSpc>
            <a:spcBef>
              <a:spcPct val="0"/>
            </a:spcBef>
            <a:spcAft>
              <a:spcPct val="35000"/>
            </a:spcAft>
          </a:pPr>
          <a:r>
            <a:rPr lang="zh-CN"/>
            <a:t>选择二级指标</a:t>
          </a:r>
          <a:r>
            <a:rPr lang="zh-CN"/>
            <a:t/>
          </a:r>
          <a:endParaRPr lang="zh-CN"/>
        </a:p>
      </dgm:t>
    </dgm:pt>
    <dgm:pt modelId="{6708DA9E-1A0A-4A3B-97A9-EE954FE376A1}" cxnId="{FE3E2D3D-C07A-43A9-A3BB-7003C267E9EB}" type="parTrans">
      <dgm:prSet/>
      <dgm:spPr/>
    </dgm:pt>
    <dgm:pt modelId="{BC3CD37B-CAA5-4752-AF98-0AE9350EF6DD}" cxnId="{FE3E2D3D-C07A-43A9-A3BB-7003C267E9EB}" type="sibTrans">
      <dgm:prSet/>
      <dgm:spPr/>
    </dgm:pt>
    <dgm:pt modelId="{68015C39-C77A-4033-B5CB-7770720C2BC9}">
      <dgm:prSet phldr="0" custT="0"/>
      <dgm:spPr/>
      <dgm:t>
        <a:bodyPr vert="horz" wrap="square"/>
        <a:p>
          <a:pPr>
            <a:lnSpc>
              <a:spcPct val="100000"/>
            </a:lnSpc>
            <a:spcBef>
              <a:spcPct val="0"/>
            </a:spcBef>
            <a:spcAft>
              <a:spcPct val="35000"/>
            </a:spcAft>
          </a:pPr>
          <a:r>
            <a:rPr lang="zh-CN"/>
            <a:t>上传证明文件</a:t>
          </a:r>
          <a:r>
            <a:rPr lang="zh-CN"/>
            <a:t/>
          </a:r>
          <a:endParaRPr lang="zh-CN"/>
        </a:p>
      </dgm:t>
    </dgm:pt>
    <dgm:pt modelId="{9B813219-CD3B-4F9F-82F5-6813B1E1F6A4}" cxnId="{CE77375F-30A6-4E3F-9824-C2F1E935B6BA}" type="parTrans">
      <dgm:prSet/>
      <dgm:spPr/>
    </dgm:pt>
    <dgm:pt modelId="{EE14C00A-2118-46F4-A44D-A8064B132AB6}" cxnId="{CE77375F-30A6-4E3F-9824-C2F1E935B6BA}" type="sibTrans">
      <dgm:prSet/>
      <dgm:spPr/>
    </dgm:pt>
    <dgm:pt modelId="{E77D1767-7A7B-4C13-BB07-DCB26B47DD15}">
      <dgm:prSet phldr="0" custT="0"/>
      <dgm:spPr/>
      <dgm:t>
        <a:bodyPr vert="horz" wrap="square"/>
        <a:p>
          <a:pPr>
            <a:lnSpc>
              <a:spcPct val="100000"/>
            </a:lnSpc>
            <a:spcBef>
              <a:spcPct val="0"/>
            </a:spcBef>
            <a:spcAft>
              <a:spcPct val="35000"/>
            </a:spcAft>
          </a:pPr>
          <a:r>
            <a:rPr lang="zh-CN"/>
            <a:t>选择</a:t>
          </a:r>
          <a:endParaRPr lang="zh-CN"/>
        </a:p>
        <a:p>
          <a:pPr>
            <a:lnSpc>
              <a:spcPct val="100000"/>
            </a:lnSpc>
            <a:spcBef>
              <a:spcPct val="0"/>
            </a:spcBef>
            <a:spcAft>
              <a:spcPct val="35000"/>
            </a:spcAft>
          </a:pPr>
          <a:r>
            <a:rPr lang="zh-CN"/>
            <a:t>项目</a:t>
          </a:r>
          <a:r>
            <a:rPr lang="zh-CN"/>
            <a:t/>
          </a:r>
          <a:endParaRPr lang="zh-CN"/>
        </a:p>
      </dgm:t>
    </dgm:pt>
    <dgm:pt modelId="{22026C4D-FC59-4960-88B4-1EB7FD0DAD6C}" cxnId="{B215ED32-8779-4C6A-A518-2FC01F05320A}" type="parTrans">
      <dgm:prSet/>
      <dgm:spPr/>
    </dgm:pt>
    <dgm:pt modelId="{31E0E71A-6522-442C-9EFC-20F070AF11D8}" cxnId="{B215ED32-8779-4C6A-A518-2FC01F05320A}" type="sibTrans">
      <dgm:prSet/>
      <dgm:spPr/>
    </dgm:pt>
    <dgm:pt modelId="{4C193365-7A29-4CB2-B9BC-EBA8AF69DA56}">
      <dgm:prSet phldr="0" custT="0"/>
      <dgm:spPr/>
      <dgm:t>
        <a:bodyPr vert="horz" wrap="square"/>
        <a:p>
          <a:pPr>
            <a:lnSpc>
              <a:spcPct val="100000"/>
            </a:lnSpc>
            <a:spcBef>
              <a:spcPct val="0"/>
            </a:spcBef>
            <a:spcAft>
              <a:spcPct val="35000"/>
            </a:spcAft>
          </a:pPr>
          <a:r>
            <a:rPr lang="zh-CN"/>
            <a:t>按规则选择信用分和生效时间</a:t>
          </a:r>
          <a:r>
            <a:rPr lang="zh-CN"/>
            <a:t/>
          </a:r>
          <a:endParaRPr lang="zh-CN"/>
        </a:p>
      </dgm:t>
    </dgm:pt>
    <dgm:pt modelId="{13E5A65B-8849-466A-9DF1-52000B4C29D1}" cxnId="{D4EA4FC9-3000-4486-80AE-9385C08CDABF}" type="parTrans">
      <dgm:prSet/>
      <dgm:spPr/>
    </dgm:pt>
    <dgm:pt modelId="{AD2222E6-0C06-4C65-A851-74287A5F9C60}" cxnId="{D4EA4FC9-3000-4486-80AE-9385C08CDABF}" type="sibTrans">
      <dgm:prSet/>
      <dgm:spPr/>
    </dgm:pt>
    <dgm:pt modelId="{F52B429C-C762-401C-ABC2-CAF31745579B}">
      <dgm:prSet phldr="0" custT="0"/>
      <dgm:spPr/>
      <dgm:t>
        <a:bodyPr vert="horz" wrap="square"/>
        <a:p>
          <a:pPr>
            <a:lnSpc>
              <a:spcPct val="100000"/>
            </a:lnSpc>
            <a:spcBef>
              <a:spcPct val="0"/>
            </a:spcBef>
            <a:spcAft>
              <a:spcPct val="35000"/>
            </a:spcAft>
          </a:pPr>
          <a:r>
            <a:rPr lang="zh-CN"/>
            <a:t>发送对应初审账号</a:t>
          </a:r>
          <a:r>
            <a:rPr lang="zh-CN"/>
            <a:t/>
          </a:r>
          <a:endParaRPr lang="zh-CN"/>
        </a:p>
      </dgm:t>
    </dgm:pt>
    <dgm:pt modelId="{E2147871-8C4E-44F9-A56E-E1F071BFAF68}" cxnId="{BCEB7C2F-6032-4592-AAB6-9C9A6A7909F9}" type="parTrans">
      <dgm:prSet/>
      <dgm:spPr/>
    </dgm:pt>
    <dgm:pt modelId="{179EAC2B-E31F-4412-B5B4-219EC7E77B82}" cxnId="{BCEB7C2F-6032-4592-AAB6-9C9A6A7909F9}" type="sibTrans">
      <dgm:prSet/>
      <dgm:spPr/>
    </dgm:pt>
    <dgm:pt modelId="{BF708676-7EFC-4C81-9D3A-3E677EAC1C7B}" type="pres">
      <dgm:prSet presAssocID="{8EB1D179-D23D-41D4-AEEF-E4B9FEB06903}" presName="Name0" presStyleCnt="0">
        <dgm:presLayoutVars>
          <dgm:dir/>
          <dgm:resizeHandles val="exact"/>
        </dgm:presLayoutVars>
      </dgm:prSet>
      <dgm:spPr/>
    </dgm:pt>
    <dgm:pt modelId="{111DEAC9-5D4C-4A6A-A44E-082A26F60596}" type="pres">
      <dgm:prSet presAssocID="{3F25DA44-7F3E-4C17-A40B-7F663FDBEA65}" presName="node" presStyleLbl="node1" presStyleIdx="0" presStyleCnt="10">
        <dgm:presLayoutVars>
          <dgm:bulletEnabled val="1"/>
        </dgm:presLayoutVars>
      </dgm:prSet>
      <dgm:spPr/>
    </dgm:pt>
    <dgm:pt modelId="{8A5CF0CE-3323-464D-9C63-05C1BDB053F5}" type="pres">
      <dgm:prSet presAssocID="{8EC5AF5E-9C9F-410A-A755-A3EA5186F948}" presName="sibTrans" presStyleLbl="sibTrans2D1" presStyleIdx="0" presStyleCnt="9"/>
      <dgm:spPr/>
    </dgm:pt>
    <dgm:pt modelId="{5FA465F6-7607-499F-BFB2-52F4E071FB67}" type="pres">
      <dgm:prSet presAssocID="{8EC5AF5E-9C9F-410A-A755-A3EA5186F948}" presName="connectorText" presStyleCnt="0"/>
      <dgm:spPr/>
    </dgm:pt>
    <dgm:pt modelId="{552FB8E7-A5FB-4CC3-94C3-CE0BDF19F9F1}" type="pres">
      <dgm:prSet presAssocID="{2E2F4D3A-969C-4DB2-9FA9-5C4A40369351}" presName="node" presStyleLbl="node1" presStyleIdx="1" presStyleCnt="10">
        <dgm:presLayoutVars>
          <dgm:bulletEnabled val="1"/>
        </dgm:presLayoutVars>
      </dgm:prSet>
      <dgm:spPr/>
    </dgm:pt>
    <dgm:pt modelId="{353C3794-50AA-4D44-83C9-CE28317C3317}" type="pres">
      <dgm:prSet presAssocID="{EC1AFF77-9232-4EEB-95CB-85CEAB3B1FC0}" presName="sibTrans" presStyleLbl="sibTrans2D1" presStyleIdx="1" presStyleCnt="9"/>
      <dgm:spPr/>
    </dgm:pt>
    <dgm:pt modelId="{5AFF040D-0639-4120-9E39-DA822CF9F321}" type="pres">
      <dgm:prSet presAssocID="{EC1AFF77-9232-4EEB-95CB-85CEAB3B1FC0}" presName="connectorText" presStyleCnt="0"/>
      <dgm:spPr/>
    </dgm:pt>
    <dgm:pt modelId="{A1E15D63-E1FF-4A28-A04F-A2B65927BC31}" type="pres">
      <dgm:prSet presAssocID="{37B86CFA-59B5-46FA-8A6B-9FB187CE14DF}" presName="node" presStyleLbl="node1" presStyleIdx="2" presStyleCnt="10">
        <dgm:presLayoutVars>
          <dgm:bulletEnabled val="1"/>
        </dgm:presLayoutVars>
      </dgm:prSet>
      <dgm:spPr/>
    </dgm:pt>
    <dgm:pt modelId="{E4EFEEE0-70A4-4F5E-B96D-8DA834E3E54D}" type="pres">
      <dgm:prSet presAssocID="{18EFF3C3-47F9-402B-A3F3-E9310EA281B4}" presName="sibTrans" presStyleLbl="sibTrans2D1" presStyleIdx="2" presStyleCnt="9"/>
      <dgm:spPr/>
    </dgm:pt>
    <dgm:pt modelId="{47956A4A-CCAB-43BE-9F35-C236CFEB69A6}" type="pres">
      <dgm:prSet presAssocID="{18EFF3C3-47F9-402B-A3F3-E9310EA281B4}" presName="connectorText" presStyleCnt="0"/>
      <dgm:spPr/>
    </dgm:pt>
    <dgm:pt modelId="{DD2ED3DA-33E8-4F70-A981-EAD3E18E4B82}" type="pres">
      <dgm:prSet presAssocID="{8A02F797-65DF-4903-80CA-9D9BEFE59E35}" presName="node" presStyleLbl="node1" presStyleIdx="3" presStyleCnt="10">
        <dgm:presLayoutVars>
          <dgm:bulletEnabled val="1"/>
        </dgm:presLayoutVars>
      </dgm:prSet>
      <dgm:spPr/>
    </dgm:pt>
    <dgm:pt modelId="{6BB15202-A706-4B53-A5CF-1E6DFA7A997E}" type="pres">
      <dgm:prSet presAssocID="{322CF212-6AD5-4BAC-ACB3-E7CA46DDF61F}" presName="sibTrans" presStyleLbl="sibTrans2D1" presStyleIdx="3" presStyleCnt="9"/>
      <dgm:spPr/>
    </dgm:pt>
    <dgm:pt modelId="{0534656D-C501-4350-9B5A-5635A1E981F4}" type="pres">
      <dgm:prSet presAssocID="{322CF212-6AD5-4BAC-ACB3-E7CA46DDF61F}" presName="connectorText" presStyleCnt="0"/>
      <dgm:spPr/>
    </dgm:pt>
    <dgm:pt modelId="{CE8ECEA2-24CB-439E-B8B6-CFA6D2EF6E1C}" type="pres">
      <dgm:prSet presAssocID="{E4732477-33CE-4A24-805B-C0A9AF130FB5}" presName="node" presStyleLbl="node1" presStyleIdx="4" presStyleCnt="10">
        <dgm:presLayoutVars>
          <dgm:bulletEnabled val="1"/>
        </dgm:presLayoutVars>
      </dgm:prSet>
      <dgm:spPr/>
    </dgm:pt>
    <dgm:pt modelId="{FC171518-CA4D-4293-A23D-68A3C5FA54B4}" type="pres">
      <dgm:prSet presAssocID="{13C62BDD-E2EE-481E-8816-6225F23DC875}" presName="sibTrans" presStyleLbl="sibTrans2D1" presStyleIdx="4" presStyleCnt="9"/>
      <dgm:spPr/>
    </dgm:pt>
    <dgm:pt modelId="{29D05189-25C1-46D6-B0B9-0CAF62E745C1}" type="pres">
      <dgm:prSet presAssocID="{13C62BDD-E2EE-481E-8816-6225F23DC875}" presName="connectorText" presStyleCnt="0"/>
      <dgm:spPr/>
    </dgm:pt>
    <dgm:pt modelId="{9B61E775-F5FD-4F6A-8719-E4C448BB6070}" type="pres">
      <dgm:prSet presAssocID="{E2663D9B-4CEC-4044-99E5-1677580C5AE5}" presName="node" presStyleLbl="node1" presStyleIdx="5" presStyleCnt="10">
        <dgm:presLayoutVars>
          <dgm:bulletEnabled val="1"/>
        </dgm:presLayoutVars>
      </dgm:prSet>
      <dgm:spPr/>
    </dgm:pt>
    <dgm:pt modelId="{E51B1AE1-4437-429E-B940-28585FB3A286}" type="pres">
      <dgm:prSet presAssocID="{BC3CD37B-CAA5-4752-AF98-0AE9350EF6DD}" presName="sibTrans" presStyleLbl="sibTrans2D1" presStyleIdx="5" presStyleCnt="9"/>
      <dgm:spPr/>
    </dgm:pt>
    <dgm:pt modelId="{8027B569-8B5A-4784-AD1E-4F8CBA0F99B8}" type="pres">
      <dgm:prSet presAssocID="{BC3CD37B-CAA5-4752-AF98-0AE9350EF6DD}" presName="connectorText" presStyleCnt="0"/>
      <dgm:spPr/>
    </dgm:pt>
    <dgm:pt modelId="{E5A27689-A8CD-4D45-9EE8-96FC4763EFBD}" type="pres">
      <dgm:prSet presAssocID="{68015C39-C77A-4033-B5CB-7770720C2BC9}" presName="node" presStyleLbl="node1" presStyleIdx="6" presStyleCnt="10">
        <dgm:presLayoutVars>
          <dgm:bulletEnabled val="1"/>
        </dgm:presLayoutVars>
      </dgm:prSet>
      <dgm:spPr/>
    </dgm:pt>
    <dgm:pt modelId="{4C9967A3-9197-43FE-B162-3D5C0D311E3E}" type="pres">
      <dgm:prSet presAssocID="{EE14C00A-2118-46F4-A44D-A8064B132AB6}" presName="sibTrans" presStyleLbl="sibTrans2D1" presStyleIdx="6" presStyleCnt="9"/>
      <dgm:spPr/>
    </dgm:pt>
    <dgm:pt modelId="{8126AA70-6776-4046-9F25-DD1DA1849D6E}" type="pres">
      <dgm:prSet presAssocID="{EE14C00A-2118-46F4-A44D-A8064B132AB6}" presName="connectorText" presStyleCnt="0"/>
      <dgm:spPr/>
    </dgm:pt>
    <dgm:pt modelId="{DD756413-3907-4E84-89F4-712C3D2DB063}" type="pres">
      <dgm:prSet presAssocID="{E77D1767-7A7B-4C13-BB07-DCB26B47DD15}" presName="node" presStyleLbl="node1" presStyleIdx="7" presStyleCnt="10">
        <dgm:presLayoutVars>
          <dgm:bulletEnabled val="1"/>
        </dgm:presLayoutVars>
      </dgm:prSet>
      <dgm:spPr/>
    </dgm:pt>
    <dgm:pt modelId="{5A1C7000-332A-4FC2-ACE1-3894D0FFC660}" type="pres">
      <dgm:prSet presAssocID="{31E0E71A-6522-442C-9EFC-20F070AF11D8}" presName="sibTrans" presStyleLbl="sibTrans2D1" presStyleIdx="7" presStyleCnt="9"/>
      <dgm:spPr/>
    </dgm:pt>
    <dgm:pt modelId="{829FE833-88DE-4CFA-B375-1A328BF39341}" type="pres">
      <dgm:prSet presAssocID="{31E0E71A-6522-442C-9EFC-20F070AF11D8}" presName="connectorText" presStyleCnt="0"/>
      <dgm:spPr/>
    </dgm:pt>
    <dgm:pt modelId="{8EF3D4F4-2425-4F1E-B224-19EFD6599A87}" type="pres">
      <dgm:prSet presAssocID="{4C193365-7A29-4CB2-B9BC-EBA8AF69DA56}" presName="node" presStyleLbl="node1" presStyleIdx="8" presStyleCnt="10">
        <dgm:presLayoutVars>
          <dgm:bulletEnabled val="1"/>
        </dgm:presLayoutVars>
      </dgm:prSet>
      <dgm:spPr/>
    </dgm:pt>
    <dgm:pt modelId="{F3B3F2FD-577E-41AF-B210-510A9D2B6143}" type="pres">
      <dgm:prSet presAssocID="{AD2222E6-0C06-4C65-A851-74287A5F9C60}" presName="sibTrans" presStyleLbl="sibTrans2D1" presStyleIdx="8" presStyleCnt="9"/>
      <dgm:spPr/>
    </dgm:pt>
    <dgm:pt modelId="{82491822-3949-4B53-9C89-0A39D09A8E64}" type="pres">
      <dgm:prSet presAssocID="{AD2222E6-0C06-4C65-A851-74287A5F9C60}" presName="connectorText" presStyleCnt="0"/>
      <dgm:spPr/>
    </dgm:pt>
    <dgm:pt modelId="{8814C9BF-84D8-4988-8637-D23CFFE75627}" type="pres">
      <dgm:prSet presAssocID="{F52B429C-C762-401C-ABC2-CAF31745579B}" presName="node" presStyleLbl="node1" presStyleIdx="9" presStyleCnt="10">
        <dgm:presLayoutVars>
          <dgm:bulletEnabled val="1"/>
        </dgm:presLayoutVars>
      </dgm:prSet>
      <dgm:spPr/>
    </dgm:pt>
  </dgm:ptLst>
  <dgm:cxnLst>
    <dgm:cxn modelId="{09A9EB67-5CF9-467D-AE0B-1F5F8C3F8297}" srcId="{8EB1D179-D23D-41D4-AEEF-E4B9FEB06903}" destId="{3F25DA44-7F3E-4C17-A40B-7F663FDBEA65}" srcOrd="0" destOrd="0" parTransId="{EE9066D1-3403-4469-8E8C-0D40A82430F2}" sibTransId="{8EC5AF5E-9C9F-410A-A755-A3EA5186F948}"/>
    <dgm:cxn modelId="{23640521-CAFA-40D5-8727-BE356CEC44A8}" srcId="{8EB1D179-D23D-41D4-AEEF-E4B9FEB06903}" destId="{2E2F4D3A-969C-4DB2-9FA9-5C4A40369351}" srcOrd="1" destOrd="0" parTransId="{1E934BFE-4D40-486C-8784-F698A10C4CF5}" sibTransId="{EC1AFF77-9232-4EEB-95CB-85CEAB3B1FC0}"/>
    <dgm:cxn modelId="{DF6ADE3D-1E03-4EEF-BB76-73F0A66C5BBB}" srcId="{8EB1D179-D23D-41D4-AEEF-E4B9FEB06903}" destId="{37B86CFA-59B5-46FA-8A6B-9FB187CE14DF}" srcOrd="2" destOrd="0" parTransId="{9DABF4F3-A9E6-40B1-A863-AC9409CC14BB}" sibTransId="{18EFF3C3-47F9-402B-A3F3-E9310EA281B4}"/>
    <dgm:cxn modelId="{C68011DF-A9D1-4F3B-ABAD-5BD4EE59D8C4}" srcId="{8EB1D179-D23D-41D4-AEEF-E4B9FEB06903}" destId="{8A02F797-65DF-4903-80CA-9D9BEFE59E35}" srcOrd="3" destOrd="0" parTransId="{9503948F-711D-449B-9EF6-E9DA5DA0720A}" sibTransId="{322CF212-6AD5-4BAC-ACB3-E7CA46DDF61F}"/>
    <dgm:cxn modelId="{C4AA574A-7536-41AB-B8BA-6EC68F5512BA}" srcId="{8EB1D179-D23D-41D4-AEEF-E4B9FEB06903}" destId="{E4732477-33CE-4A24-805B-C0A9AF130FB5}" srcOrd="4" destOrd="0" parTransId="{B906F397-9F4E-433F-9FD6-208EB99DCB8F}" sibTransId="{13C62BDD-E2EE-481E-8816-6225F23DC875}"/>
    <dgm:cxn modelId="{FE3E2D3D-C07A-43A9-A3BB-7003C267E9EB}" srcId="{8EB1D179-D23D-41D4-AEEF-E4B9FEB06903}" destId="{E2663D9B-4CEC-4044-99E5-1677580C5AE5}" srcOrd="5" destOrd="0" parTransId="{6708DA9E-1A0A-4A3B-97A9-EE954FE376A1}" sibTransId="{BC3CD37B-CAA5-4752-AF98-0AE9350EF6DD}"/>
    <dgm:cxn modelId="{CE77375F-30A6-4E3F-9824-C2F1E935B6BA}" srcId="{8EB1D179-D23D-41D4-AEEF-E4B9FEB06903}" destId="{68015C39-C77A-4033-B5CB-7770720C2BC9}" srcOrd="6" destOrd="0" parTransId="{9B813219-CD3B-4F9F-82F5-6813B1E1F6A4}" sibTransId="{EE14C00A-2118-46F4-A44D-A8064B132AB6}"/>
    <dgm:cxn modelId="{B215ED32-8779-4C6A-A518-2FC01F05320A}" srcId="{8EB1D179-D23D-41D4-AEEF-E4B9FEB06903}" destId="{E77D1767-7A7B-4C13-BB07-DCB26B47DD15}" srcOrd="7" destOrd="0" parTransId="{22026C4D-FC59-4960-88B4-1EB7FD0DAD6C}" sibTransId="{31E0E71A-6522-442C-9EFC-20F070AF11D8}"/>
    <dgm:cxn modelId="{D4EA4FC9-3000-4486-80AE-9385C08CDABF}" srcId="{8EB1D179-D23D-41D4-AEEF-E4B9FEB06903}" destId="{4C193365-7A29-4CB2-B9BC-EBA8AF69DA56}" srcOrd="8" destOrd="0" parTransId="{13E5A65B-8849-466A-9DF1-52000B4C29D1}" sibTransId="{AD2222E6-0C06-4C65-A851-74287A5F9C60}"/>
    <dgm:cxn modelId="{BCEB7C2F-6032-4592-AAB6-9C9A6A7909F9}" srcId="{8EB1D179-D23D-41D4-AEEF-E4B9FEB06903}" destId="{F52B429C-C762-401C-ABC2-CAF31745579B}" srcOrd="9" destOrd="0" parTransId="{E2147871-8C4E-44F9-A56E-E1F071BFAF68}" sibTransId="{179EAC2B-E31F-4412-B5B4-219EC7E77B82}"/>
    <dgm:cxn modelId="{2840E88E-D282-4F66-A94F-7B0F4607CDC5}" type="presOf" srcId="{8EB1D179-D23D-41D4-AEEF-E4B9FEB06903}" destId="{BF708676-7EFC-4C81-9D3A-3E677EAC1C7B}" srcOrd="0" destOrd="0" presId="urn:microsoft.com/office/officeart/2005/8/layout/process1"/>
    <dgm:cxn modelId="{29B0FFEA-CC10-4DA2-B509-30FED3168368}" type="presParOf" srcId="{BF708676-7EFC-4C81-9D3A-3E677EAC1C7B}" destId="{111DEAC9-5D4C-4A6A-A44E-082A26F60596}" srcOrd="0" destOrd="0" presId="urn:microsoft.com/office/officeart/2005/8/layout/process1"/>
    <dgm:cxn modelId="{566B122C-0AE8-49D8-B699-E85CB1576478}" type="presOf" srcId="{3F25DA44-7F3E-4C17-A40B-7F663FDBEA65}" destId="{111DEAC9-5D4C-4A6A-A44E-082A26F60596}" srcOrd="0" destOrd="0" presId="urn:microsoft.com/office/officeart/2005/8/layout/process1"/>
    <dgm:cxn modelId="{B94BFA54-EF5E-49B6-9951-4A4CDF03F838}" type="presParOf" srcId="{BF708676-7EFC-4C81-9D3A-3E677EAC1C7B}" destId="{8A5CF0CE-3323-464D-9C63-05C1BDB053F5}" srcOrd="1" destOrd="0" presId="urn:microsoft.com/office/officeart/2005/8/layout/process1"/>
    <dgm:cxn modelId="{6B4F1168-1D99-4A7B-B397-5B444643A568}" type="presOf" srcId="{8EC5AF5E-9C9F-410A-A755-A3EA5186F948}" destId="{8A5CF0CE-3323-464D-9C63-05C1BDB053F5}" srcOrd="0" destOrd="0" presId="urn:microsoft.com/office/officeart/2005/8/layout/process1"/>
    <dgm:cxn modelId="{B04D6B86-4D15-4B3C-8862-5589559A60B0}" type="presParOf" srcId="{8A5CF0CE-3323-464D-9C63-05C1BDB053F5}" destId="{5FA465F6-7607-499F-BFB2-52F4E071FB67}" srcOrd="0" destOrd="1" presId="urn:microsoft.com/office/officeart/2005/8/layout/process1"/>
    <dgm:cxn modelId="{23239206-3CC2-423A-A712-D60E8AF156BB}" type="presOf" srcId="{8EC5AF5E-9C9F-410A-A755-A3EA5186F948}" destId="{5FA465F6-7607-499F-BFB2-52F4E071FB67}" srcOrd="1" destOrd="0" presId="urn:microsoft.com/office/officeart/2005/8/layout/process1"/>
    <dgm:cxn modelId="{980254DE-F9FC-4883-8A4C-7A6C6BE3A4BF}" type="presParOf" srcId="{BF708676-7EFC-4C81-9D3A-3E677EAC1C7B}" destId="{552FB8E7-A5FB-4CC3-94C3-CE0BDF19F9F1}" srcOrd="2" destOrd="0" presId="urn:microsoft.com/office/officeart/2005/8/layout/process1"/>
    <dgm:cxn modelId="{FF01AC76-3124-40E4-AE37-9B84791E10A8}" type="presOf" srcId="{2E2F4D3A-969C-4DB2-9FA9-5C4A40369351}" destId="{552FB8E7-A5FB-4CC3-94C3-CE0BDF19F9F1}" srcOrd="0" destOrd="0" presId="urn:microsoft.com/office/officeart/2005/8/layout/process1"/>
    <dgm:cxn modelId="{4ED39FA2-6792-46D4-9712-65A31D48FFAC}" type="presParOf" srcId="{BF708676-7EFC-4C81-9D3A-3E677EAC1C7B}" destId="{353C3794-50AA-4D44-83C9-CE28317C3317}" srcOrd="3" destOrd="0" presId="urn:microsoft.com/office/officeart/2005/8/layout/process1"/>
    <dgm:cxn modelId="{23D7A6F8-EC5A-449E-96E3-98C627B2D31D}" type="presOf" srcId="{EC1AFF77-9232-4EEB-95CB-85CEAB3B1FC0}" destId="{353C3794-50AA-4D44-83C9-CE28317C3317}" srcOrd="0" destOrd="0" presId="urn:microsoft.com/office/officeart/2005/8/layout/process1"/>
    <dgm:cxn modelId="{7FC10598-7B9B-4ADD-A8E9-7FEAB787902D}" type="presParOf" srcId="{353C3794-50AA-4D44-83C9-CE28317C3317}" destId="{5AFF040D-0639-4120-9E39-DA822CF9F321}" srcOrd="0" destOrd="3" presId="urn:microsoft.com/office/officeart/2005/8/layout/process1"/>
    <dgm:cxn modelId="{C4F10D16-BB71-4E3C-8D1F-AD5CFEC3C207}" type="presOf" srcId="{EC1AFF77-9232-4EEB-95CB-85CEAB3B1FC0}" destId="{5AFF040D-0639-4120-9E39-DA822CF9F321}" srcOrd="1" destOrd="0" presId="urn:microsoft.com/office/officeart/2005/8/layout/process1"/>
    <dgm:cxn modelId="{BA26CEC1-1B4F-4732-AB87-6DD21AB03FC2}" type="presParOf" srcId="{BF708676-7EFC-4C81-9D3A-3E677EAC1C7B}" destId="{A1E15D63-E1FF-4A28-A04F-A2B65927BC31}" srcOrd="4" destOrd="0" presId="urn:microsoft.com/office/officeart/2005/8/layout/process1"/>
    <dgm:cxn modelId="{CA25681F-D5E0-49E4-B6E3-6B0B002EE76E}" type="presOf" srcId="{37B86CFA-59B5-46FA-8A6B-9FB187CE14DF}" destId="{A1E15D63-E1FF-4A28-A04F-A2B65927BC31}" srcOrd="0" destOrd="0" presId="urn:microsoft.com/office/officeart/2005/8/layout/process1"/>
    <dgm:cxn modelId="{A88F0C2A-DD17-4E14-B276-7698C859DBE7}" type="presParOf" srcId="{BF708676-7EFC-4C81-9D3A-3E677EAC1C7B}" destId="{E4EFEEE0-70A4-4F5E-B96D-8DA834E3E54D}" srcOrd="5" destOrd="0" presId="urn:microsoft.com/office/officeart/2005/8/layout/process1"/>
    <dgm:cxn modelId="{F5488655-F342-42EA-AFEA-836E1B588D1D}" type="presOf" srcId="{18EFF3C3-47F9-402B-A3F3-E9310EA281B4}" destId="{E4EFEEE0-70A4-4F5E-B96D-8DA834E3E54D}" srcOrd="0" destOrd="0" presId="urn:microsoft.com/office/officeart/2005/8/layout/process1"/>
    <dgm:cxn modelId="{A55CADDF-3F76-4FCA-9837-6601B13AB2AD}" type="presParOf" srcId="{E4EFEEE0-70A4-4F5E-B96D-8DA834E3E54D}" destId="{47956A4A-CCAB-43BE-9F35-C236CFEB69A6}" srcOrd="0" destOrd="5" presId="urn:microsoft.com/office/officeart/2005/8/layout/process1"/>
    <dgm:cxn modelId="{749CD012-5009-4D21-AC94-82BFBABA513C}" type="presOf" srcId="{18EFF3C3-47F9-402B-A3F3-E9310EA281B4}" destId="{47956A4A-CCAB-43BE-9F35-C236CFEB69A6}" srcOrd="1" destOrd="0" presId="urn:microsoft.com/office/officeart/2005/8/layout/process1"/>
    <dgm:cxn modelId="{1C326689-4437-464F-96AD-26B0DD7B7206}" type="presParOf" srcId="{BF708676-7EFC-4C81-9D3A-3E677EAC1C7B}" destId="{DD2ED3DA-33E8-4F70-A981-EAD3E18E4B82}" srcOrd="6" destOrd="0" presId="urn:microsoft.com/office/officeart/2005/8/layout/process1"/>
    <dgm:cxn modelId="{E8230085-1577-4E9C-90CA-51FD757D31E7}" type="presOf" srcId="{8A02F797-65DF-4903-80CA-9D9BEFE59E35}" destId="{DD2ED3DA-33E8-4F70-A981-EAD3E18E4B82}" srcOrd="0" destOrd="0" presId="urn:microsoft.com/office/officeart/2005/8/layout/process1"/>
    <dgm:cxn modelId="{A11180CE-D453-47BD-A041-9CCC061D56F1}" type="presParOf" srcId="{BF708676-7EFC-4C81-9D3A-3E677EAC1C7B}" destId="{6BB15202-A706-4B53-A5CF-1E6DFA7A997E}" srcOrd="7" destOrd="0" presId="urn:microsoft.com/office/officeart/2005/8/layout/process1"/>
    <dgm:cxn modelId="{6391733A-46A6-4E39-9425-C213ADF6884A}" type="presOf" srcId="{322CF212-6AD5-4BAC-ACB3-E7CA46DDF61F}" destId="{6BB15202-A706-4B53-A5CF-1E6DFA7A997E}" srcOrd="0" destOrd="0" presId="urn:microsoft.com/office/officeart/2005/8/layout/process1"/>
    <dgm:cxn modelId="{3AEA718F-F6ED-4BA2-B242-A0F8B593D394}" type="presParOf" srcId="{6BB15202-A706-4B53-A5CF-1E6DFA7A997E}" destId="{0534656D-C501-4350-9B5A-5635A1E981F4}" srcOrd="0" destOrd="7" presId="urn:microsoft.com/office/officeart/2005/8/layout/process1"/>
    <dgm:cxn modelId="{72A9A64E-CA77-4815-9410-9811DAB9D869}" type="presOf" srcId="{322CF212-6AD5-4BAC-ACB3-E7CA46DDF61F}" destId="{0534656D-C501-4350-9B5A-5635A1E981F4}" srcOrd="1" destOrd="0" presId="urn:microsoft.com/office/officeart/2005/8/layout/process1"/>
    <dgm:cxn modelId="{DF660671-3C77-4988-ABA6-2FBECDCB47A3}" type="presParOf" srcId="{BF708676-7EFC-4C81-9D3A-3E677EAC1C7B}" destId="{CE8ECEA2-24CB-439E-B8B6-CFA6D2EF6E1C}" srcOrd="8" destOrd="0" presId="urn:microsoft.com/office/officeart/2005/8/layout/process1"/>
    <dgm:cxn modelId="{ED2A5476-8263-4868-9D81-583C7B5BBA03}" type="presOf" srcId="{E4732477-33CE-4A24-805B-C0A9AF130FB5}" destId="{CE8ECEA2-24CB-439E-B8B6-CFA6D2EF6E1C}" srcOrd="0" destOrd="0" presId="urn:microsoft.com/office/officeart/2005/8/layout/process1"/>
    <dgm:cxn modelId="{C081E151-D64A-46F7-8CF4-7F9A8974CF49}" type="presParOf" srcId="{BF708676-7EFC-4C81-9D3A-3E677EAC1C7B}" destId="{FC171518-CA4D-4293-A23D-68A3C5FA54B4}" srcOrd="9" destOrd="0" presId="urn:microsoft.com/office/officeart/2005/8/layout/process1"/>
    <dgm:cxn modelId="{6044FE0C-7A2D-48AB-93AF-27362B62B339}" type="presOf" srcId="{13C62BDD-E2EE-481E-8816-6225F23DC875}" destId="{FC171518-CA4D-4293-A23D-68A3C5FA54B4}" srcOrd="0" destOrd="0" presId="urn:microsoft.com/office/officeart/2005/8/layout/process1"/>
    <dgm:cxn modelId="{64FF69EC-BDC0-41F3-BE39-842918839641}" type="presParOf" srcId="{FC171518-CA4D-4293-A23D-68A3C5FA54B4}" destId="{29D05189-25C1-46D6-B0B9-0CAF62E745C1}" srcOrd="0" destOrd="9" presId="urn:microsoft.com/office/officeart/2005/8/layout/process1"/>
    <dgm:cxn modelId="{39628438-C30F-4130-8FFC-721FE32DB173}" type="presOf" srcId="{13C62BDD-E2EE-481E-8816-6225F23DC875}" destId="{29D05189-25C1-46D6-B0B9-0CAF62E745C1}" srcOrd="1" destOrd="0" presId="urn:microsoft.com/office/officeart/2005/8/layout/process1"/>
    <dgm:cxn modelId="{8A31AED2-6F8F-4CA4-A0CA-EE003B54DE44}" type="presParOf" srcId="{BF708676-7EFC-4C81-9D3A-3E677EAC1C7B}" destId="{9B61E775-F5FD-4F6A-8719-E4C448BB6070}" srcOrd="10" destOrd="0" presId="urn:microsoft.com/office/officeart/2005/8/layout/process1"/>
    <dgm:cxn modelId="{799BAC04-53BA-448B-B6A7-AAD00CF1C45D}" type="presOf" srcId="{E2663D9B-4CEC-4044-99E5-1677580C5AE5}" destId="{9B61E775-F5FD-4F6A-8719-E4C448BB6070}" srcOrd="0" destOrd="0" presId="urn:microsoft.com/office/officeart/2005/8/layout/process1"/>
    <dgm:cxn modelId="{BC68AFCB-51E7-4FB5-8B39-8C866B5BCBD8}" type="presParOf" srcId="{BF708676-7EFC-4C81-9D3A-3E677EAC1C7B}" destId="{E51B1AE1-4437-429E-B940-28585FB3A286}" srcOrd="11" destOrd="0" presId="urn:microsoft.com/office/officeart/2005/8/layout/process1"/>
    <dgm:cxn modelId="{324D055F-9DFB-4D3C-B5DA-CCADEE24EFBA}" type="presOf" srcId="{BC3CD37B-CAA5-4752-AF98-0AE9350EF6DD}" destId="{E51B1AE1-4437-429E-B940-28585FB3A286}" srcOrd="0" destOrd="0" presId="urn:microsoft.com/office/officeart/2005/8/layout/process1"/>
    <dgm:cxn modelId="{0FE1A88D-8B92-427F-AE49-987E43B5BA8F}" type="presParOf" srcId="{E51B1AE1-4437-429E-B940-28585FB3A286}" destId="{8027B569-8B5A-4784-AD1E-4F8CBA0F99B8}" srcOrd="0" destOrd="11" presId="urn:microsoft.com/office/officeart/2005/8/layout/process1"/>
    <dgm:cxn modelId="{1E0DBA0F-3736-4281-B041-B8ABE6B10AC3}" type="presOf" srcId="{BC3CD37B-CAA5-4752-AF98-0AE9350EF6DD}" destId="{8027B569-8B5A-4784-AD1E-4F8CBA0F99B8}" srcOrd="1" destOrd="0" presId="urn:microsoft.com/office/officeart/2005/8/layout/process1"/>
    <dgm:cxn modelId="{72D0E22A-E0D7-49A8-A924-51D8496ED864}" type="presParOf" srcId="{BF708676-7EFC-4C81-9D3A-3E677EAC1C7B}" destId="{E5A27689-A8CD-4D45-9EE8-96FC4763EFBD}" srcOrd="12" destOrd="0" presId="urn:microsoft.com/office/officeart/2005/8/layout/process1"/>
    <dgm:cxn modelId="{57E6E882-39C4-41F2-B957-85016FB98596}" type="presOf" srcId="{68015C39-C77A-4033-B5CB-7770720C2BC9}" destId="{E5A27689-A8CD-4D45-9EE8-96FC4763EFBD}" srcOrd="0" destOrd="0" presId="urn:microsoft.com/office/officeart/2005/8/layout/process1"/>
    <dgm:cxn modelId="{088300CB-EDF2-4F35-AC1E-F8483CBAA96E}" type="presParOf" srcId="{BF708676-7EFC-4C81-9D3A-3E677EAC1C7B}" destId="{4C9967A3-9197-43FE-B162-3D5C0D311E3E}" srcOrd="13" destOrd="0" presId="urn:microsoft.com/office/officeart/2005/8/layout/process1"/>
    <dgm:cxn modelId="{E1E65A01-451A-4065-98D8-9CD20B5ABD8E}" type="presOf" srcId="{EE14C00A-2118-46F4-A44D-A8064B132AB6}" destId="{4C9967A3-9197-43FE-B162-3D5C0D311E3E}" srcOrd="0" destOrd="0" presId="urn:microsoft.com/office/officeart/2005/8/layout/process1"/>
    <dgm:cxn modelId="{6811A74F-13E9-4F40-829A-41824024BE0C}" type="presParOf" srcId="{4C9967A3-9197-43FE-B162-3D5C0D311E3E}" destId="{8126AA70-6776-4046-9F25-DD1DA1849D6E}" srcOrd="0" destOrd="13" presId="urn:microsoft.com/office/officeart/2005/8/layout/process1"/>
    <dgm:cxn modelId="{34070197-79AE-43D4-9E7E-10A96B0B0311}" type="presOf" srcId="{EE14C00A-2118-46F4-A44D-A8064B132AB6}" destId="{8126AA70-6776-4046-9F25-DD1DA1849D6E}" srcOrd="1" destOrd="0" presId="urn:microsoft.com/office/officeart/2005/8/layout/process1"/>
    <dgm:cxn modelId="{C7C924AC-183A-45AA-9D05-9DA08DB5D716}" type="presParOf" srcId="{BF708676-7EFC-4C81-9D3A-3E677EAC1C7B}" destId="{DD756413-3907-4E84-89F4-712C3D2DB063}" srcOrd="14" destOrd="0" presId="urn:microsoft.com/office/officeart/2005/8/layout/process1"/>
    <dgm:cxn modelId="{250A40B3-E93B-4135-9E93-A509787F4640}" type="presOf" srcId="{E77D1767-7A7B-4C13-BB07-DCB26B47DD15}" destId="{DD756413-3907-4E84-89F4-712C3D2DB063}" srcOrd="0" destOrd="0" presId="urn:microsoft.com/office/officeart/2005/8/layout/process1"/>
    <dgm:cxn modelId="{BE30B4B7-CBF6-4466-9224-C4FC1F2691E2}" type="presParOf" srcId="{BF708676-7EFC-4C81-9D3A-3E677EAC1C7B}" destId="{5A1C7000-332A-4FC2-ACE1-3894D0FFC660}" srcOrd="15" destOrd="0" presId="urn:microsoft.com/office/officeart/2005/8/layout/process1"/>
    <dgm:cxn modelId="{39180D27-87E3-44A6-834F-A7C93D9745BC}" type="presOf" srcId="{31E0E71A-6522-442C-9EFC-20F070AF11D8}" destId="{5A1C7000-332A-4FC2-ACE1-3894D0FFC660}" srcOrd="0" destOrd="0" presId="urn:microsoft.com/office/officeart/2005/8/layout/process1"/>
    <dgm:cxn modelId="{9CD7C834-AB61-439C-985E-7CA456DF67C9}" type="presParOf" srcId="{5A1C7000-332A-4FC2-ACE1-3894D0FFC660}" destId="{829FE833-88DE-4CFA-B375-1A328BF39341}" srcOrd="0" destOrd="15" presId="urn:microsoft.com/office/officeart/2005/8/layout/process1"/>
    <dgm:cxn modelId="{1FFD4889-E580-445F-86EB-C64C4E66A1FD}" type="presOf" srcId="{31E0E71A-6522-442C-9EFC-20F070AF11D8}" destId="{829FE833-88DE-4CFA-B375-1A328BF39341}" srcOrd="1" destOrd="0" presId="urn:microsoft.com/office/officeart/2005/8/layout/process1"/>
    <dgm:cxn modelId="{59B5E8AE-AE2C-4E81-9D25-C5FC486CAA1A}" type="presParOf" srcId="{BF708676-7EFC-4C81-9D3A-3E677EAC1C7B}" destId="{8EF3D4F4-2425-4F1E-B224-19EFD6599A87}" srcOrd="16" destOrd="0" presId="urn:microsoft.com/office/officeart/2005/8/layout/process1"/>
    <dgm:cxn modelId="{B72E5AC0-82CD-40F7-99FC-2DDDA8CFF8E9}" type="presOf" srcId="{4C193365-7A29-4CB2-B9BC-EBA8AF69DA56}" destId="{8EF3D4F4-2425-4F1E-B224-19EFD6599A87}" srcOrd="0" destOrd="0" presId="urn:microsoft.com/office/officeart/2005/8/layout/process1"/>
    <dgm:cxn modelId="{9B7D923C-0255-4F6A-95B9-24809BA7BB43}" type="presParOf" srcId="{BF708676-7EFC-4C81-9D3A-3E677EAC1C7B}" destId="{F3B3F2FD-577E-41AF-B210-510A9D2B6143}" srcOrd="17" destOrd="0" presId="urn:microsoft.com/office/officeart/2005/8/layout/process1"/>
    <dgm:cxn modelId="{F766A7D1-5DA4-4C6F-910A-3102A53CB08E}" type="presOf" srcId="{AD2222E6-0C06-4C65-A851-74287A5F9C60}" destId="{F3B3F2FD-577E-41AF-B210-510A9D2B6143}" srcOrd="0" destOrd="0" presId="urn:microsoft.com/office/officeart/2005/8/layout/process1"/>
    <dgm:cxn modelId="{A9BE8DFB-A65B-4D07-A706-6D6628284C6C}" type="presParOf" srcId="{F3B3F2FD-577E-41AF-B210-510A9D2B6143}" destId="{82491822-3949-4B53-9C89-0A39D09A8E64}" srcOrd="0" destOrd="17" presId="urn:microsoft.com/office/officeart/2005/8/layout/process1"/>
    <dgm:cxn modelId="{8C5D42F5-BC03-4D45-8213-818523D3993F}" type="presOf" srcId="{AD2222E6-0C06-4C65-A851-74287A5F9C60}" destId="{82491822-3949-4B53-9C89-0A39D09A8E64}" srcOrd="1" destOrd="0" presId="urn:microsoft.com/office/officeart/2005/8/layout/process1"/>
    <dgm:cxn modelId="{EF3F7181-CA9E-440D-ABAA-EF751CD52422}" type="presParOf" srcId="{BF708676-7EFC-4C81-9D3A-3E677EAC1C7B}" destId="{8814C9BF-84D8-4988-8637-D23CFFE75627}" srcOrd="18" destOrd="0" presId="urn:microsoft.com/office/officeart/2005/8/layout/process1"/>
    <dgm:cxn modelId="{0DF525EB-88A8-4291-8054-CDAB66F55B27}" type="presOf" srcId="{F52B429C-C762-401C-ABC2-CAF31745579B}" destId="{8814C9BF-84D8-4988-8637-D23CFFE75627}"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E73B03-4D71-4565-8C52-4902BE6377A4}" type="doc">
      <dgm:prSet loTypeId="hierarchy" loCatId="hierarchy" qsTypeId="urn:microsoft.com/office/officeart/2005/8/quickstyle/simple1" qsCatId="simple" csTypeId="urn:microsoft.com/office/officeart/2005/8/colors/accent1_2" csCatId="accent1" phldr="0"/>
      <dgm:spPr/>
      <dgm:t>
        <a:bodyPr/>
        <a:p>
          <a:endParaRPr lang="zh-CN" altLang="en-US"/>
        </a:p>
      </dgm:t>
    </dgm:pt>
    <dgm:pt modelId="{0605F139-5EF0-48E7-A091-192233D2011D}">
      <dgm:prSet phldrT="[文本]" phldr="0" custT="0"/>
      <dgm:spPr/>
      <dgm:t>
        <a:bodyPr vert="horz" wrap="square"/>
        <a:p>
          <a:pPr>
            <a:lnSpc>
              <a:spcPct val="100000"/>
            </a:lnSpc>
            <a:spcBef>
              <a:spcPct val="0"/>
            </a:spcBef>
            <a:spcAft>
              <a:spcPct val="35000"/>
            </a:spcAft>
          </a:pPr>
          <a:r>
            <a:rPr lang="zh-CN" altLang="en-US"/>
            <a:t>注册建造师信用评价（</a:t>
          </a:r>
          <a:r>
            <a:rPr lang="en-US" altLang="zh-CN"/>
            <a:t>100</a:t>
          </a:r>
          <a:r>
            <a:rPr lang="zh-CN" altLang="en-US"/>
            <a:t>分</a:t>
          </a:r>
          <a:r>
            <a:rPr lang="zh-CN" altLang="en-US"/>
            <a:t>）</a:t>
          </a:r>
          <a:r>
            <a:rPr lang="zh-CN" altLang="en-US"/>
            <a:t/>
          </a:r>
          <a:endParaRPr lang="zh-CN" altLang="en-US"/>
        </a:p>
      </dgm:t>
    </dgm:pt>
    <dgm:pt modelId="{2AFB1B2A-8749-4E5E-9CB9-0B60F81C46F8}" cxnId="{50483D07-69A6-4235-9013-E62404C3EDFE}" type="parTrans">
      <dgm:prSet/>
      <dgm:spPr/>
      <dgm:t>
        <a:bodyPr/>
        <a:p>
          <a:endParaRPr lang="zh-CN" altLang="en-US"/>
        </a:p>
      </dgm:t>
    </dgm:pt>
    <dgm:pt modelId="{E0FFEB56-236E-4FE9-83BF-31494E265D5A}" cxnId="{50483D07-69A6-4235-9013-E62404C3EDFE}" type="sibTrans">
      <dgm:prSet/>
      <dgm:spPr/>
      <dgm:t>
        <a:bodyPr/>
        <a:p>
          <a:endParaRPr lang="zh-CN" altLang="en-US"/>
        </a:p>
      </dgm:t>
    </dgm:pt>
    <dgm:pt modelId="{4530EE7D-F557-4815-9ED2-EABC47F46978}">
      <dgm:prSet phldrT="[文本]" phldr="0" custT="0"/>
      <dgm:spPr/>
      <dgm:t>
        <a:bodyPr vert="horz" wrap="square"/>
        <a:p>
          <a:pPr>
            <a:lnSpc>
              <a:spcPct val="100000"/>
            </a:lnSpc>
            <a:spcBef>
              <a:spcPct val="0"/>
            </a:spcBef>
            <a:spcAft>
              <a:spcPct val="35000"/>
            </a:spcAft>
          </a:pPr>
          <a:r>
            <a:rPr lang="zh-CN" altLang="en-US"/>
            <a:t>基本信息分（</a:t>
          </a:r>
          <a:r>
            <a:rPr lang="en-US" altLang="zh-CN"/>
            <a:t>25</a:t>
          </a:r>
          <a:r>
            <a:rPr lang="zh-CN" altLang="en-US"/>
            <a:t>分</a:t>
          </a:r>
          <a:r>
            <a:rPr lang="zh-CN" altLang="en-US"/>
            <a:t>）</a:t>
          </a:r>
          <a:r>
            <a:rPr lang="zh-CN" altLang="en-US"/>
            <a:t/>
          </a:r>
          <a:endParaRPr lang="zh-CN" altLang="en-US"/>
        </a:p>
      </dgm:t>
    </dgm:pt>
    <dgm:pt modelId="{AC2BFF99-DAE2-494A-88AB-85D75BC6D2EE}" cxnId="{7CE6F8D3-0F97-4BB7-9121-F50B22C09BFF}" type="parTrans">
      <dgm:prSet/>
      <dgm:spPr/>
      <dgm:t>
        <a:bodyPr/>
        <a:p>
          <a:endParaRPr lang="zh-CN" altLang="en-US"/>
        </a:p>
      </dgm:t>
    </dgm:pt>
    <dgm:pt modelId="{B98A0394-6758-42EB-8D0E-4491BED52B6C}" cxnId="{7CE6F8D3-0F97-4BB7-9121-F50B22C09BFF}" type="sibTrans">
      <dgm:prSet/>
      <dgm:spPr/>
      <dgm:t>
        <a:bodyPr/>
        <a:p>
          <a:endParaRPr lang="zh-CN" altLang="en-US"/>
        </a:p>
      </dgm:t>
    </dgm:pt>
    <dgm:pt modelId="{2C2A4BF3-AA22-4080-9546-909CF9AC3ECB}">
      <dgm:prSet phldrT="[文本]" phldr="0" custT="0"/>
      <dgm:spPr/>
      <dgm:t>
        <a:bodyPr vert="horz" wrap="square"/>
        <a:p>
          <a:pPr>
            <a:lnSpc>
              <a:spcPct val="100000"/>
            </a:lnSpc>
            <a:spcBef>
              <a:spcPct val="0"/>
            </a:spcBef>
            <a:spcAft>
              <a:spcPct val="35000"/>
            </a:spcAft>
          </a:pPr>
          <a:r>
            <a:rPr lang="zh-CN" altLang="en-US"/>
            <a:t>执业等级（</a:t>
          </a:r>
          <a:r>
            <a:rPr lang="en-US" altLang="zh-CN"/>
            <a:t>1</a:t>
          </a:r>
          <a:r>
            <a:rPr lang="en-US" altLang="zh-CN"/>
            <a:t>0</a:t>
          </a:r>
          <a:r>
            <a:rPr lang="zh-CN" altLang="en-US"/>
            <a:t>分</a:t>
          </a:r>
          <a:r>
            <a:rPr lang="zh-CN" altLang="en-US"/>
            <a:t>）</a:t>
          </a:r>
          <a:endParaRPr lang="zh-CN" altLang="en-US"/>
        </a:p>
      </dgm:t>
    </dgm:pt>
    <dgm:pt modelId="{4A6A0524-D9B7-4A37-8E78-5FE688BDCCE6}" cxnId="{5B57DCC8-CCBC-4CBC-AA96-C2DBC1D811A1}" type="parTrans">
      <dgm:prSet/>
      <dgm:spPr/>
      <dgm:t>
        <a:bodyPr/>
        <a:p>
          <a:endParaRPr lang="zh-CN" altLang="en-US"/>
        </a:p>
      </dgm:t>
    </dgm:pt>
    <dgm:pt modelId="{39CECE7E-7D7C-4022-9437-1E0813814145}" cxnId="{5B57DCC8-CCBC-4CBC-AA96-C2DBC1D811A1}" type="sibTrans">
      <dgm:prSet/>
      <dgm:spPr/>
      <dgm:t>
        <a:bodyPr/>
        <a:p>
          <a:endParaRPr lang="zh-CN" altLang="en-US"/>
        </a:p>
      </dgm:t>
    </dgm:pt>
    <dgm:pt modelId="{D04A706F-8E9C-4FFF-B04E-7578E9D9A25F}">
      <dgm:prSet phldr="0" custT="0"/>
      <dgm:spPr/>
      <dgm:t>
        <a:bodyPr vert="horz" wrap="square"/>
        <a:p>
          <a:pPr>
            <a:lnSpc>
              <a:spcPct val="100000"/>
            </a:lnSpc>
            <a:spcBef>
              <a:spcPct val="0"/>
            </a:spcBef>
            <a:spcAft>
              <a:spcPct val="35000"/>
            </a:spcAft>
          </a:pPr>
          <a:r>
            <a:rPr lang="zh-CN"/>
            <a:t>一级建造师（</a:t>
          </a:r>
          <a:r>
            <a:rPr lang="en-US" altLang="zh-CN"/>
            <a:t>10</a:t>
          </a:r>
          <a:r>
            <a:rPr lang="zh-CN" altLang="en-US"/>
            <a:t>分</a:t>
          </a:r>
          <a:r>
            <a:rPr lang="zh-CN"/>
            <a:t>）</a:t>
          </a:r>
          <a:r>
            <a:rPr lang="zh-CN"/>
            <a:t/>
          </a:r>
          <a:endParaRPr lang="zh-CN"/>
        </a:p>
      </dgm:t>
    </dgm:pt>
    <dgm:pt modelId="{F13A5E69-6FEA-48E7-878F-44973FA3D02D}" cxnId="{FB820B27-48EB-48EC-B644-4A72E4284A05}" type="parTrans">
      <dgm:prSet/>
      <dgm:spPr/>
    </dgm:pt>
    <dgm:pt modelId="{6F3DEE53-C69C-4B7B-89E6-71FC0020AE7F}" cxnId="{FB820B27-48EB-48EC-B644-4A72E4284A05}" type="sibTrans">
      <dgm:prSet/>
      <dgm:spPr/>
    </dgm:pt>
    <dgm:pt modelId="{2B5E52F9-25E9-42C2-A859-C70474900F18}">
      <dgm:prSet phldr="0" custT="0"/>
      <dgm:spPr/>
      <dgm:t>
        <a:bodyPr vert="horz" wrap="square"/>
        <a:p>
          <a:pPr>
            <a:lnSpc>
              <a:spcPct val="100000"/>
            </a:lnSpc>
            <a:spcBef>
              <a:spcPct val="0"/>
            </a:spcBef>
            <a:spcAft>
              <a:spcPct val="35000"/>
            </a:spcAft>
          </a:pPr>
          <a:r>
            <a:rPr lang="zh-CN"/>
            <a:t>二级建造师</a:t>
          </a:r>
          <a:endParaRPr lang="zh-CN"/>
        </a:p>
        <a:p>
          <a:pPr>
            <a:lnSpc>
              <a:spcPct val="100000"/>
            </a:lnSpc>
            <a:spcBef>
              <a:spcPct val="0"/>
            </a:spcBef>
            <a:spcAft>
              <a:spcPct val="35000"/>
            </a:spcAft>
          </a:pPr>
          <a:r>
            <a:rPr lang="zh-CN"/>
            <a:t>（</a:t>
          </a:r>
          <a:r>
            <a:rPr lang="en-US" altLang="zh-CN"/>
            <a:t>5</a:t>
          </a:r>
          <a:r>
            <a:rPr lang="zh-CN" altLang="en-US"/>
            <a:t>分</a:t>
          </a:r>
          <a:r>
            <a:rPr lang="zh-CN"/>
            <a:t>）</a:t>
          </a:r>
          <a:r>
            <a:rPr lang="zh-CN"/>
            <a:t/>
          </a:r>
          <a:endParaRPr lang="zh-CN"/>
        </a:p>
      </dgm:t>
    </dgm:pt>
    <dgm:pt modelId="{5EF65DA2-EDDA-4E0D-BD66-3921D1A1ECD2}" cxnId="{12BDD1A4-6E4E-48E2-8A3B-0B0088801EAA}" type="parTrans">
      <dgm:prSet/>
      <dgm:spPr/>
    </dgm:pt>
    <dgm:pt modelId="{FFE8CB9F-3B5A-4FC0-97F1-84EFA43478A9}" cxnId="{12BDD1A4-6E4E-48E2-8A3B-0B0088801EAA}" type="sibTrans">
      <dgm:prSet/>
      <dgm:spPr/>
    </dgm:pt>
    <dgm:pt modelId="{C78C4F92-AD69-46C8-910C-41059E8ED0A9}">
      <dgm:prSet phldrT="[文本]" phldr="0" custT="0"/>
      <dgm:spPr/>
      <dgm:t>
        <a:bodyPr vert="horz" wrap="square"/>
        <a:p>
          <a:pPr>
            <a:lnSpc>
              <a:spcPct val="100000"/>
            </a:lnSpc>
            <a:spcBef>
              <a:spcPct val="0"/>
            </a:spcBef>
            <a:spcAft>
              <a:spcPct val="35000"/>
            </a:spcAft>
          </a:pPr>
          <a:r>
            <a:rPr lang="zh-CN" altLang="en-US"/>
            <a:t>工程业绩（</a:t>
          </a:r>
          <a:r>
            <a:rPr lang="en-US" altLang="zh-CN"/>
            <a:t>10</a:t>
          </a:r>
          <a:r>
            <a:rPr lang="zh-CN" altLang="en-US"/>
            <a:t>分</a:t>
          </a:r>
          <a:r>
            <a:rPr lang="zh-CN" altLang="en-US"/>
            <a:t>）</a:t>
          </a:r>
          <a:r>
            <a:rPr lang="zh-CN" altLang="en-US"/>
            <a:t/>
          </a:r>
          <a:endParaRPr lang="zh-CN" altLang="en-US"/>
        </a:p>
      </dgm:t>
    </dgm:pt>
    <dgm:pt modelId="{581124B7-0397-40F7-9B1D-41220103BA68}" cxnId="{A2DC87BC-DE64-4B36-BDAA-7A30A6EF8117}" type="parTrans">
      <dgm:prSet/>
      <dgm:spPr/>
      <dgm:t>
        <a:bodyPr/>
        <a:p>
          <a:endParaRPr lang="zh-CN" altLang="en-US"/>
        </a:p>
      </dgm:t>
    </dgm:pt>
    <dgm:pt modelId="{A23C44A9-E7A6-467B-BF93-DD0656347715}" cxnId="{A2DC87BC-DE64-4B36-BDAA-7A30A6EF8117}" type="sibTrans">
      <dgm:prSet/>
      <dgm:spPr/>
      <dgm:t>
        <a:bodyPr/>
        <a:p>
          <a:endParaRPr lang="zh-CN" altLang="en-US"/>
        </a:p>
      </dgm:t>
    </dgm:pt>
    <dgm:pt modelId="{4E4A1E17-A3EC-4A54-9171-277E11A0B287}">
      <dgm:prSet phldrT="[文本]" phldr="0" custT="0"/>
      <dgm:spPr/>
      <dgm:t>
        <a:bodyPr vert="horz" wrap="square"/>
        <a:p>
          <a:pPr>
            <a:lnSpc>
              <a:spcPct val="100000"/>
            </a:lnSpc>
            <a:spcBef>
              <a:spcPct val="0"/>
            </a:spcBef>
            <a:spcAft>
              <a:spcPct val="35000"/>
            </a:spcAft>
          </a:pPr>
          <a:r>
            <a:rPr lang="zh-CN" altLang="en-US"/>
            <a:t>良好信息加分（</a:t>
          </a:r>
          <a:r>
            <a:rPr lang="en-US" altLang="zh-CN"/>
            <a:t>15</a:t>
          </a:r>
          <a:r>
            <a:rPr lang="zh-CN" altLang="en-US"/>
            <a:t>分</a:t>
          </a:r>
          <a:r>
            <a:rPr lang="zh-CN" altLang="en-US"/>
            <a:t>）</a:t>
          </a:r>
          <a:r>
            <a:rPr lang="zh-CN" altLang="en-US"/>
            <a:t/>
          </a:r>
          <a:endParaRPr lang="zh-CN" altLang="en-US"/>
        </a:p>
      </dgm:t>
    </dgm:pt>
    <dgm:pt modelId="{367D7799-1E5C-4947-8AD1-85D1E0D367AF}" cxnId="{32074BAD-8D34-43DE-91A8-FCC8BA153A41}" type="parTrans">
      <dgm:prSet/>
      <dgm:spPr/>
      <dgm:t>
        <a:bodyPr/>
        <a:p>
          <a:endParaRPr lang="zh-CN" altLang="en-US"/>
        </a:p>
      </dgm:t>
    </dgm:pt>
    <dgm:pt modelId="{7FFEBD18-7D5B-41C0-A8F3-60942A71708D}" cxnId="{32074BAD-8D34-43DE-91A8-FCC8BA153A41}" type="sibTrans">
      <dgm:prSet/>
      <dgm:spPr/>
      <dgm:t>
        <a:bodyPr/>
        <a:p>
          <a:endParaRPr lang="zh-CN" altLang="en-US"/>
        </a:p>
      </dgm:t>
    </dgm:pt>
    <dgm:pt modelId="{3C955B01-F4BC-4095-BABE-64960351914D}">
      <dgm:prSet phldr="0" custT="0"/>
      <dgm:spPr/>
      <dgm:t>
        <a:bodyPr vert="horz" wrap="square"/>
        <a:p>
          <a:pPr>
            <a:lnSpc>
              <a:spcPct val="100000"/>
            </a:lnSpc>
            <a:spcBef>
              <a:spcPct val="0"/>
            </a:spcBef>
            <a:spcAft>
              <a:spcPct val="35000"/>
            </a:spcAft>
          </a:pPr>
          <a:r>
            <a:rPr lang="zh-CN"/>
            <a:t>不良信息扣分（</a:t>
          </a:r>
          <a:r>
            <a:rPr lang="en-US" altLang="zh-CN"/>
            <a:t>60</a:t>
          </a:r>
          <a:r>
            <a:rPr lang="zh-CN" altLang="en-US"/>
            <a:t>分</a:t>
          </a:r>
          <a:r>
            <a:rPr lang="zh-CN"/>
            <a:t>）</a:t>
          </a:r>
          <a:r>
            <a:rPr lang="zh-CN"/>
            <a:t/>
          </a:r>
          <a:endParaRPr lang="zh-CN"/>
        </a:p>
      </dgm:t>
    </dgm:pt>
    <dgm:pt modelId="{58D954ED-FE67-4634-9EBC-F9CE79D5F708}" cxnId="{19480A2D-CBDC-447F-BABF-6DE73D961ACF}" type="parTrans">
      <dgm:prSet/>
      <dgm:spPr/>
    </dgm:pt>
    <dgm:pt modelId="{8EB2C76F-5278-4FA4-91CE-312B5070731C}" cxnId="{19480A2D-CBDC-447F-BABF-6DE73D961ACF}" type="sibTrans">
      <dgm:prSet/>
      <dgm:spPr/>
    </dgm:pt>
    <dgm:pt modelId="{F9BE610E-4663-4463-B069-39579E447045}">
      <dgm:prSet phldr="0" custT="0"/>
      <dgm:spPr/>
      <dgm:t>
        <a:bodyPr vert="horz" wrap="square"/>
        <a:p>
          <a:pPr>
            <a:lnSpc>
              <a:spcPct val="100000"/>
            </a:lnSpc>
            <a:spcBef>
              <a:spcPct val="0"/>
            </a:spcBef>
            <a:spcAft>
              <a:spcPct val="35000"/>
            </a:spcAft>
          </a:pPr>
          <a:r>
            <a:rPr lang="zh-CN"/>
            <a:t>固定初始分（</a:t>
          </a:r>
          <a:r>
            <a:rPr lang="en-US" altLang="zh-CN"/>
            <a:t>40</a:t>
          </a:r>
          <a:r>
            <a:rPr lang="zh-CN" altLang="en-US"/>
            <a:t>分</a:t>
          </a:r>
          <a:r>
            <a:rPr lang="zh-CN"/>
            <a:t>）</a:t>
          </a:r>
          <a:r>
            <a:rPr lang="zh-CN"/>
            <a:t/>
          </a:r>
          <a:endParaRPr lang="zh-CN"/>
        </a:p>
      </dgm:t>
    </dgm:pt>
    <dgm:pt modelId="{6D3497F7-AE7E-4F27-BE29-CFC842D26E86}" cxnId="{31A24BD2-481C-418A-B079-7A5C66BE4E83}" type="parTrans">
      <dgm:prSet/>
      <dgm:spPr/>
    </dgm:pt>
    <dgm:pt modelId="{568B351E-6291-480F-8046-F6947A3E760C}" cxnId="{31A24BD2-481C-418A-B079-7A5C66BE4E83}" type="sibTrans">
      <dgm:prSet/>
      <dgm:spPr/>
    </dgm:pt>
    <dgm:pt modelId="{7C930DEE-F586-43F0-ABDF-E18272C285FB}">
      <dgm:prSet phldr="0" custT="0"/>
      <dgm:spPr/>
      <dgm:t>
        <a:bodyPr vert="horz" wrap="square"/>
        <a:p>
          <a:pPr>
            <a:lnSpc>
              <a:spcPct val="100000"/>
            </a:lnSpc>
            <a:spcBef>
              <a:spcPct val="0"/>
            </a:spcBef>
            <a:spcAft>
              <a:spcPct val="35000"/>
            </a:spcAft>
          </a:pPr>
          <a:r>
            <a:rPr lang="zh-CN"/>
            <a:t>浮动初始分（</a:t>
          </a:r>
          <a:r>
            <a:rPr lang="en-US" altLang="zh-CN"/>
            <a:t>20</a:t>
          </a:r>
          <a:r>
            <a:rPr lang="zh-CN" altLang="en-US"/>
            <a:t>分</a:t>
          </a:r>
          <a:r>
            <a:rPr lang="zh-CN"/>
            <a:t>）</a:t>
          </a:r>
          <a:r>
            <a:rPr lang="zh-CN"/>
            <a:t/>
          </a:r>
          <a:endParaRPr lang="zh-CN"/>
        </a:p>
      </dgm:t>
    </dgm:pt>
    <dgm:pt modelId="{BBDDB72B-955C-490E-9CB8-40A39D0F9115}" cxnId="{C75642D3-7A62-4646-B2A2-19307954F341}" type="parTrans">
      <dgm:prSet/>
      <dgm:spPr/>
    </dgm:pt>
    <dgm:pt modelId="{80B7E2BA-25E5-47DE-89EC-2B9AD6FC5652}" cxnId="{C75642D3-7A62-4646-B2A2-19307954F341}" type="sibTrans">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custScaleX="123845">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3"/>
      <dgm:spPr/>
    </dgm:pt>
    <dgm:pt modelId="{C1833E64-0598-4ED8-B73B-4C820BB35531}" type="pres">
      <dgm:prSet presAssocID="{AC2BFF99-DAE2-494A-88AB-85D75BC6D2EE}" presName="connTx" presStyleCnt="0"/>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3">
        <dgm:presLayoutVars>
          <dgm:chPref val="3"/>
        </dgm:presLayoutVars>
      </dgm:prSet>
      <dgm:spPr/>
    </dgm:pt>
    <dgm:pt modelId="{48673F39-879C-4946-8DC7-FD68F0552920}" type="pres">
      <dgm:prSet presAssocID="{4530EE7D-F557-4815-9ED2-EABC47F46978}" presName="level3hierChild" presStyleCnt="0"/>
      <dgm:spPr/>
    </dgm:pt>
    <dgm:pt modelId="{FA61825B-C877-4D42-AAFB-0586288A9783}" type="pres">
      <dgm:prSet presAssocID="{4A6A0524-D9B7-4A37-8E78-5FE688BDCCE6}" presName="conn2-1" presStyleLbl="parChTrans1D3" presStyleIdx="0" presStyleCnt="4"/>
      <dgm:spPr/>
    </dgm:pt>
    <dgm:pt modelId="{66B35CF0-1806-4E4A-8B50-99A64DECDBA9}" type="pres">
      <dgm:prSet presAssocID="{4A6A0524-D9B7-4A37-8E78-5FE688BDCCE6}" presName="connTx" presStyleCnt="0"/>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0" presStyleCnt="4">
        <dgm:presLayoutVars>
          <dgm:chPref val="3"/>
        </dgm:presLayoutVars>
      </dgm:prSet>
      <dgm:spPr/>
    </dgm:pt>
    <dgm:pt modelId="{E0C65410-D9BC-4E23-87DE-EBBC54AD2166}" type="pres">
      <dgm:prSet presAssocID="{2C2A4BF3-AA22-4080-9546-909CF9AC3ECB}" presName="level3hierChild" presStyleCnt="0"/>
      <dgm:spPr/>
    </dgm:pt>
    <dgm:pt modelId="{27F75B17-4BD1-4EF3-B815-64355EEC5E37}" type="pres">
      <dgm:prSet presAssocID="{F13A5E69-6FEA-48E7-878F-44973FA3D02D}" presName="conn2-1" presStyleLbl="parChTrans1D4" presStyleIdx="0" presStyleCnt="2"/>
      <dgm:spPr/>
    </dgm:pt>
    <dgm:pt modelId="{6DD76B53-34F9-4C68-8EA1-F91F556F3BDB}" type="pres">
      <dgm:prSet presAssocID="{F13A5E69-6FEA-48E7-878F-44973FA3D02D}" presName="connTx" presStyleCnt="0"/>
      <dgm:spPr/>
    </dgm:pt>
    <dgm:pt modelId="{2AE921FE-BBCF-4D45-8A2F-C0C3475C0E05}" type="pres">
      <dgm:prSet presAssocID="{D04A706F-8E9C-4FFF-B04E-7578E9D9A25F}" presName="root2" presStyleCnt="0"/>
      <dgm:spPr/>
    </dgm:pt>
    <dgm:pt modelId="{95C77D28-1CB8-4C5C-9623-EAC0AB98EFE5}" type="pres">
      <dgm:prSet presAssocID="{D04A706F-8E9C-4FFF-B04E-7578E9D9A25F}" presName="LevelTwoTextNode" presStyleLbl="node4" presStyleIdx="0" presStyleCnt="2">
        <dgm:presLayoutVars>
          <dgm:chPref val="3"/>
        </dgm:presLayoutVars>
      </dgm:prSet>
      <dgm:spPr/>
    </dgm:pt>
    <dgm:pt modelId="{67878A97-1009-499B-80D2-32A4CD466AC8}" type="pres">
      <dgm:prSet presAssocID="{D04A706F-8E9C-4FFF-B04E-7578E9D9A25F}" presName="level3hierChild" presStyleCnt="0"/>
      <dgm:spPr/>
    </dgm:pt>
    <dgm:pt modelId="{54111177-A33F-4D7A-BC54-A11561268679}" type="pres">
      <dgm:prSet presAssocID="{5EF65DA2-EDDA-4E0D-BD66-3921D1A1ECD2}" presName="conn2-1" presStyleLbl="parChTrans1D4" presStyleIdx="1" presStyleCnt="2"/>
      <dgm:spPr/>
    </dgm:pt>
    <dgm:pt modelId="{8783326A-56E0-43A4-AC6D-C6DC50DA163B}" type="pres">
      <dgm:prSet presAssocID="{5EF65DA2-EDDA-4E0D-BD66-3921D1A1ECD2}" presName="connTx" presStyleCnt="0"/>
      <dgm:spPr/>
    </dgm:pt>
    <dgm:pt modelId="{325D6676-A4F8-4127-8B1F-DB51AA7087DA}" type="pres">
      <dgm:prSet presAssocID="{2B5E52F9-25E9-42C2-A859-C70474900F18}" presName="root2" presStyleCnt="0"/>
      <dgm:spPr/>
    </dgm:pt>
    <dgm:pt modelId="{640C6680-045F-4C01-9653-6AC58D877961}" type="pres">
      <dgm:prSet presAssocID="{2B5E52F9-25E9-42C2-A859-C70474900F18}" presName="LevelTwoTextNode" presStyleLbl="node4" presStyleIdx="1" presStyleCnt="2">
        <dgm:presLayoutVars>
          <dgm:chPref val="3"/>
        </dgm:presLayoutVars>
      </dgm:prSet>
      <dgm:spPr/>
    </dgm:pt>
    <dgm:pt modelId="{2F56A6D7-7ACB-416E-9038-7369BC0D8EEB}" type="pres">
      <dgm:prSet presAssocID="{2B5E52F9-25E9-42C2-A859-C70474900F18}" presName="level3hierChild" presStyleCnt="0"/>
      <dgm:spPr/>
    </dgm:pt>
    <dgm:pt modelId="{E81582B1-A130-479F-ACE3-61EF727591CE}" type="pres">
      <dgm:prSet presAssocID="{581124B7-0397-40F7-9B1D-41220103BA68}" presName="conn2-1" presStyleLbl="parChTrans1D3" presStyleIdx="1" presStyleCnt="4"/>
      <dgm:spPr/>
    </dgm:pt>
    <dgm:pt modelId="{C3EBFA62-33AA-4455-9D61-7B96DA4B37A4}" type="pres">
      <dgm:prSet presAssocID="{581124B7-0397-40F7-9B1D-41220103BA68}" presName="connTx" presStyleCnt="0"/>
      <dgm:spPr/>
    </dgm:pt>
    <dgm:pt modelId="{2DF34A52-3962-401F-8488-13EE54243675}" type="pres">
      <dgm:prSet presAssocID="{C78C4F92-AD69-46C8-910C-41059E8ED0A9}" presName="root2" presStyleCnt="0"/>
      <dgm:spPr/>
    </dgm:pt>
    <dgm:pt modelId="{29F748CF-C0E7-4DEA-B3A3-0E8AEB5CA964}" type="pres">
      <dgm:prSet presAssocID="{C78C4F92-AD69-46C8-910C-41059E8ED0A9}" presName="LevelTwoTextNode" presStyleLbl="node3" presStyleIdx="1" presStyleCnt="4">
        <dgm:presLayoutVars>
          <dgm:chPref val="3"/>
        </dgm:presLayoutVars>
      </dgm:prSet>
      <dgm:spPr/>
    </dgm:pt>
    <dgm:pt modelId="{02AC44EF-F1FC-4C54-8D55-2436304955F9}" type="pres">
      <dgm:prSet presAssocID="{C78C4F92-AD69-46C8-910C-41059E8ED0A9}" presName="level3hierChild" presStyleCnt="0"/>
      <dgm:spPr/>
    </dgm:pt>
    <dgm:pt modelId="{2E81B90F-7494-41FF-808F-F7F82B993B40}" type="pres">
      <dgm:prSet presAssocID="{367D7799-1E5C-4947-8AD1-85D1E0D367AF}" presName="conn2-1" presStyleLbl="parChTrans1D2" presStyleIdx="1" presStyleCnt="3"/>
      <dgm:spPr/>
    </dgm:pt>
    <dgm:pt modelId="{0F4B7785-0023-487B-801C-9850969E1D34}" type="pres">
      <dgm:prSet presAssocID="{367D7799-1E5C-4947-8AD1-85D1E0D367AF}" presName="connTx" presStyleCnt="0"/>
      <dgm:spPr/>
    </dgm:pt>
    <dgm:pt modelId="{4925E953-147A-4210-9A9C-63730A307231}" type="pres">
      <dgm:prSet presAssocID="{4E4A1E17-A3EC-4A54-9171-277E11A0B287}" presName="root2" presStyleCnt="0"/>
      <dgm:spPr/>
    </dgm:pt>
    <dgm:pt modelId="{3D382021-A429-4403-82FF-5A95DD3EBB20}" type="pres">
      <dgm:prSet presAssocID="{4E4A1E17-A3EC-4A54-9171-277E11A0B287}" presName="LevelTwoTextNode" presStyleLbl="node2" presStyleIdx="1" presStyleCnt="3" custLinFactNeighborX="-813" custLinFactNeighborY="2925">
        <dgm:presLayoutVars>
          <dgm:chPref val="3"/>
        </dgm:presLayoutVars>
      </dgm:prSet>
      <dgm:spPr/>
    </dgm:pt>
    <dgm:pt modelId="{6D231649-1A42-47D5-A289-01058E6A05B6}" type="pres">
      <dgm:prSet presAssocID="{4E4A1E17-A3EC-4A54-9171-277E11A0B287}" presName="level3hierChild" presStyleCnt="0"/>
      <dgm:spPr/>
    </dgm:pt>
    <dgm:pt modelId="{C9E6EC36-51E8-4270-95F4-CA184F3B88CA}" type="pres">
      <dgm:prSet presAssocID="{58D954ED-FE67-4634-9EBC-F9CE79D5F708}" presName="conn2-1" presStyleLbl="parChTrans1D2" presStyleIdx="2" presStyleCnt="3"/>
      <dgm:spPr/>
    </dgm:pt>
    <dgm:pt modelId="{0B7E2BC7-F0CF-43D5-A50B-03A748D5C371}" type="pres">
      <dgm:prSet presAssocID="{58D954ED-FE67-4634-9EBC-F9CE79D5F708}" presName="connTx" presStyleCnt="0"/>
      <dgm:spPr/>
    </dgm:pt>
    <dgm:pt modelId="{669E54BA-70C1-4B14-9F6B-851D719CAF8B}" type="pres">
      <dgm:prSet presAssocID="{3C955B01-F4BC-4095-BABE-64960351914D}" presName="root2" presStyleCnt="0"/>
      <dgm:spPr/>
    </dgm:pt>
    <dgm:pt modelId="{7DA77B3F-A501-4996-9A9E-B5817AC82337}" type="pres">
      <dgm:prSet presAssocID="{3C955B01-F4BC-4095-BABE-64960351914D}" presName="LevelTwoTextNode" presStyleLbl="node2" presStyleIdx="2" presStyleCnt="3">
        <dgm:presLayoutVars>
          <dgm:chPref val="3"/>
        </dgm:presLayoutVars>
      </dgm:prSet>
      <dgm:spPr/>
    </dgm:pt>
    <dgm:pt modelId="{391B0F37-EAF7-4C55-9998-9A19AF574793}" type="pres">
      <dgm:prSet presAssocID="{3C955B01-F4BC-4095-BABE-64960351914D}" presName="level3hierChild" presStyleCnt="0"/>
      <dgm:spPr/>
    </dgm:pt>
    <dgm:pt modelId="{BC395E71-91B3-4C30-BE25-CEB078D3E62E}" type="pres">
      <dgm:prSet presAssocID="{6D3497F7-AE7E-4F27-BE29-CFC842D26E86}" presName="conn2-1" presStyleLbl="parChTrans1D3" presStyleIdx="2" presStyleCnt="4"/>
      <dgm:spPr/>
    </dgm:pt>
    <dgm:pt modelId="{71CEC428-57CB-4D3F-BC85-7DBDAB72E921}" type="pres">
      <dgm:prSet presAssocID="{6D3497F7-AE7E-4F27-BE29-CFC842D26E86}" presName="connTx" presStyleCnt="0"/>
      <dgm:spPr/>
    </dgm:pt>
    <dgm:pt modelId="{67A5DEC0-7DE5-430C-A9B0-E39AC19911C3}" type="pres">
      <dgm:prSet presAssocID="{F9BE610E-4663-4463-B069-39579E447045}" presName="root2" presStyleCnt="0"/>
      <dgm:spPr/>
    </dgm:pt>
    <dgm:pt modelId="{116F5106-F235-48E6-9EB4-1D0BCB7FF3C8}" type="pres">
      <dgm:prSet presAssocID="{F9BE610E-4663-4463-B069-39579E447045}" presName="LevelTwoTextNode" presStyleLbl="node3" presStyleIdx="2" presStyleCnt="4">
        <dgm:presLayoutVars>
          <dgm:chPref val="3"/>
        </dgm:presLayoutVars>
      </dgm:prSet>
      <dgm:spPr/>
    </dgm:pt>
    <dgm:pt modelId="{B8B0FDFD-7122-4AF8-BE83-1BBECA51D355}" type="pres">
      <dgm:prSet presAssocID="{F9BE610E-4663-4463-B069-39579E447045}" presName="level3hierChild" presStyleCnt="0"/>
      <dgm:spPr/>
    </dgm:pt>
    <dgm:pt modelId="{35D91521-A0DA-4021-8E2D-6279A60958C7}" type="pres">
      <dgm:prSet presAssocID="{BBDDB72B-955C-490E-9CB8-40A39D0F9115}" presName="conn2-1" presStyleLbl="parChTrans1D3" presStyleIdx="3" presStyleCnt="4"/>
      <dgm:spPr/>
    </dgm:pt>
    <dgm:pt modelId="{671B3BD7-4464-49F1-8B98-A9CBA63793F0}" type="pres">
      <dgm:prSet presAssocID="{BBDDB72B-955C-490E-9CB8-40A39D0F9115}" presName="connTx" presStyleCnt="0"/>
      <dgm:spPr/>
    </dgm:pt>
    <dgm:pt modelId="{55FD6D81-4C27-4FE8-90A5-F5D740F3D2D0}" type="pres">
      <dgm:prSet presAssocID="{7C930DEE-F586-43F0-ABDF-E18272C285FB}" presName="root2" presStyleCnt="0"/>
      <dgm:spPr/>
    </dgm:pt>
    <dgm:pt modelId="{56D8B5D1-B757-44DC-8DC3-FC9B8BC81451}" type="pres">
      <dgm:prSet presAssocID="{7C930DEE-F586-43F0-ABDF-E18272C285FB}" presName="LevelTwoTextNode" presStyleLbl="node3" presStyleIdx="3" presStyleCnt="4">
        <dgm:presLayoutVars>
          <dgm:chPref val="3"/>
        </dgm:presLayoutVars>
      </dgm:prSet>
      <dgm:spPr/>
    </dgm:pt>
    <dgm:pt modelId="{22AE2FCB-6762-45DA-98D9-0320334C65C5}" type="pres">
      <dgm:prSet presAssocID="{7C930DEE-F586-43F0-ABDF-E18272C285FB}" presName="level3hierChild" presStyleCnt="0"/>
      <dgm:spPr/>
    </dgm:pt>
  </dgm:ptLst>
  <dgm:cxnLst>
    <dgm:cxn modelId="{50483D07-69A6-4235-9013-E62404C3EDFE}" srcId="{EFE73B03-4D71-4565-8C52-4902BE6377A4}" destId="{0605F139-5EF0-48E7-A091-192233D2011D}" srcOrd="0" destOrd="0" parTransId="{2AFB1B2A-8749-4E5E-9CB9-0B60F81C46F8}" sibTransId="{E0FFEB56-236E-4FE9-83BF-31494E265D5A}"/>
    <dgm:cxn modelId="{7CE6F8D3-0F97-4BB7-9121-F50B22C09BFF}" srcId="{0605F139-5EF0-48E7-A091-192233D2011D}" destId="{4530EE7D-F557-4815-9ED2-EABC47F46978}" srcOrd="0" destOrd="0" parTransId="{AC2BFF99-DAE2-494A-88AB-85D75BC6D2EE}" sibTransId="{B98A0394-6758-42EB-8D0E-4491BED52B6C}"/>
    <dgm:cxn modelId="{5B57DCC8-CCBC-4CBC-AA96-C2DBC1D811A1}" srcId="{4530EE7D-F557-4815-9ED2-EABC47F46978}" destId="{2C2A4BF3-AA22-4080-9546-909CF9AC3ECB}" srcOrd="0" destOrd="0" parTransId="{4A6A0524-D9B7-4A37-8E78-5FE688BDCCE6}" sibTransId="{39CECE7E-7D7C-4022-9437-1E0813814145}"/>
    <dgm:cxn modelId="{FB820B27-48EB-48EC-B644-4A72E4284A05}" srcId="{2C2A4BF3-AA22-4080-9546-909CF9AC3ECB}" destId="{D04A706F-8E9C-4FFF-B04E-7578E9D9A25F}" srcOrd="0" destOrd="0" parTransId="{F13A5E69-6FEA-48E7-878F-44973FA3D02D}" sibTransId="{6F3DEE53-C69C-4B7B-89E6-71FC0020AE7F}"/>
    <dgm:cxn modelId="{12BDD1A4-6E4E-48E2-8A3B-0B0088801EAA}" srcId="{2C2A4BF3-AA22-4080-9546-909CF9AC3ECB}" destId="{2B5E52F9-25E9-42C2-A859-C70474900F18}" srcOrd="1" destOrd="0" parTransId="{5EF65DA2-EDDA-4E0D-BD66-3921D1A1ECD2}" sibTransId="{FFE8CB9F-3B5A-4FC0-97F1-84EFA43478A9}"/>
    <dgm:cxn modelId="{A2DC87BC-DE64-4B36-BDAA-7A30A6EF8117}" srcId="{4530EE7D-F557-4815-9ED2-EABC47F46978}" destId="{C78C4F92-AD69-46C8-910C-41059E8ED0A9}" srcOrd="1" destOrd="0" parTransId="{581124B7-0397-40F7-9B1D-41220103BA68}" sibTransId="{A23C44A9-E7A6-467B-BF93-DD0656347715}"/>
    <dgm:cxn modelId="{32074BAD-8D34-43DE-91A8-FCC8BA153A41}" srcId="{0605F139-5EF0-48E7-A091-192233D2011D}" destId="{4E4A1E17-A3EC-4A54-9171-277E11A0B287}" srcOrd="1" destOrd="0" parTransId="{367D7799-1E5C-4947-8AD1-85D1E0D367AF}" sibTransId="{7FFEBD18-7D5B-41C0-A8F3-60942A71708D}"/>
    <dgm:cxn modelId="{19480A2D-CBDC-447F-BABF-6DE73D961ACF}" srcId="{0605F139-5EF0-48E7-A091-192233D2011D}" destId="{3C955B01-F4BC-4095-BABE-64960351914D}" srcOrd="2" destOrd="0" parTransId="{58D954ED-FE67-4634-9EBC-F9CE79D5F708}" sibTransId="{8EB2C76F-5278-4FA4-91CE-312B5070731C}"/>
    <dgm:cxn modelId="{31A24BD2-481C-418A-B079-7A5C66BE4E83}" srcId="{3C955B01-F4BC-4095-BABE-64960351914D}" destId="{F9BE610E-4663-4463-B069-39579E447045}" srcOrd="0" destOrd="2" parTransId="{6D3497F7-AE7E-4F27-BE29-CFC842D26E86}" sibTransId="{568B351E-6291-480F-8046-F6947A3E760C}"/>
    <dgm:cxn modelId="{C75642D3-7A62-4646-B2A2-19307954F341}" srcId="{3C955B01-F4BC-4095-BABE-64960351914D}" destId="{7C930DEE-F586-43F0-ABDF-E18272C285FB}" srcOrd="1" destOrd="2" parTransId="{BBDDB72B-955C-490E-9CB8-40A39D0F9115}" sibTransId="{80B7E2BA-25E5-47DE-89EC-2B9AD6FC5652}"/>
    <dgm:cxn modelId="{2DD6AAD5-A379-40E5-B64A-0632548DE4F3}" type="presOf" srcId="{EFE73B03-4D71-4565-8C52-4902BE6377A4}" destId="{5FBAB40F-6011-4629-9B30-77C9439C91BF}" srcOrd="0" destOrd="0" presId="urn:microsoft.com/office/officeart/2005/8/layout/hierarchy2"/>
    <dgm:cxn modelId="{4F1D51C0-0060-4752-ACE4-4B6FF10B16F5}" type="presParOf" srcId="{5FBAB40F-6011-4629-9B30-77C9439C91BF}" destId="{2332AA2E-A989-4175-BB73-78EA4C3BDB65}" srcOrd="0" destOrd="0" presId="urn:microsoft.com/office/officeart/2005/8/layout/hierarchy2"/>
    <dgm:cxn modelId="{FCE7BADE-6046-4045-9725-FA7274F0B7BD}" type="presParOf" srcId="{2332AA2E-A989-4175-BB73-78EA4C3BDB65}" destId="{24E3F4AB-32FB-4CE0-9DAC-FC4DD26B5900}" srcOrd="0" destOrd="0" presId="urn:microsoft.com/office/officeart/2005/8/layout/hierarchy2"/>
    <dgm:cxn modelId="{B66C00AB-4E47-4797-B99D-8B4621E3B2EA}" type="presOf" srcId="{0605F139-5EF0-48E7-A091-192233D2011D}" destId="{24E3F4AB-32FB-4CE0-9DAC-FC4DD26B5900}" srcOrd="0" destOrd="0" presId="urn:microsoft.com/office/officeart/2005/8/layout/hierarchy2"/>
    <dgm:cxn modelId="{D7F1B157-365B-43E1-86F8-C5556DA50682}" type="presParOf" srcId="{2332AA2E-A989-4175-BB73-78EA4C3BDB65}" destId="{44F25638-8073-4DA7-9390-5AC06A304565}" srcOrd="1" destOrd="0" presId="urn:microsoft.com/office/officeart/2005/8/layout/hierarchy2"/>
    <dgm:cxn modelId="{3F36F597-5C76-425C-AD4E-7242C4AE8C47}" type="presParOf" srcId="{44F25638-8073-4DA7-9390-5AC06A304565}" destId="{B47BD6C9-6D53-4A69-975F-9CF96E25F10F}" srcOrd="0" destOrd="1" presId="urn:microsoft.com/office/officeart/2005/8/layout/hierarchy2"/>
    <dgm:cxn modelId="{EF5A65F7-ACAC-4DD2-9080-E9BD60600091}" type="presOf" srcId="{AC2BFF99-DAE2-494A-88AB-85D75BC6D2EE}" destId="{B47BD6C9-6D53-4A69-975F-9CF96E25F10F}" srcOrd="0" destOrd="0" presId="urn:microsoft.com/office/officeart/2005/8/layout/hierarchy2"/>
    <dgm:cxn modelId="{F1CD397D-3887-4DAA-B3BF-C0F43D5C3BFC}" type="presParOf" srcId="{B47BD6C9-6D53-4A69-975F-9CF96E25F10F}" destId="{C1833E64-0598-4ED8-B73B-4C820BB35531}" srcOrd="0" destOrd="0" presId="urn:microsoft.com/office/officeart/2005/8/layout/hierarchy2"/>
    <dgm:cxn modelId="{4CA9C356-4476-4263-9BBD-DF10DE1CF836}" type="presOf" srcId="{AC2BFF99-DAE2-494A-88AB-85D75BC6D2EE}" destId="{C1833E64-0598-4ED8-B73B-4C820BB35531}" srcOrd="1" destOrd="0" presId="urn:microsoft.com/office/officeart/2005/8/layout/hierarchy2"/>
    <dgm:cxn modelId="{1DC1760A-76EE-458C-A07D-AC2123890B94}" type="presParOf" srcId="{44F25638-8073-4DA7-9390-5AC06A304565}" destId="{46F58ACF-5130-428E-B3EF-87D6FEC0C921}" srcOrd="1" destOrd="1" presId="urn:microsoft.com/office/officeart/2005/8/layout/hierarchy2"/>
    <dgm:cxn modelId="{487ADA0F-45BD-4A65-B19C-DECBFA8E60EA}" type="presParOf" srcId="{46F58ACF-5130-428E-B3EF-87D6FEC0C921}" destId="{3C0D5057-54F2-42F8-ADAD-AA27A1CC1A1B}" srcOrd="0" destOrd="1" presId="urn:microsoft.com/office/officeart/2005/8/layout/hierarchy2"/>
    <dgm:cxn modelId="{ED5A6170-81DB-4F35-9FB1-023D0CC137C8}" type="presOf" srcId="{4530EE7D-F557-4815-9ED2-EABC47F46978}" destId="{3C0D5057-54F2-42F8-ADAD-AA27A1CC1A1B}" srcOrd="0" destOrd="0" presId="urn:microsoft.com/office/officeart/2005/8/layout/hierarchy2"/>
    <dgm:cxn modelId="{6DCED5D3-C81D-4B91-B20A-8B1A24B904E0}" type="presParOf" srcId="{46F58ACF-5130-428E-B3EF-87D6FEC0C921}" destId="{48673F39-879C-4946-8DC7-FD68F0552920}" srcOrd="1" destOrd="1" presId="urn:microsoft.com/office/officeart/2005/8/layout/hierarchy2"/>
    <dgm:cxn modelId="{A7C2DBD6-68FD-4378-A7CB-169588268822}" type="presParOf" srcId="{48673F39-879C-4946-8DC7-FD68F0552920}" destId="{FA61825B-C877-4D42-AAFB-0586288A9783}" srcOrd="0" destOrd="1" presId="urn:microsoft.com/office/officeart/2005/8/layout/hierarchy2"/>
    <dgm:cxn modelId="{69DD1977-9116-437F-B7F8-68DC0E8098CA}" type="presOf" srcId="{4A6A0524-D9B7-4A37-8E78-5FE688BDCCE6}" destId="{FA61825B-C877-4D42-AAFB-0586288A9783}" srcOrd="0" destOrd="0" presId="urn:microsoft.com/office/officeart/2005/8/layout/hierarchy2"/>
    <dgm:cxn modelId="{4E8596E9-15DD-429F-866C-4F2B8AB0896F}" type="presParOf" srcId="{FA61825B-C877-4D42-AAFB-0586288A9783}" destId="{66B35CF0-1806-4E4A-8B50-99A64DECDBA9}" srcOrd="0" destOrd="0" presId="urn:microsoft.com/office/officeart/2005/8/layout/hierarchy2"/>
    <dgm:cxn modelId="{5B8A9AB6-3534-4121-BF0F-D38B5EDE672D}" type="presOf" srcId="{4A6A0524-D9B7-4A37-8E78-5FE688BDCCE6}" destId="{66B35CF0-1806-4E4A-8B50-99A64DECDBA9}" srcOrd="1" destOrd="0" presId="urn:microsoft.com/office/officeart/2005/8/layout/hierarchy2"/>
    <dgm:cxn modelId="{C5F8269A-B4C2-41DB-9264-5EDA4F2F8114}" type="presParOf" srcId="{48673F39-879C-4946-8DC7-FD68F0552920}" destId="{F95D7524-EA0E-4F9D-9D6F-B10856D5C83F}" srcOrd="1" destOrd="1" presId="urn:microsoft.com/office/officeart/2005/8/layout/hierarchy2"/>
    <dgm:cxn modelId="{EBAD44F0-3DBE-410E-91AC-BEB4ADB9458F}" type="presParOf" srcId="{F95D7524-EA0E-4F9D-9D6F-B10856D5C83F}" destId="{63712EDC-9AF8-41BC-8F72-ADF8D554FF07}" srcOrd="0" destOrd="1" presId="urn:microsoft.com/office/officeart/2005/8/layout/hierarchy2"/>
    <dgm:cxn modelId="{00D0D510-6866-4780-9D39-502E05211B63}" type="presOf" srcId="{2C2A4BF3-AA22-4080-9546-909CF9AC3ECB}" destId="{63712EDC-9AF8-41BC-8F72-ADF8D554FF07}" srcOrd="0" destOrd="0" presId="urn:microsoft.com/office/officeart/2005/8/layout/hierarchy2"/>
    <dgm:cxn modelId="{E17E33F3-673E-4EEE-8497-F7029C05A15C}" type="presParOf" srcId="{F95D7524-EA0E-4F9D-9D6F-B10856D5C83F}" destId="{E0C65410-D9BC-4E23-87DE-EBBC54AD2166}" srcOrd="1" destOrd="1" presId="urn:microsoft.com/office/officeart/2005/8/layout/hierarchy2"/>
    <dgm:cxn modelId="{B4481BA9-E8EF-44DE-AE36-AC45978B106F}" type="presParOf" srcId="{E0C65410-D9BC-4E23-87DE-EBBC54AD2166}" destId="{27F75B17-4BD1-4EF3-B815-64355EEC5E37}" srcOrd="0" destOrd="1" presId="urn:microsoft.com/office/officeart/2005/8/layout/hierarchy2"/>
    <dgm:cxn modelId="{910085BE-0B7E-4DA7-ABE2-B49A6D2FE74E}" type="presOf" srcId="{F13A5E69-6FEA-48E7-878F-44973FA3D02D}" destId="{27F75B17-4BD1-4EF3-B815-64355EEC5E37}" srcOrd="0" destOrd="0" presId="urn:microsoft.com/office/officeart/2005/8/layout/hierarchy2"/>
    <dgm:cxn modelId="{4B9A3BDB-EBF1-47B9-B211-BF8F0DD5A8A3}" type="presParOf" srcId="{27F75B17-4BD1-4EF3-B815-64355EEC5E37}" destId="{6DD76B53-34F9-4C68-8EA1-F91F556F3BDB}" srcOrd="0" destOrd="0" presId="urn:microsoft.com/office/officeart/2005/8/layout/hierarchy2"/>
    <dgm:cxn modelId="{F977AEC7-D47B-4E36-8F20-D612E4951EDF}" type="presOf" srcId="{F13A5E69-6FEA-48E7-878F-44973FA3D02D}" destId="{6DD76B53-34F9-4C68-8EA1-F91F556F3BDB}" srcOrd="1" destOrd="0" presId="urn:microsoft.com/office/officeart/2005/8/layout/hierarchy2"/>
    <dgm:cxn modelId="{52839877-A34E-4DFE-8F59-F854229B933D}" type="presParOf" srcId="{E0C65410-D9BC-4E23-87DE-EBBC54AD2166}" destId="{2AE921FE-BBCF-4D45-8A2F-C0C3475C0E05}" srcOrd="1" destOrd="1" presId="urn:microsoft.com/office/officeart/2005/8/layout/hierarchy2"/>
    <dgm:cxn modelId="{78230F2D-20E7-4AB4-992F-13584A56C975}" type="presParOf" srcId="{2AE921FE-BBCF-4D45-8A2F-C0C3475C0E05}" destId="{95C77D28-1CB8-4C5C-9623-EAC0AB98EFE5}" srcOrd="0" destOrd="1" presId="urn:microsoft.com/office/officeart/2005/8/layout/hierarchy2"/>
    <dgm:cxn modelId="{FFEC8F6F-7B46-4493-BED3-B00035D3E66E}" type="presOf" srcId="{D04A706F-8E9C-4FFF-B04E-7578E9D9A25F}" destId="{95C77D28-1CB8-4C5C-9623-EAC0AB98EFE5}" srcOrd="0" destOrd="0" presId="urn:microsoft.com/office/officeart/2005/8/layout/hierarchy2"/>
    <dgm:cxn modelId="{A5DFA53B-0E53-450B-8EB4-8D34D2CA1849}" type="presParOf" srcId="{2AE921FE-BBCF-4D45-8A2F-C0C3475C0E05}" destId="{67878A97-1009-499B-80D2-32A4CD466AC8}" srcOrd="1" destOrd="1" presId="urn:microsoft.com/office/officeart/2005/8/layout/hierarchy2"/>
    <dgm:cxn modelId="{98471A49-0B00-4588-996C-B015E6A40098}" type="presParOf" srcId="{E0C65410-D9BC-4E23-87DE-EBBC54AD2166}" destId="{54111177-A33F-4D7A-BC54-A11561268679}" srcOrd="2" destOrd="1" presId="urn:microsoft.com/office/officeart/2005/8/layout/hierarchy2"/>
    <dgm:cxn modelId="{B1D8894C-D76D-4C5C-BBE5-E5423CAA893B}" type="presOf" srcId="{5EF65DA2-EDDA-4E0D-BD66-3921D1A1ECD2}" destId="{54111177-A33F-4D7A-BC54-A11561268679}" srcOrd="0" destOrd="0" presId="urn:microsoft.com/office/officeart/2005/8/layout/hierarchy2"/>
    <dgm:cxn modelId="{3B387551-BF44-48A6-BB8C-B08B4A55389C}" type="presParOf" srcId="{54111177-A33F-4D7A-BC54-A11561268679}" destId="{8783326A-56E0-43A4-AC6D-C6DC50DA163B}" srcOrd="0" destOrd="2" presId="urn:microsoft.com/office/officeart/2005/8/layout/hierarchy2"/>
    <dgm:cxn modelId="{A5CD7B56-1186-43D3-95B8-E3B0AADB4E67}" type="presOf" srcId="{5EF65DA2-EDDA-4E0D-BD66-3921D1A1ECD2}" destId="{8783326A-56E0-43A4-AC6D-C6DC50DA163B}" srcOrd="1" destOrd="0" presId="urn:microsoft.com/office/officeart/2005/8/layout/hierarchy2"/>
    <dgm:cxn modelId="{427D8F2E-9444-426B-9CC1-FB4DD1C3EF6F}" type="presParOf" srcId="{E0C65410-D9BC-4E23-87DE-EBBC54AD2166}" destId="{325D6676-A4F8-4127-8B1F-DB51AA7087DA}" srcOrd="3" destOrd="1" presId="urn:microsoft.com/office/officeart/2005/8/layout/hierarchy2"/>
    <dgm:cxn modelId="{12C828C5-0C46-4646-B6B4-8BFF352537B5}" type="presParOf" srcId="{325D6676-A4F8-4127-8B1F-DB51AA7087DA}" destId="{640C6680-045F-4C01-9653-6AC58D877961}" srcOrd="0" destOrd="3" presId="urn:microsoft.com/office/officeart/2005/8/layout/hierarchy2"/>
    <dgm:cxn modelId="{636A7D3A-4FE5-4BB7-B28A-36A1695A33B4}" type="presOf" srcId="{2B5E52F9-25E9-42C2-A859-C70474900F18}" destId="{640C6680-045F-4C01-9653-6AC58D877961}" srcOrd="0" destOrd="0" presId="urn:microsoft.com/office/officeart/2005/8/layout/hierarchy2"/>
    <dgm:cxn modelId="{35A2878D-31E5-4BCB-A51A-A1CC21DE3BF4}" type="presParOf" srcId="{325D6676-A4F8-4127-8B1F-DB51AA7087DA}" destId="{2F56A6D7-7ACB-416E-9038-7369BC0D8EEB}" srcOrd="1" destOrd="3" presId="urn:microsoft.com/office/officeart/2005/8/layout/hierarchy2"/>
    <dgm:cxn modelId="{8A70FFC8-7FB9-47B9-AFDB-CF801D02C6E7}" type="presParOf" srcId="{48673F39-879C-4946-8DC7-FD68F0552920}" destId="{E81582B1-A130-479F-ACE3-61EF727591CE}" srcOrd="2" destOrd="1" presId="urn:microsoft.com/office/officeart/2005/8/layout/hierarchy2"/>
    <dgm:cxn modelId="{97D933B1-30C1-4BEE-8A92-5C501CD97EC2}" type="presOf" srcId="{581124B7-0397-40F7-9B1D-41220103BA68}" destId="{E81582B1-A130-479F-ACE3-61EF727591CE}" srcOrd="0" destOrd="0" presId="urn:microsoft.com/office/officeart/2005/8/layout/hierarchy2"/>
    <dgm:cxn modelId="{23AFFE2D-B5E6-42A4-A76F-D126F968113D}" type="presParOf" srcId="{E81582B1-A130-479F-ACE3-61EF727591CE}" destId="{C3EBFA62-33AA-4455-9D61-7B96DA4B37A4}" srcOrd="0" destOrd="2" presId="urn:microsoft.com/office/officeart/2005/8/layout/hierarchy2"/>
    <dgm:cxn modelId="{964CCDDC-367C-4B34-B827-DC58249ACF0A}" type="presOf" srcId="{581124B7-0397-40F7-9B1D-41220103BA68}" destId="{C3EBFA62-33AA-4455-9D61-7B96DA4B37A4}" srcOrd="1" destOrd="0" presId="urn:microsoft.com/office/officeart/2005/8/layout/hierarchy2"/>
    <dgm:cxn modelId="{C955273E-3BEF-4234-A2C3-B86A2956AD58}" type="presParOf" srcId="{48673F39-879C-4946-8DC7-FD68F0552920}" destId="{2DF34A52-3962-401F-8488-13EE54243675}" srcOrd="3" destOrd="1" presId="urn:microsoft.com/office/officeart/2005/8/layout/hierarchy2"/>
    <dgm:cxn modelId="{F2856B26-ED0E-40C2-9FFF-25C03676E8D0}" type="presParOf" srcId="{2DF34A52-3962-401F-8488-13EE54243675}" destId="{29F748CF-C0E7-4DEA-B3A3-0E8AEB5CA964}" srcOrd="0" destOrd="3" presId="urn:microsoft.com/office/officeart/2005/8/layout/hierarchy2"/>
    <dgm:cxn modelId="{EE19E66A-507D-4B87-8670-77E56EF68661}" type="presOf" srcId="{C78C4F92-AD69-46C8-910C-41059E8ED0A9}" destId="{29F748CF-C0E7-4DEA-B3A3-0E8AEB5CA964}" srcOrd="0" destOrd="0" presId="urn:microsoft.com/office/officeart/2005/8/layout/hierarchy2"/>
    <dgm:cxn modelId="{0A0AA412-4D1D-4241-8049-0AC70233DC88}" type="presParOf" srcId="{2DF34A52-3962-401F-8488-13EE54243675}" destId="{02AC44EF-F1FC-4C54-8D55-2436304955F9}" srcOrd="1" destOrd="3" presId="urn:microsoft.com/office/officeart/2005/8/layout/hierarchy2"/>
    <dgm:cxn modelId="{8A2A5A15-E203-4B46-873A-E13607D7AA2D}" type="presParOf" srcId="{44F25638-8073-4DA7-9390-5AC06A304565}" destId="{2E81B90F-7494-41FF-808F-F7F82B993B40}" srcOrd="2" destOrd="1" presId="urn:microsoft.com/office/officeart/2005/8/layout/hierarchy2"/>
    <dgm:cxn modelId="{621BAF00-4461-4244-B54F-E9D20D4D97B2}" type="presOf" srcId="{367D7799-1E5C-4947-8AD1-85D1E0D367AF}" destId="{2E81B90F-7494-41FF-808F-F7F82B993B40}" srcOrd="0" destOrd="0" presId="urn:microsoft.com/office/officeart/2005/8/layout/hierarchy2"/>
    <dgm:cxn modelId="{DC50ABCB-2F5E-4196-AB15-32B7FF0756A2}" type="presParOf" srcId="{2E81B90F-7494-41FF-808F-F7F82B993B40}" destId="{0F4B7785-0023-487B-801C-9850969E1D34}" srcOrd="0" destOrd="2" presId="urn:microsoft.com/office/officeart/2005/8/layout/hierarchy2"/>
    <dgm:cxn modelId="{963DC9A2-9060-4372-9EC0-21D7BE7CC8A3}" type="presOf" srcId="{367D7799-1E5C-4947-8AD1-85D1E0D367AF}" destId="{0F4B7785-0023-487B-801C-9850969E1D34}" srcOrd="1" destOrd="0" presId="urn:microsoft.com/office/officeart/2005/8/layout/hierarchy2"/>
    <dgm:cxn modelId="{8CBBA76F-ABF3-4AD0-A2D7-488CA04831D7}" type="presParOf" srcId="{44F25638-8073-4DA7-9390-5AC06A304565}" destId="{4925E953-147A-4210-9A9C-63730A307231}" srcOrd="3" destOrd="1" presId="urn:microsoft.com/office/officeart/2005/8/layout/hierarchy2"/>
    <dgm:cxn modelId="{140AA55C-EAC1-4ACC-BCC6-8337E7F59497}" type="presParOf" srcId="{4925E953-147A-4210-9A9C-63730A307231}" destId="{3D382021-A429-4403-82FF-5A95DD3EBB20}" srcOrd="0" destOrd="3" presId="urn:microsoft.com/office/officeart/2005/8/layout/hierarchy2"/>
    <dgm:cxn modelId="{288AD808-DD68-4743-B772-ECBD811293A0}" type="presOf" srcId="{4E4A1E17-A3EC-4A54-9171-277E11A0B287}" destId="{3D382021-A429-4403-82FF-5A95DD3EBB20}" srcOrd="0" destOrd="0" presId="urn:microsoft.com/office/officeart/2005/8/layout/hierarchy2"/>
    <dgm:cxn modelId="{2F08DDB3-5B1D-4C83-9CD7-8615412E1FED}" type="presParOf" srcId="{4925E953-147A-4210-9A9C-63730A307231}" destId="{6D231649-1A42-47D5-A289-01058E6A05B6}" srcOrd="1" destOrd="3" presId="urn:microsoft.com/office/officeart/2005/8/layout/hierarchy2"/>
    <dgm:cxn modelId="{C4325CD7-D0EC-40D2-8387-783AE833A6D5}" type="presParOf" srcId="{44F25638-8073-4DA7-9390-5AC06A304565}" destId="{C9E6EC36-51E8-4270-95F4-CA184F3B88CA}" srcOrd="4" destOrd="1" presId="urn:microsoft.com/office/officeart/2005/8/layout/hierarchy2"/>
    <dgm:cxn modelId="{D47ED26F-D1BA-4766-8906-00AF8799435B}" type="presOf" srcId="{58D954ED-FE67-4634-9EBC-F9CE79D5F708}" destId="{C9E6EC36-51E8-4270-95F4-CA184F3B88CA}" srcOrd="0" destOrd="0" presId="urn:microsoft.com/office/officeart/2005/8/layout/hierarchy2"/>
    <dgm:cxn modelId="{8D377EF1-CE78-4097-8EB6-131C6CF4F102}" type="presParOf" srcId="{C9E6EC36-51E8-4270-95F4-CA184F3B88CA}" destId="{0B7E2BC7-F0CF-43D5-A50B-03A748D5C371}" srcOrd="0" destOrd="4" presId="urn:microsoft.com/office/officeart/2005/8/layout/hierarchy2"/>
    <dgm:cxn modelId="{A9283BCE-A25C-4588-A734-1DC6D95850DE}" type="presOf" srcId="{58D954ED-FE67-4634-9EBC-F9CE79D5F708}" destId="{0B7E2BC7-F0CF-43D5-A50B-03A748D5C371}" srcOrd="1" destOrd="0" presId="urn:microsoft.com/office/officeart/2005/8/layout/hierarchy2"/>
    <dgm:cxn modelId="{D0B8CD14-7D64-41D3-AA45-1FD2CA46B55A}" type="presParOf" srcId="{44F25638-8073-4DA7-9390-5AC06A304565}" destId="{669E54BA-70C1-4B14-9F6B-851D719CAF8B}" srcOrd="5" destOrd="1" presId="urn:microsoft.com/office/officeart/2005/8/layout/hierarchy2"/>
    <dgm:cxn modelId="{322381E5-3527-4ECB-B697-DB311E5DFCD1}" type="presParOf" srcId="{669E54BA-70C1-4B14-9F6B-851D719CAF8B}" destId="{7DA77B3F-A501-4996-9A9E-B5817AC82337}" srcOrd="0" destOrd="5" presId="urn:microsoft.com/office/officeart/2005/8/layout/hierarchy2"/>
    <dgm:cxn modelId="{35CCEF40-5F09-461B-9840-0E32F6712E20}" type="presOf" srcId="{3C955B01-F4BC-4095-BABE-64960351914D}" destId="{7DA77B3F-A501-4996-9A9E-B5817AC82337}" srcOrd="0" destOrd="0" presId="urn:microsoft.com/office/officeart/2005/8/layout/hierarchy2"/>
    <dgm:cxn modelId="{9D0E19BC-417C-4182-A81F-1A3EDEF3C5D3}" type="presParOf" srcId="{669E54BA-70C1-4B14-9F6B-851D719CAF8B}" destId="{391B0F37-EAF7-4C55-9998-9A19AF574793}" srcOrd="1" destOrd="5" presId="urn:microsoft.com/office/officeart/2005/8/layout/hierarchy2"/>
    <dgm:cxn modelId="{57829213-DA81-4FC3-BF43-8EDF87078A1A}" type="presParOf" srcId="{391B0F37-EAF7-4C55-9998-9A19AF574793}" destId="{BC395E71-91B3-4C30-BE25-CEB078D3E62E}" srcOrd="0" destOrd="1" presId="urn:microsoft.com/office/officeart/2005/8/layout/hierarchy2"/>
    <dgm:cxn modelId="{016899D7-D5D0-406A-BA57-5BDD17AD8C0E}" type="presOf" srcId="{6D3497F7-AE7E-4F27-BE29-CFC842D26E86}" destId="{BC395E71-91B3-4C30-BE25-CEB078D3E62E}" srcOrd="0" destOrd="0" presId="urn:microsoft.com/office/officeart/2005/8/layout/hierarchy2"/>
    <dgm:cxn modelId="{B0FFC547-D3AE-49B4-9B6D-76D3B6790FFE}" type="presParOf" srcId="{BC395E71-91B3-4C30-BE25-CEB078D3E62E}" destId="{71CEC428-57CB-4D3F-BC85-7DBDAB72E921}" srcOrd="0" destOrd="0" presId="urn:microsoft.com/office/officeart/2005/8/layout/hierarchy2"/>
    <dgm:cxn modelId="{A294DCA5-2CC1-4AB3-83C0-CF0E07BB6F04}" type="presOf" srcId="{6D3497F7-AE7E-4F27-BE29-CFC842D26E86}" destId="{71CEC428-57CB-4D3F-BC85-7DBDAB72E921}" srcOrd="1" destOrd="0" presId="urn:microsoft.com/office/officeart/2005/8/layout/hierarchy2"/>
    <dgm:cxn modelId="{CFC9AC8C-6EFB-42E6-834D-B0C9C55E732C}" type="presParOf" srcId="{391B0F37-EAF7-4C55-9998-9A19AF574793}" destId="{67A5DEC0-7DE5-430C-A9B0-E39AC19911C3}" srcOrd="1" destOrd="1" presId="urn:microsoft.com/office/officeart/2005/8/layout/hierarchy2"/>
    <dgm:cxn modelId="{BF0AA9DC-441F-423C-9F82-51C1C450882A}" type="presParOf" srcId="{67A5DEC0-7DE5-430C-A9B0-E39AC19911C3}" destId="{116F5106-F235-48E6-9EB4-1D0BCB7FF3C8}" srcOrd="0" destOrd="1" presId="urn:microsoft.com/office/officeart/2005/8/layout/hierarchy2"/>
    <dgm:cxn modelId="{381F489F-C547-4A20-8C18-1B27CE1E469F}" type="presOf" srcId="{F9BE610E-4663-4463-B069-39579E447045}" destId="{116F5106-F235-48E6-9EB4-1D0BCB7FF3C8}" srcOrd="0" destOrd="0" presId="urn:microsoft.com/office/officeart/2005/8/layout/hierarchy2"/>
    <dgm:cxn modelId="{FA5F97CB-A762-49A3-B06A-6650A40E1100}" type="presParOf" srcId="{67A5DEC0-7DE5-430C-A9B0-E39AC19911C3}" destId="{B8B0FDFD-7122-4AF8-BE83-1BBECA51D355}" srcOrd="1" destOrd="1" presId="urn:microsoft.com/office/officeart/2005/8/layout/hierarchy2"/>
    <dgm:cxn modelId="{5F9DBE81-BF27-4E2A-AE43-848834D2C452}" type="presParOf" srcId="{391B0F37-EAF7-4C55-9998-9A19AF574793}" destId="{35D91521-A0DA-4021-8E2D-6279A60958C7}" srcOrd="2" destOrd="1" presId="urn:microsoft.com/office/officeart/2005/8/layout/hierarchy2"/>
    <dgm:cxn modelId="{347019AC-B16E-4B0B-9FE1-B12C7694CC42}" type="presOf" srcId="{BBDDB72B-955C-490E-9CB8-40A39D0F9115}" destId="{35D91521-A0DA-4021-8E2D-6279A60958C7}" srcOrd="0" destOrd="0" presId="urn:microsoft.com/office/officeart/2005/8/layout/hierarchy2"/>
    <dgm:cxn modelId="{DDC6127C-20CB-4BED-91A5-DD5B2461C6D6}" type="presParOf" srcId="{35D91521-A0DA-4021-8E2D-6279A60958C7}" destId="{671B3BD7-4464-49F1-8B98-A9CBA63793F0}" srcOrd="0" destOrd="2" presId="urn:microsoft.com/office/officeart/2005/8/layout/hierarchy2"/>
    <dgm:cxn modelId="{260D7CCA-2B28-4E69-BBB8-0635FC5350C5}" type="presOf" srcId="{BBDDB72B-955C-490E-9CB8-40A39D0F9115}" destId="{671B3BD7-4464-49F1-8B98-A9CBA63793F0}" srcOrd="1" destOrd="0" presId="urn:microsoft.com/office/officeart/2005/8/layout/hierarchy2"/>
    <dgm:cxn modelId="{3693E5AD-DD35-4E81-8D98-F2767B675EC0}" type="presParOf" srcId="{391B0F37-EAF7-4C55-9998-9A19AF574793}" destId="{55FD6D81-4C27-4FE8-90A5-F5D740F3D2D0}" srcOrd="3" destOrd="1" presId="urn:microsoft.com/office/officeart/2005/8/layout/hierarchy2"/>
    <dgm:cxn modelId="{880CEF17-37FD-4F75-AE5F-1A8C207D0055}" type="presParOf" srcId="{55FD6D81-4C27-4FE8-90A5-F5D740F3D2D0}" destId="{56D8B5D1-B757-44DC-8DC3-FC9B8BC81451}" srcOrd="0" destOrd="3" presId="urn:microsoft.com/office/officeart/2005/8/layout/hierarchy2"/>
    <dgm:cxn modelId="{C3034982-6C8A-4AEC-815F-5ABBC35FA37E}" type="presOf" srcId="{7C930DEE-F586-43F0-ABDF-E18272C285FB}" destId="{56D8B5D1-B757-44DC-8DC3-FC9B8BC81451}" srcOrd="0" destOrd="0" presId="urn:microsoft.com/office/officeart/2005/8/layout/hierarchy2"/>
    <dgm:cxn modelId="{F49B7723-28B4-455D-A35E-3DCA7F35B89B}" type="presParOf" srcId="{55FD6D81-4C27-4FE8-90A5-F5D740F3D2D0}" destId="{22AE2FCB-6762-45DA-98D9-0320334C65C5}" srcOrd="1" destOrd="3"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D31B3-3808-4FBA-8FA4-CC8D448A173E}" type="doc">
      <dgm:prSet loTypeId="hierarchy" loCatId="hierarchy" qsTypeId="urn:microsoft.com/office/officeart/2005/8/quickstyle/simple1" qsCatId="simple" csTypeId="urn:microsoft.com/office/officeart/2005/8/colors/accent1_2" csCatId="accent1" phldr="0"/>
      <dgm:spPr/>
      <dgm:t>
        <a:bodyPr/>
        <a:p>
          <a:endParaRPr lang="zh-CN" altLang="en-US"/>
        </a:p>
      </dgm:t>
    </dgm:pt>
    <dgm:pt modelId="{47C757F0-AA23-46BE-9311-EA432CDEEAA1}">
      <dgm:prSet phldrT="[文本]" phldr="0" custT="1"/>
      <dgm:spPr/>
      <dgm:t>
        <a:bodyPr vert="horz" wrap="square"/>
        <a:p>
          <a:pPr>
            <a:lnSpc>
              <a:spcPct val="100000"/>
            </a:lnSpc>
            <a:spcBef>
              <a:spcPct val="0"/>
            </a:spcBef>
            <a:spcAft>
              <a:spcPct val="35000"/>
            </a:spcAft>
          </a:pPr>
          <a:r>
            <a:rPr lang="zh-CN" altLang="en-US" sz="2000"/>
            <a:t>不良信息扣分（</a:t>
          </a:r>
          <a:r>
            <a:rPr lang="en-US" altLang="zh-CN" sz="2000"/>
            <a:t>60</a:t>
          </a:r>
          <a:r>
            <a:rPr lang="zh-CN" altLang="en-US" sz="2000"/>
            <a:t>分</a:t>
          </a:r>
          <a:r>
            <a:rPr lang="zh-CN" altLang="en-US" sz="2000"/>
            <a:t>）</a:t>
          </a:r>
          <a:r>
            <a:rPr lang="zh-CN" altLang="en-US" sz="2000"/>
            <a:t/>
          </a:r>
          <a:endParaRPr lang="zh-CN" altLang="en-US" sz="2000"/>
        </a:p>
      </dgm:t>
    </dgm:pt>
    <dgm:pt modelId="{AB39B06D-FE6C-48B2-B5B4-77CD0C8CF7AD}" cxnId="{4F09313E-EC2B-453C-BAE6-978D741184EB}" type="parTrans">
      <dgm:prSet/>
      <dgm:spPr/>
      <dgm:t>
        <a:bodyPr/>
        <a:p>
          <a:endParaRPr lang="zh-CN" altLang="en-US"/>
        </a:p>
      </dgm:t>
    </dgm:pt>
    <dgm:pt modelId="{DF0D1C21-B79E-4875-B7FA-EF183CB48B88}" cxnId="{4F09313E-EC2B-453C-BAE6-978D741184EB}" type="sibTrans">
      <dgm:prSet/>
      <dgm:spPr/>
      <dgm:t>
        <a:bodyPr/>
        <a:p>
          <a:endParaRPr lang="zh-CN" altLang="en-US"/>
        </a:p>
      </dgm:t>
    </dgm:pt>
    <dgm:pt modelId="{12714FC6-8B41-47E5-91DD-F02D34D23B93}">
      <dgm:prSet phldrT="[文本]" phldr="0" custT="1"/>
      <dgm:spPr/>
      <dgm:t>
        <a:bodyPr vert="horz" wrap="square"/>
        <a:p>
          <a:pPr>
            <a:lnSpc>
              <a:spcPct val="100000"/>
            </a:lnSpc>
            <a:spcBef>
              <a:spcPct val="0"/>
            </a:spcBef>
            <a:spcAft>
              <a:spcPct val="35000"/>
            </a:spcAft>
          </a:pPr>
          <a:r>
            <a:rPr lang="zh-CN" altLang="en-US" sz="2000"/>
            <a:t>固定初始分（</a:t>
          </a:r>
          <a:r>
            <a:rPr lang="en-US" altLang="zh-CN" sz="2000"/>
            <a:t>40</a:t>
          </a:r>
          <a:r>
            <a:rPr lang="zh-CN" altLang="en-US" sz="2000"/>
            <a:t>分</a:t>
          </a:r>
          <a:r>
            <a:rPr lang="zh-CN" altLang="en-US" sz="2000"/>
            <a:t>）</a:t>
          </a:r>
          <a:r>
            <a:rPr lang="zh-CN" altLang="en-US" sz="2000"/>
            <a:t/>
          </a:r>
          <a:endParaRPr lang="zh-CN" altLang="en-US" sz="2000"/>
        </a:p>
      </dgm:t>
    </dgm:pt>
    <dgm:pt modelId="{EACD17F5-D793-4A43-B489-D1804D50CFEF}" cxnId="{8AFFB0C4-52A1-45C4-ABA6-FF3018B7BD11}" type="parTrans">
      <dgm:prSet/>
      <dgm:spPr/>
      <dgm:t>
        <a:bodyPr/>
        <a:p>
          <a:endParaRPr lang="zh-CN" altLang="en-US"/>
        </a:p>
      </dgm:t>
    </dgm:pt>
    <dgm:pt modelId="{FA45D93F-0724-4936-AA45-E6762732A19D}" cxnId="{8AFFB0C4-52A1-45C4-ABA6-FF3018B7BD11}" type="sibTrans">
      <dgm:prSet/>
      <dgm:spPr/>
      <dgm:t>
        <a:bodyPr/>
        <a:p>
          <a:endParaRPr lang="zh-CN" altLang="en-US"/>
        </a:p>
      </dgm:t>
    </dgm:pt>
    <dgm:pt modelId="{CF717C8A-B40B-4AFF-BF49-65ABB7DF8190}">
      <dgm:prSet phldrT="[文本]" phldr="0" custT="1"/>
      <dgm:spPr/>
      <dgm:t>
        <a:bodyPr vert="horz" wrap="square"/>
        <a:p>
          <a:pPr>
            <a:lnSpc>
              <a:spcPct val="100000"/>
            </a:lnSpc>
            <a:spcBef>
              <a:spcPct val="0"/>
            </a:spcBef>
            <a:spcAft>
              <a:spcPct val="35000"/>
            </a:spcAft>
          </a:pPr>
          <a:r>
            <a:rPr lang="zh-CN" altLang="en-US" sz="2000"/>
            <a:t>浮动初始分（</a:t>
          </a:r>
          <a:r>
            <a:rPr lang="en-US" altLang="zh-CN" sz="2000"/>
            <a:t>20</a:t>
          </a:r>
          <a:r>
            <a:rPr lang="zh-CN" altLang="en-US" sz="2000"/>
            <a:t>分</a:t>
          </a:r>
          <a:r>
            <a:rPr lang="zh-CN" altLang="en-US" sz="2000"/>
            <a:t>）</a:t>
          </a:r>
          <a:r>
            <a:rPr lang="zh-CN" altLang="en-US" sz="2000"/>
            <a:t/>
          </a:r>
          <a:endParaRPr lang="zh-CN" altLang="en-US" sz="2000"/>
        </a:p>
      </dgm:t>
    </dgm:pt>
    <dgm:pt modelId="{CCF68ADE-40B6-47D0-93C1-88EC13ADC8AC}" cxnId="{C895E46B-3503-4D52-A0DF-A1431834A63E}" type="parTrans">
      <dgm:prSet/>
      <dgm:spPr/>
      <dgm:t>
        <a:bodyPr/>
        <a:p>
          <a:endParaRPr lang="zh-CN" altLang="en-US"/>
        </a:p>
      </dgm:t>
    </dgm:pt>
    <dgm:pt modelId="{630D3E0B-D1D7-4E1A-8193-515AA5E1866F}" cxnId="{C895E46B-3503-4D52-A0DF-A1431834A63E}" type="sibTrans">
      <dgm:prSet/>
      <dgm:spPr/>
      <dgm:t>
        <a:bodyPr/>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pt>
    <dgm:pt modelId="{AE79172D-D441-42BB-84EA-E3D989670DED}" type="pres">
      <dgm:prSet presAssocID="{47C757F0-AA23-46BE-9311-EA432CDEEAA1}" presName="rootText1" presStyleLbl="node0" presStyleIdx="0" presStyleCnt="1" custScaleX="359840">
        <dgm:presLayoutVars>
          <dgm:chPref val="3"/>
        </dgm:presLayoutVars>
      </dgm:prSet>
      <dgm:spPr/>
    </dgm:pt>
    <dgm:pt modelId="{86420519-308D-4A6A-8FEA-6FB2E39BA448}" type="pres">
      <dgm:prSet presAssocID="{47C757F0-AA23-46BE-9311-EA432CDEEAA1}" presName="rootConnector1" presStyleCnt="0"/>
      <dgm:spPr/>
    </dgm:pt>
    <dgm:pt modelId="{9A0FF10C-81C7-47CD-A320-768F2009480B}" type="pres">
      <dgm:prSet presAssocID="{47C757F0-AA23-46BE-9311-EA432CDEEAA1}" presName="hierChild2" presStyleCnt="0"/>
      <dgm:spPr/>
    </dgm:pt>
    <dgm:pt modelId="{6A259130-4455-44E0-969B-948D1249687E}" type="pres">
      <dgm:prSet presAssocID="{EACD17F5-D793-4A43-B489-D1804D50CFEF}" presName="Name37" presStyleLbl="parChTrans1D2" presStyleIdx="0" presStyleCnt="2"/>
      <dgm:spPr/>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pt>
    <dgm:pt modelId="{43B7C837-49D6-40CE-BBAB-953D9E4BA7ED}" type="pres">
      <dgm:prSet presAssocID="{12714FC6-8B41-47E5-91DD-F02D34D23B93}" presName="rootText" presStyleLbl="node2" presStyleIdx="0" presStyleCnt="2" custScaleX="334853" custLinFactNeighborX="-32997" custLinFactNeighborY="-3691">
        <dgm:presLayoutVars>
          <dgm:chPref val="3"/>
        </dgm:presLayoutVars>
      </dgm:prSet>
      <dgm:spPr/>
    </dgm:pt>
    <dgm:pt modelId="{9A037140-9B69-4B9F-A134-F2F2EB0F2E32}" type="pres">
      <dgm:prSet presAssocID="{12714FC6-8B41-47E5-91DD-F02D34D23B93}" presName="rootConnector" presStyleCnt="0"/>
      <dgm:spPr/>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AB3A8128-6C86-49B7-B5CC-0153888815E5}" type="pres">
      <dgm:prSet presAssocID="{CCF68ADE-40B6-47D0-93C1-88EC13ADC8AC}" presName="Name37" presStyleLbl="parChTrans1D2" presStyleIdx="1" presStyleCnt="2"/>
      <dgm:spPr/>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pt>
    <dgm:pt modelId="{7D64F4A3-0E55-47AC-A59B-9D5A9DC25552}" type="pres">
      <dgm:prSet presAssocID="{CF717C8A-B40B-4AFF-BF49-65ABB7DF8190}" presName="rootText" presStyleLbl="node2" presStyleIdx="1" presStyleCnt="2" custScaleX="355748" custScaleY="103209" custLinFactNeighborX="53946" custLinFactNeighborY="-3647">
        <dgm:presLayoutVars>
          <dgm:chPref val="3"/>
        </dgm:presLayoutVars>
      </dgm:prSet>
      <dgm:spPr/>
    </dgm:pt>
    <dgm:pt modelId="{5667CB49-EC34-46BC-AD2D-72F3BD95D049}" type="pres">
      <dgm:prSet presAssocID="{CF717C8A-B40B-4AFF-BF49-65ABB7DF8190}" presName="rootConnector" presStyleCnt="0"/>
      <dgm:spPr/>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0E819307-1B4E-434E-BA76-D5A4192B0663}" type="pres">
      <dgm:prSet presAssocID="{47C757F0-AA23-46BE-9311-EA432CDEEAA1}" presName="hierChild3" presStyleCnt="0"/>
      <dgm:spPr/>
    </dgm:pt>
  </dgm:ptLst>
  <dgm:cxnLst>
    <dgm:cxn modelId="{4F09313E-EC2B-453C-BAE6-978D741184EB}" srcId="{A77D31B3-3808-4FBA-8FA4-CC8D448A173E}" destId="{47C757F0-AA23-46BE-9311-EA432CDEEAA1}" srcOrd="0" destOrd="0" parTransId="{AB39B06D-FE6C-48B2-B5B4-77CD0C8CF7AD}" sibTransId="{DF0D1C21-B79E-4875-B7FA-EF183CB48B88}"/>
    <dgm:cxn modelId="{8AFFB0C4-52A1-45C4-ABA6-FF3018B7BD11}" srcId="{47C757F0-AA23-46BE-9311-EA432CDEEAA1}" destId="{12714FC6-8B41-47E5-91DD-F02D34D23B93}" srcOrd="0" destOrd="0" parTransId="{EACD17F5-D793-4A43-B489-D1804D50CFEF}" sibTransId="{FA45D93F-0724-4936-AA45-E6762732A19D}"/>
    <dgm:cxn modelId="{C895E46B-3503-4D52-A0DF-A1431834A63E}" srcId="{47C757F0-AA23-46BE-9311-EA432CDEEAA1}" destId="{CF717C8A-B40B-4AFF-BF49-65ABB7DF8190}" srcOrd="1" destOrd="0" parTransId="{CCF68ADE-40B6-47D0-93C1-88EC13ADC8AC}" sibTransId="{630D3E0B-D1D7-4E1A-8193-515AA5E1866F}"/>
    <dgm:cxn modelId="{744B7C36-ED77-4AA3-B279-8B4E8E502E7A}" type="presOf" srcId="{A77D31B3-3808-4FBA-8FA4-CC8D448A173E}" destId="{E498DC9C-C5AC-4482-A26F-3B99DC5D79F0}" srcOrd="0" destOrd="0" presId="urn:microsoft.com/office/officeart/2005/8/layout/orgChart1"/>
    <dgm:cxn modelId="{D847BAFD-6ED1-46F3-8DFC-17E78D92BBAB}" type="presParOf" srcId="{E498DC9C-C5AC-4482-A26F-3B99DC5D79F0}" destId="{F728C3E8-5128-4BB6-90CC-A86769ECE335}" srcOrd="0" destOrd="0" presId="urn:microsoft.com/office/officeart/2005/8/layout/orgChart1"/>
    <dgm:cxn modelId="{B43D17A0-0579-4C1F-9777-E27DD2B245DC}" type="presParOf" srcId="{F728C3E8-5128-4BB6-90CC-A86769ECE335}" destId="{79147750-B6BF-43FD-83A0-7ACDC9B53EFF}" srcOrd="0" destOrd="0" presId="urn:microsoft.com/office/officeart/2005/8/layout/orgChart1"/>
    <dgm:cxn modelId="{6FB2F371-6E4E-4C35-B29B-80886C7E33E0}" type="presOf" srcId="{47C757F0-AA23-46BE-9311-EA432CDEEAA1}" destId="{79147750-B6BF-43FD-83A0-7ACDC9B53EFF}" srcOrd="0" destOrd="0" presId="urn:microsoft.com/office/officeart/2005/8/layout/orgChart1"/>
    <dgm:cxn modelId="{1FC2B87E-00DF-48F1-A704-9A2947AEE65D}" type="presParOf" srcId="{79147750-B6BF-43FD-83A0-7ACDC9B53EFF}" destId="{AE79172D-D441-42BB-84EA-E3D989670DED}" srcOrd="0" destOrd="0" presId="urn:microsoft.com/office/officeart/2005/8/layout/orgChart1"/>
    <dgm:cxn modelId="{4262CD82-827F-4D38-B0B9-8342F462F583}" type="presOf" srcId="{47C757F0-AA23-46BE-9311-EA432CDEEAA1}" destId="{AE79172D-D441-42BB-84EA-E3D989670DED}" srcOrd="0" destOrd="0" presId="urn:microsoft.com/office/officeart/2005/8/layout/orgChart1"/>
    <dgm:cxn modelId="{2B122CB2-FBF6-4568-8787-01D12A9219A6}" type="presParOf" srcId="{79147750-B6BF-43FD-83A0-7ACDC9B53EFF}" destId="{86420519-308D-4A6A-8FEA-6FB2E39BA448}" srcOrd="1" destOrd="0" presId="urn:microsoft.com/office/officeart/2005/8/layout/orgChart1"/>
    <dgm:cxn modelId="{E60C2C9D-1917-4BD7-B384-057686868228}" type="presOf" srcId="{47C757F0-AA23-46BE-9311-EA432CDEEAA1}" destId="{86420519-308D-4A6A-8FEA-6FB2E39BA448}" srcOrd="0" destOrd="0" presId="urn:microsoft.com/office/officeart/2005/8/layout/orgChart1"/>
    <dgm:cxn modelId="{9D8A1369-618E-4B37-B3CC-3912D92FBE0A}" type="presParOf" srcId="{F728C3E8-5128-4BB6-90CC-A86769ECE335}" destId="{9A0FF10C-81C7-47CD-A320-768F2009480B}" srcOrd="1" destOrd="0" presId="urn:microsoft.com/office/officeart/2005/8/layout/orgChart1"/>
    <dgm:cxn modelId="{C72E5F7F-36E3-441B-8F06-77C98C1390E7}" type="presParOf" srcId="{9A0FF10C-81C7-47CD-A320-768F2009480B}" destId="{6A259130-4455-44E0-969B-948D1249687E}" srcOrd="0" destOrd="1" presId="urn:microsoft.com/office/officeart/2005/8/layout/orgChart1"/>
    <dgm:cxn modelId="{F902597E-8189-4720-8BB5-7724B4C28CB4}" type="presOf" srcId="{EACD17F5-D793-4A43-B489-D1804D50CFEF}" destId="{6A259130-4455-44E0-969B-948D1249687E}" srcOrd="0" destOrd="0" presId="urn:microsoft.com/office/officeart/2005/8/layout/orgChart1"/>
    <dgm:cxn modelId="{53ECC539-7CDE-40E0-880C-57EF3182F695}" type="presParOf" srcId="{9A0FF10C-81C7-47CD-A320-768F2009480B}" destId="{D6C5C065-A308-417C-8ECC-04FC2BEC646C}" srcOrd="1" destOrd="1" presId="urn:microsoft.com/office/officeart/2005/8/layout/orgChart1"/>
    <dgm:cxn modelId="{3154956E-9C84-4C99-ACE2-307BE5838F17}" type="presParOf" srcId="{D6C5C065-A308-417C-8ECC-04FC2BEC646C}" destId="{E36491EF-5019-46FD-BC82-1BD579B9EE0E}" srcOrd="0" destOrd="1" presId="urn:microsoft.com/office/officeart/2005/8/layout/orgChart1"/>
    <dgm:cxn modelId="{BBB4FC07-7B58-434B-8666-4F8D8E163484}" type="presOf" srcId="{12714FC6-8B41-47E5-91DD-F02D34D23B93}" destId="{E36491EF-5019-46FD-BC82-1BD579B9EE0E}" srcOrd="0" destOrd="0" presId="urn:microsoft.com/office/officeart/2005/8/layout/orgChart1"/>
    <dgm:cxn modelId="{2F8D8915-DDD3-4CDD-95DF-4F1A00ACFF9D}" type="presParOf" srcId="{E36491EF-5019-46FD-BC82-1BD579B9EE0E}" destId="{43B7C837-49D6-40CE-BBAB-953D9E4BA7ED}" srcOrd="0" destOrd="0" presId="urn:microsoft.com/office/officeart/2005/8/layout/orgChart1"/>
    <dgm:cxn modelId="{70222EAB-D53A-470B-B7BD-75A8DC34ED17}" type="presOf" srcId="{12714FC6-8B41-47E5-91DD-F02D34D23B93}" destId="{43B7C837-49D6-40CE-BBAB-953D9E4BA7ED}" srcOrd="0" destOrd="0" presId="urn:microsoft.com/office/officeart/2005/8/layout/orgChart1"/>
    <dgm:cxn modelId="{77845E3D-4203-430B-B2FE-79E67C56B47E}" type="presParOf" srcId="{E36491EF-5019-46FD-BC82-1BD579B9EE0E}" destId="{9A037140-9B69-4B9F-A134-F2F2EB0F2E32}" srcOrd="1" destOrd="0" presId="urn:microsoft.com/office/officeart/2005/8/layout/orgChart1"/>
    <dgm:cxn modelId="{929024F2-8473-4B08-9645-21E653B1598A}" type="presOf" srcId="{12714FC6-8B41-47E5-91DD-F02D34D23B93}" destId="{9A037140-9B69-4B9F-A134-F2F2EB0F2E32}" srcOrd="0" destOrd="0" presId="urn:microsoft.com/office/officeart/2005/8/layout/orgChart1"/>
    <dgm:cxn modelId="{441B6816-B645-4599-AA0D-1E03B6399DFF}" type="presParOf" srcId="{D6C5C065-A308-417C-8ECC-04FC2BEC646C}" destId="{FA37AA5D-87C2-47F6-9B72-B753C073E744}" srcOrd="1" destOrd="1" presId="urn:microsoft.com/office/officeart/2005/8/layout/orgChart1"/>
    <dgm:cxn modelId="{5A261C14-225A-4A1A-B1C7-3AE47F5FF20E}" type="presParOf" srcId="{D6C5C065-A308-417C-8ECC-04FC2BEC646C}" destId="{A7309641-2A58-41EA-9E42-56812CF298ED}" srcOrd="2" destOrd="1" presId="urn:microsoft.com/office/officeart/2005/8/layout/orgChart1"/>
    <dgm:cxn modelId="{9A3146F0-4FAA-4036-A657-09A19DD5D24A}" type="presParOf" srcId="{9A0FF10C-81C7-47CD-A320-768F2009480B}" destId="{AB3A8128-6C86-49B7-B5CC-0153888815E5}" srcOrd="2" destOrd="1" presId="urn:microsoft.com/office/officeart/2005/8/layout/orgChart1"/>
    <dgm:cxn modelId="{199117C3-AB14-4A41-8B56-692AB71AAE97}" type="presOf" srcId="{CCF68ADE-40B6-47D0-93C1-88EC13ADC8AC}" destId="{AB3A8128-6C86-49B7-B5CC-0153888815E5}" srcOrd="0" destOrd="0" presId="urn:microsoft.com/office/officeart/2005/8/layout/orgChart1"/>
    <dgm:cxn modelId="{F222A19A-79CB-47CF-8B76-A66179F91DD5}" type="presParOf" srcId="{9A0FF10C-81C7-47CD-A320-768F2009480B}" destId="{1A917F9A-DDE6-4568-B35C-7FABCEF0A586}" srcOrd="3" destOrd="1" presId="urn:microsoft.com/office/officeart/2005/8/layout/orgChart1"/>
    <dgm:cxn modelId="{577CC383-D693-468F-AEC6-7D8150BAB5F8}" type="presParOf" srcId="{1A917F9A-DDE6-4568-B35C-7FABCEF0A586}" destId="{FA949B67-3DB7-47FA-97C9-4A653E762F22}" srcOrd="0" destOrd="3" presId="urn:microsoft.com/office/officeart/2005/8/layout/orgChart1"/>
    <dgm:cxn modelId="{B647197D-65C5-4186-BBA6-E8F09BE76257}" type="presOf" srcId="{CF717C8A-B40B-4AFF-BF49-65ABB7DF8190}" destId="{FA949B67-3DB7-47FA-97C9-4A653E762F22}" srcOrd="0" destOrd="0" presId="urn:microsoft.com/office/officeart/2005/8/layout/orgChart1"/>
    <dgm:cxn modelId="{64A208C9-9205-436D-9E67-D4E01E5C3AB2}" type="presParOf" srcId="{FA949B67-3DB7-47FA-97C9-4A653E762F22}" destId="{7D64F4A3-0E55-47AC-A59B-9D5A9DC25552}" srcOrd="0" destOrd="0" presId="urn:microsoft.com/office/officeart/2005/8/layout/orgChart1"/>
    <dgm:cxn modelId="{75D22F01-0730-4A6E-9879-73F96264335B}" type="presOf" srcId="{CF717C8A-B40B-4AFF-BF49-65ABB7DF8190}" destId="{7D64F4A3-0E55-47AC-A59B-9D5A9DC25552}" srcOrd="0" destOrd="0" presId="urn:microsoft.com/office/officeart/2005/8/layout/orgChart1"/>
    <dgm:cxn modelId="{B12C1EDB-CADC-4C30-A6A2-4FE5129B6388}" type="presParOf" srcId="{FA949B67-3DB7-47FA-97C9-4A653E762F22}" destId="{5667CB49-EC34-46BC-AD2D-72F3BD95D049}" srcOrd="1" destOrd="0" presId="urn:microsoft.com/office/officeart/2005/8/layout/orgChart1"/>
    <dgm:cxn modelId="{DFD48874-CEA2-457F-9DD8-CC40B117824E}" type="presOf" srcId="{CF717C8A-B40B-4AFF-BF49-65ABB7DF8190}" destId="{5667CB49-EC34-46BC-AD2D-72F3BD95D049}" srcOrd="0" destOrd="0" presId="urn:microsoft.com/office/officeart/2005/8/layout/orgChart1"/>
    <dgm:cxn modelId="{018E0C2E-68E0-4F97-9AD7-95CFD57509C1}" type="presParOf" srcId="{1A917F9A-DDE6-4568-B35C-7FABCEF0A586}" destId="{EB3A10DA-2FA4-4DAD-8341-8078D7F83716}" srcOrd="1" destOrd="3" presId="urn:microsoft.com/office/officeart/2005/8/layout/orgChart1"/>
    <dgm:cxn modelId="{66253831-6C01-46B5-8353-DC8923C89A6E}" type="presParOf" srcId="{1A917F9A-DDE6-4568-B35C-7FABCEF0A586}" destId="{B05C5608-85C8-433E-A928-1755312B673B}" srcOrd="2" destOrd="3" presId="urn:microsoft.com/office/officeart/2005/8/layout/orgChart1"/>
    <dgm:cxn modelId="{09A19BCB-A207-4ACF-BF70-F13599219CDE}" type="presParOf" srcId="{F728C3E8-5128-4BB6-90CC-A86769ECE335}" destId="{0E819307-1B4E-434E-BA76-D5A4192B0663}"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E73B03-4D71-4565-8C52-4902BE6377A4}" type="doc">
      <dgm:prSet loTypeId="hierarchy" loCatId="hierarchy" qsTypeId="urn:microsoft.com/office/officeart/2005/8/quickstyle/simple1" qsCatId="simple" csTypeId="urn:microsoft.com/office/officeart/2005/8/colors/accent1_2" csCatId="accent1" phldr="0"/>
      <dgm:spPr/>
      <dgm:t>
        <a:bodyPr/>
        <a:p>
          <a:endParaRPr lang="zh-CN" altLang="en-US"/>
        </a:p>
      </dgm:t>
    </dgm:pt>
    <dgm:pt modelId="{0605F139-5EF0-48E7-A091-192233D2011D}">
      <dgm:prSet phldrT="[文本]" phldr="0" custT="0"/>
      <dgm:spPr/>
      <dgm:t>
        <a:bodyPr vert="horz" wrap="square"/>
        <a:p>
          <a:pPr>
            <a:lnSpc>
              <a:spcPct val="100000"/>
            </a:lnSpc>
            <a:spcBef>
              <a:spcPct val="0"/>
            </a:spcBef>
            <a:spcAft>
              <a:spcPct val="35000"/>
            </a:spcAft>
          </a:pPr>
          <a:r>
            <a:rPr lang="zh-CN" altLang="en-US"/>
            <a:t>监理企业</a:t>
          </a:r>
          <a:r>
            <a:rPr lang="zh-CN" altLang="en-US"/>
            <a:t>信用评价（</a:t>
          </a:r>
          <a:r>
            <a:rPr lang="en-US" altLang="zh-CN"/>
            <a:t>150</a:t>
          </a:r>
          <a:r>
            <a:rPr lang="zh-CN" altLang="en-US"/>
            <a:t>分</a:t>
          </a:r>
          <a:r>
            <a:rPr lang="zh-CN" altLang="en-US"/>
            <a:t>）</a:t>
          </a:r>
          <a:r>
            <a:rPr lang="zh-CN" altLang="en-US"/>
            <a:t/>
          </a:r>
          <a:endParaRPr lang="zh-CN" altLang="en-US"/>
        </a:p>
      </dgm:t>
    </dgm:pt>
    <dgm:pt modelId="{2AFB1B2A-8749-4E5E-9CB9-0B60F81C46F8}" cxnId="{B1E38C34-1D24-4603-9CEA-3506FDBD9C2D}" type="parTrans">
      <dgm:prSet/>
      <dgm:spPr/>
      <dgm:t>
        <a:bodyPr/>
        <a:p>
          <a:endParaRPr lang="zh-CN" altLang="en-US"/>
        </a:p>
      </dgm:t>
    </dgm:pt>
    <dgm:pt modelId="{E0FFEB56-236E-4FE9-83BF-31494E265D5A}" cxnId="{B1E38C34-1D24-4603-9CEA-3506FDBD9C2D}" type="sibTrans">
      <dgm:prSet/>
      <dgm:spPr/>
      <dgm:t>
        <a:bodyPr/>
        <a:p>
          <a:endParaRPr lang="zh-CN" altLang="en-US"/>
        </a:p>
      </dgm:t>
    </dgm:pt>
    <dgm:pt modelId="{4530EE7D-F557-4815-9ED2-EABC47F46978}">
      <dgm:prSet phldrT="[文本]" phldr="0" custT="0"/>
      <dgm:spPr/>
      <dgm:t>
        <a:bodyPr vert="horz" wrap="square"/>
        <a:p>
          <a:pPr>
            <a:lnSpc>
              <a:spcPct val="100000"/>
            </a:lnSpc>
            <a:spcBef>
              <a:spcPct val="0"/>
            </a:spcBef>
            <a:spcAft>
              <a:spcPct val="35000"/>
            </a:spcAft>
          </a:pPr>
          <a:r>
            <a:rPr lang="zh-CN" altLang="en-US"/>
            <a:t>基本信息分</a:t>
          </a:r>
          <a:endParaRPr lang="zh-CN" altLang="en-US"/>
        </a:p>
        <a:p>
          <a:pPr>
            <a:lnSpc>
              <a:spcPct val="100000"/>
            </a:lnSpc>
            <a:spcBef>
              <a:spcPct val="0"/>
            </a:spcBef>
            <a:spcAft>
              <a:spcPct val="35000"/>
            </a:spcAft>
          </a:pPr>
          <a:r>
            <a:rPr lang="zh-CN" altLang="en-US"/>
            <a:t>（</a:t>
          </a:r>
          <a:r>
            <a:rPr lang="en-US" altLang="zh-CN"/>
            <a:t>40</a:t>
          </a:r>
          <a:r>
            <a:rPr lang="zh-CN" altLang="en-US"/>
            <a:t>分</a:t>
          </a:r>
          <a:r>
            <a:rPr lang="zh-CN" altLang="en-US"/>
            <a:t>）</a:t>
          </a:r>
          <a:r>
            <a:rPr lang="zh-CN" altLang="en-US"/>
            <a:t/>
          </a:r>
          <a:endParaRPr lang="zh-CN" altLang="en-US"/>
        </a:p>
      </dgm:t>
    </dgm:pt>
    <dgm:pt modelId="{AC2BFF99-DAE2-494A-88AB-85D75BC6D2EE}" cxnId="{0E6C8079-F0D1-455A-ACC6-DBACD05739B9}" type="parTrans">
      <dgm:prSet/>
      <dgm:spPr/>
      <dgm:t>
        <a:bodyPr/>
        <a:p>
          <a:endParaRPr lang="zh-CN" altLang="en-US"/>
        </a:p>
      </dgm:t>
    </dgm:pt>
    <dgm:pt modelId="{B98A0394-6758-42EB-8D0E-4491BED52B6C}" cxnId="{0E6C8079-F0D1-455A-ACC6-DBACD05739B9}" type="sibTrans">
      <dgm:prSet/>
      <dgm:spPr/>
      <dgm:t>
        <a:bodyPr/>
        <a:p>
          <a:endParaRPr lang="zh-CN" altLang="en-US"/>
        </a:p>
      </dgm:t>
    </dgm:pt>
    <dgm:pt modelId="{2C2A4BF3-AA22-4080-9546-909CF9AC3ECB}">
      <dgm:prSet phldrT="[文本]" phldr="0" custT="0"/>
      <dgm:spPr/>
      <dgm:t>
        <a:bodyPr vert="horz" wrap="square"/>
        <a:p>
          <a:pPr>
            <a:lnSpc>
              <a:spcPct val="100000"/>
            </a:lnSpc>
            <a:spcBef>
              <a:spcPct val="0"/>
            </a:spcBef>
            <a:spcAft>
              <a:spcPct val="35000"/>
            </a:spcAft>
          </a:pPr>
          <a:r>
            <a:rPr lang="zh-CN" altLang="en-US"/>
            <a:t>基础能力分</a:t>
          </a:r>
          <a:endParaRPr lang="zh-CN" altLang="en-US"/>
        </a:p>
        <a:p>
          <a:pPr>
            <a:lnSpc>
              <a:spcPct val="100000"/>
            </a:lnSpc>
            <a:spcBef>
              <a:spcPct val="0"/>
            </a:spcBef>
            <a:spcAft>
              <a:spcPct val="35000"/>
            </a:spcAft>
          </a:pPr>
          <a:r>
            <a:rPr lang="zh-CN" altLang="en-US"/>
            <a:t>（</a:t>
          </a:r>
          <a:r>
            <a:rPr lang="en-US" altLang="zh-CN"/>
            <a:t>5</a:t>
          </a:r>
          <a:r>
            <a:rPr lang="zh-CN" altLang="en-US"/>
            <a:t>分</a:t>
          </a:r>
          <a:r>
            <a:rPr lang="zh-CN" altLang="en-US"/>
            <a:t>）</a:t>
          </a:r>
          <a:r>
            <a:rPr lang="zh-CN" altLang="en-US"/>
            <a:t/>
          </a:r>
          <a:endParaRPr lang="zh-CN" altLang="en-US"/>
        </a:p>
      </dgm:t>
    </dgm:pt>
    <dgm:pt modelId="{4A6A0524-D9B7-4A37-8E78-5FE688BDCCE6}" cxnId="{02535FCA-19F0-4350-83CA-920162F22AAD}" type="parTrans">
      <dgm:prSet/>
      <dgm:spPr/>
      <dgm:t>
        <a:bodyPr/>
        <a:p>
          <a:endParaRPr lang="zh-CN" altLang="en-US"/>
        </a:p>
      </dgm:t>
    </dgm:pt>
    <dgm:pt modelId="{39CECE7E-7D7C-4022-9437-1E0813814145}" cxnId="{02535FCA-19F0-4350-83CA-920162F22AAD}" type="sibTrans">
      <dgm:prSet/>
      <dgm:spPr/>
      <dgm:t>
        <a:bodyPr/>
        <a:p>
          <a:endParaRPr lang="zh-CN" altLang="en-US"/>
        </a:p>
      </dgm:t>
    </dgm:pt>
    <dgm:pt modelId="{2B5E52F9-25E9-42C2-A859-C70474900F18}">
      <dgm:prSet phldr="0" custT="0"/>
      <dgm:spPr/>
      <dgm:t>
        <a:bodyPr vert="horz" wrap="square"/>
        <a:p>
          <a:pPr>
            <a:lnSpc>
              <a:spcPct val="100000"/>
            </a:lnSpc>
            <a:spcBef>
              <a:spcPct val="0"/>
            </a:spcBef>
            <a:spcAft>
              <a:spcPct val="35000"/>
            </a:spcAft>
          </a:pPr>
          <a:r>
            <a:rPr lang="zh-CN"/>
            <a:t>营业执照和</a:t>
          </a:r>
          <a:r>
            <a:rPr lang="zh-CN"/>
            <a:t>工程监理企业资质证书</a:t>
          </a:r>
          <a:r>
            <a:rPr lang="zh-CN"/>
            <a:t/>
          </a:r>
          <a:endParaRPr lang="zh-CN"/>
        </a:p>
        <a:p>
          <a:pPr>
            <a:lnSpc>
              <a:spcPct val="100000"/>
            </a:lnSpc>
            <a:spcBef>
              <a:spcPct val="0"/>
            </a:spcBef>
            <a:spcAft>
              <a:spcPct val="35000"/>
            </a:spcAft>
          </a:pPr>
          <a:r>
            <a:rPr lang="zh-CN"/>
            <a:t>（缺一不可</a:t>
          </a:r>
          <a:r>
            <a:rPr lang="en-US" altLang="zh-CN"/>
            <a:t>2</a:t>
          </a:r>
          <a:r>
            <a:rPr lang="zh-CN" altLang="en-US"/>
            <a:t>分</a:t>
          </a:r>
          <a:r>
            <a:rPr lang="zh-CN"/>
            <a:t>）</a:t>
          </a:r>
          <a:r>
            <a:rPr lang="zh-CN"/>
            <a:t/>
          </a:r>
          <a:endParaRPr lang="zh-CN"/>
        </a:p>
      </dgm:t>
    </dgm:pt>
    <dgm:pt modelId="{5EF65DA2-EDDA-4E0D-BD66-3921D1A1ECD2}" cxnId="{868FC3B4-237C-4032-8DE3-9699BACFB417}" type="parTrans">
      <dgm:prSet/>
      <dgm:spPr/>
    </dgm:pt>
    <dgm:pt modelId="{FFE8CB9F-3B5A-4FC0-97F1-84EFA43478A9}" cxnId="{868FC3B4-237C-4032-8DE3-9699BACFB417}" type="sibTrans">
      <dgm:prSet/>
      <dgm:spPr/>
    </dgm:pt>
    <dgm:pt modelId="{964C4CCE-1D8B-47DD-BF94-9F7FA908800F}">
      <dgm:prSet phldr="0" custT="0"/>
      <dgm:spPr/>
      <dgm:t>
        <a:bodyPr vert="horz" wrap="square"/>
        <a:p>
          <a:pPr>
            <a:lnSpc>
              <a:spcPct val="100000"/>
            </a:lnSpc>
            <a:spcBef>
              <a:spcPct val="0"/>
            </a:spcBef>
            <a:spcAft>
              <a:spcPct val="35000"/>
            </a:spcAft>
          </a:pPr>
          <a:r>
            <a:rPr lang="zh-CN"/>
            <a:t>综合资质得</a:t>
          </a:r>
          <a:r>
            <a:rPr lang="en-US" altLang="zh-CN"/>
            <a:t>3</a:t>
          </a:r>
          <a:r>
            <a:rPr lang="zh-CN" altLang="en-US"/>
            <a:t>分、</a:t>
          </a:r>
          <a:r>
            <a:rPr lang="zh-CN" altLang="en-US"/>
            <a:t/>
          </a:r>
          <a:endParaRPr lang="zh-CN" altLang="en-US"/>
        </a:p>
        <a:p>
          <a:pPr>
            <a:lnSpc>
              <a:spcPct val="100000"/>
            </a:lnSpc>
            <a:spcBef>
              <a:spcPct val="0"/>
            </a:spcBef>
            <a:spcAft>
              <a:spcPct val="35000"/>
            </a:spcAft>
          </a:pPr>
          <a:r>
            <a:rPr lang="zh-CN" altLang="en-US"/>
            <a:t> </a:t>
          </a:r>
          <a:r>
            <a:rPr lang="zh-CN" altLang="en-US"/>
            <a:t>专业甲级资质得</a:t>
          </a:r>
          <a:r>
            <a:rPr lang="en-US" altLang="zh-CN"/>
            <a:t>2</a:t>
          </a:r>
          <a:r>
            <a:rPr lang="zh-CN" altLang="en-US"/>
            <a:t>分、</a:t>
          </a:r>
          <a:endParaRPr lang="zh-CN" altLang="en-US"/>
        </a:p>
        <a:p>
          <a:pPr>
            <a:lnSpc>
              <a:spcPct val="100000"/>
            </a:lnSpc>
            <a:spcBef>
              <a:spcPct val="0"/>
            </a:spcBef>
            <a:spcAft>
              <a:spcPct val="35000"/>
            </a:spcAft>
          </a:pPr>
          <a:r>
            <a:rPr lang="zh-CN" altLang="en-US"/>
            <a:t>专业乙级资质得</a:t>
          </a:r>
          <a:r>
            <a:rPr lang="en-US" altLang="zh-CN"/>
            <a:t>1</a:t>
          </a:r>
          <a:r>
            <a:rPr lang="zh-CN" altLang="en-US"/>
            <a:t>分</a:t>
          </a:r>
          <a:endParaRPr lang="zh-CN" altLang="en-US"/>
        </a:p>
        <a:p>
          <a:pPr>
            <a:lnSpc>
              <a:spcPct val="100000"/>
            </a:lnSpc>
            <a:spcBef>
              <a:spcPct val="0"/>
            </a:spcBef>
            <a:spcAft>
              <a:spcPct val="35000"/>
            </a:spcAft>
          </a:pPr>
          <a:r>
            <a:rPr lang="zh-CN" altLang="en-US"/>
            <a:t>（取最高资质）</a:t>
          </a:r>
          <a:r>
            <a:rPr lang="zh-CN" altLang="en-US"/>
            <a:t/>
          </a:r>
          <a:endParaRPr lang="zh-CN" altLang="en-US"/>
        </a:p>
      </dgm:t>
    </dgm:pt>
    <dgm:pt modelId="{5D262D54-596C-49A7-A330-B5E128958151}" cxnId="{F34DB608-C816-417C-A9F8-FE83BC2F98F4}" type="parTrans">
      <dgm:prSet/>
      <dgm:spPr/>
    </dgm:pt>
    <dgm:pt modelId="{DC464E9E-484F-4C7E-824B-2E4ACC637F63}" cxnId="{F34DB608-C816-417C-A9F8-FE83BC2F98F4}" type="sibTrans">
      <dgm:prSet/>
      <dgm:spPr/>
    </dgm:pt>
    <dgm:pt modelId="{C78C4F92-AD69-46C8-910C-41059E8ED0A9}">
      <dgm:prSet phldrT="[文本]" phldr="0" custT="0"/>
      <dgm:spPr/>
      <dgm:t>
        <a:bodyPr vert="horz" wrap="square"/>
        <a:p>
          <a:pPr>
            <a:lnSpc>
              <a:spcPct val="100000"/>
            </a:lnSpc>
            <a:spcBef>
              <a:spcPct val="0"/>
            </a:spcBef>
            <a:spcAft>
              <a:spcPct val="35000"/>
            </a:spcAft>
          </a:pPr>
          <a:r>
            <a:rPr lang="zh-CN" altLang="en-US"/>
            <a:t>工程业绩</a:t>
          </a:r>
          <a:endParaRPr lang="zh-CN" altLang="en-US"/>
        </a:p>
        <a:p>
          <a:pPr>
            <a:lnSpc>
              <a:spcPct val="100000"/>
            </a:lnSpc>
            <a:spcBef>
              <a:spcPct val="0"/>
            </a:spcBef>
            <a:spcAft>
              <a:spcPct val="35000"/>
            </a:spcAft>
          </a:pPr>
          <a:r>
            <a:rPr lang="zh-CN" altLang="en-US"/>
            <a:t>（</a:t>
          </a:r>
          <a:r>
            <a:rPr lang="en-US" altLang="zh-CN"/>
            <a:t>35</a:t>
          </a:r>
          <a:r>
            <a:rPr lang="zh-CN" altLang="en-US"/>
            <a:t>分</a:t>
          </a:r>
          <a:r>
            <a:rPr lang="zh-CN" altLang="en-US"/>
            <a:t>）</a:t>
          </a:r>
          <a:r>
            <a:rPr lang="zh-CN" altLang="en-US"/>
            <a:t/>
          </a:r>
          <a:endParaRPr lang="zh-CN" altLang="en-US"/>
        </a:p>
      </dgm:t>
    </dgm:pt>
    <dgm:pt modelId="{581124B7-0397-40F7-9B1D-41220103BA68}" cxnId="{AFAA31B5-CA62-40BE-BB90-70362872937A}" type="parTrans">
      <dgm:prSet/>
      <dgm:spPr/>
      <dgm:t>
        <a:bodyPr/>
        <a:p>
          <a:endParaRPr lang="zh-CN" altLang="en-US"/>
        </a:p>
      </dgm:t>
    </dgm:pt>
    <dgm:pt modelId="{A23C44A9-E7A6-467B-BF93-DD0656347715}" cxnId="{AFAA31B5-CA62-40BE-BB90-70362872937A}" type="sibTrans">
      <dgm:prSet/>
      <dgm:spPr/>
      <dgm:t>
        <a:bodyPr/>
        <a:p>
          <a:endParaRPr lang="zh-CN" altLang="en-US"/>
        </a:p>
      </dgm:t>
    </dgm:pt>
    <dgm:pt modelId="{4E4A1E17-A3EC-4A54-9171-277E11A0B287}">
      <dgm:prSet phldrT="[文本]" phldr="0" custT="0"/>
      <dgm:spPr/>
      <dgm:t>
        <a:bodyPr vert="horz" wrap="square"/>
        <a:p>
          <a:pPr>
            <a:lnSpc>
              <a:spcPct val="100000"/>
            </a:lnSpc>
            <a:spcBef>
              <a:spcPct val="0"/>
            </a:spcBef>
            <a:spcAft>
              <a:spcPct val="35000"/>
            </a:spcAft>
          </a:pPr>
          <a:r>
            <a:rPr lang="zh-CN" altLang="en-US"/>
            <a:t>良好信息加分</a:t>
          </a:r>
          <a:endParaRPr lang="zh-CN" altLang="en-US"/>
        </a:p>
        <a:p>
          <a:pPr>
            <a:lnSpc>
              <a:spcPct val="100000"/>
            </a:lnSpc>
            <a:spcBef>
              <a:spcPct val="0"/>
            </a:spcBef>
            <a:spcAft>
              <a:spcPct val="35000"/>
            </a:spcAft>
          </a:pPr>
          <a:r>
            <a:rPr lang="zh-CN" altLang="en-US"/>
            <a:t>（</a:t>
          </a:r>
          <a:r>
            <a:rPr lang="en-US" altLang="zh-CN"/>
            <a:t>40</a:t>
          </a:r>
          <a:r>
            <a:rPr lang="zh-CN" altLang="en-US"/>
            <a:t>分</a:t>
          </a:r>
          <a:r>
            <a:rPr lang="zh-CN" altLang="en-US"/>
            <a:t>）</a:t>
          </a:r>
          <a:r>
            <a:rPr lang="zh-CN" altLang="en-US"/>
            <a:t/>
          </a:r>
          <a:endParaRPr lang="zh-CN" altLang="en-US"/>
        </a:p>
      </dgm:t>
    </dgm:pt>
    <dgm:pt modelId="{367D7799-1E5C-4947-8AD1-85D1E0D367AF}" cxnId="{3FF99E2D-45DF-4C72-8D85-C3D6FE9C087B}" type="parTrans">
      <dgm:prSet/>
      <dgm:spPr/>
      <dgm:t>
        <a:bodyPr/>
        <a:p>
          <a:endParaRPr lang="zh-CN" altLang="en-US"/>
        </a:p>
      </dgm:t>
    </dgm:pt>
    <dgm:pt modelId="{7FFEBD18-7D5B-41C0-A8F3-60942A71708D}" cxnId="{3FF99E2D-45DF-4C72-8D85-C3D6FE9C087B}" type="sibTrans">
      <dgm:prSet/>
      <dgm:spPr/>
      <dgm:t>
        <a:bodyPr/>
        <a:p>
          <a:endParaRPr lang="zh-CN" altLang="en-US"/>
        </a:p>
      </dgm:t>
    </dgm:pt>
    <dgm:pt modelId="{3C955B01-F4BC-4095-BABE-64960351914D}">
      <dgm:prSet phldr="0" custT="0"/>
      <dgm:spPr/>
      <dgm:t>
        <a:bodyPr vert="horz" wrap="square"/>
        <a:p>
          <a:pPr>
            <a:lnSpc>
              <a:spcPct val="100000"/>
            </a:lnSpc>
            <a:spcBef>
              <a:spcPct val="0"/>
            </a:spcBef>
            <a:spcAft>
              <a:spcPct val="35000"/>
            </a:spcAft>
          </a:pPr>
          <a:r>
            <a:rPr lang="zh-CN"/>
            <a:t>不良信息扣分</a:t>
          </a:r>
          <a:endParaRPr lang="zh-CN"/>
        </a:p>
        <a:p>
          <a:pPr>
            <a:lnSpc>
              <a:spcPct val="100000"/>
            </a:lnSpc>
            <a:spcBef>
              <a:spcPct val="0"/>
            </a:spcBef>
            <a:spcAft>
              <a:spcPct val="35000"/>
            </a:spcAft>
          </a:pPr>
          <a:r>
            <a:rPr lang="zh-CN"/>
            <a:t>（</a:t>
          </a:r>
          <a:r>
            <a:rPr lang="en-US" altLang="zh-CN"/>
            <a:t>70</a:t>
          </a:r>
          <a:r>
            <a:rPr lang="zh-CN" altLang="en-US"/>
            <a:t>分</a:t>
          </a:r>
          <a:r>
            <a:rPr lang="zh-CN"/>
            <a:t>）</a:t>
          </a:r>
          <a:r>
            <a:rPr lang="zh-CN"/>
            <a:t/>
          </a:r>
          <a:endParaRPr lang="zh-CN"/>
        </a:p>
      </dgm:t>
    </dgm:pt>
    <dgm:pt modelId="{58D954ED-FE67-4634-9EBC-F9CE79D5F708}" cxnId="{4D0B863D-D39B-4940-B11C-8F8EB912B09F}" type="parTrans">
      <dgm:prSet/>
      <dgm:spPr/>
    </dgm:pt>
    <dgm:pt modelId="{8EB2C76F-5278-4FA4-91CE-312B5070731C}" cxnId="{4D0B863D-D39B-4940-B11C-8F8EB912B09F}" type="sibTrans">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custScaleX="110647">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3"/>
      <dgm:spPr/>
    </dgm:pt>
    <dgm:pt modelId="{C1833E64-0598-4ED8-B73B-4C820BB35531}" type="pres">
      <dgm:prSet presAssocID="{AC2BFF99-DAE2-494A-88AB-85D75BC6D2EE}" presName="connTx" presStyleCnt="0"/>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3">
        <dgm:presLayoutVars>
          <dgm:chPref val="3"/>
        </dgm:presLayoutVars>
      </dgm:prSet>
      <dgm:spPr/>
    </dgm:pt>
    <dgm:pt modelId="{48673F39-879C-4946-8DC7-FD68F0552920}" type="pres">
      <dgm:prSet presAssocID="{4530EE7D-F557-4815-9ED2-EABC47F46978}" presName="level3hierChild" presStyleCnt="0"/>
      <dgm:spPr/>
    </dgm:pt>
    <dgm:pt modelId="{FA61825B-C877-4D42-AAFB-0586288A9783}" type="pres">
      <dgm:prSet presAssocID="{4A6A0524-D9B7-4A37-8E78-5FE688BDCCE6}" presName="conn2-1" presStyleLbl="parChTrans1D3" presStyleIdx="0" presStyleCnt="2"/>
      <dgm:spPr/>
    </dgm:pt>
    <dgm:pt modelId="{66B35CF0-1806-4E4A-8B50-99A64DECDBA9}" type="pres">
      <dgm:prSet presAssocID="{4A6A0524-D9B7-4A37-8E78-5FE688BDCCE6}" presName="connTx" presStyleCnt="0"/>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0" presStyleCnt="2">
        <dgm:presLayoutVars>
          <dgm:chPref val="3"/>
        </dgm:presLayoutVars>
      </dgm:prSet>
      <dgm:spPr/>
    </dgm:pt>
    <dgm:pt modelId="{E0C65410-D9BC-4E23-87DE-EBBC54AD2166}" type="pres">
      <dgm:prSet presAssocID="{2C2A4BF3-AA22-4080-9546-909CF9AC3ECB}" presName="level3hierChild" presStyleCnt="0"/>
      <dgm:spPr/>
    </dgm:pt>
    <dgm:pt modelId="{54111177-A33F-4D7A-BC54-A11561268679}" type="pres">
      <dgm:prSet presAssocID="{5EF65DA2-EDDA-4E0D-BD66-3921D1A1ECD2}" presName="conn2-1" presStyleLbl="parChTrans1D4" presStyleIdx="0" presStyleCnt="2"/>
      <dgm:spPr/>
    </dgm:pt>
    <dgm:pt modelId="{8783326A-56E0-43A4-AC6D-C6DC50DA163B}" type="pres">
      <dgm:prSet presAssocID="{5EF65DA2-EDDA-4E0D-BD66-3921D1A1ECD2}" presName="connTx" presStyleCnt="0"/>
      <dgm:spPr/>
    </dgm:pt>
    <dgm:pt modelId="{325D6676-A4F8-4127-8B1F-DB51AA7087DA}" type="pres">
      <dgm:prSet presAssocID="{2B5E52F9-25E9-42C2-A859-C70474900F18}" presName="root2" presStyleCnt="0"/>
      <dgm:spPr/>
    </dgm:pt>
    <dgm:pt modelId="{640C6680-045F-4C01-9653-6AC58D877961}" type="pres">
      <dgm:prSet presAssocID="{2B5E52F9-25E9-42C2-A859-C70474900F18}" presName="LevelTwoTextNode" presStyleLbl="node4" presStyleIdx="0" presStyleCnt="2" custScaleX="109395" custScaleY="105053" custLinFactNeighborX="-2873" custLinFactNeighborY="-561">
        <dgm:presLayoutVars>
          <dgm:chPref val="3"/>
        </dgm:presLayoutVars>
      </dgm:prSet>
      <dgm:spPr/>
    </dgm:pt>
    <dgm:pt modelId="{2F56A6D7-7ACB-416E-9038-7369BC0D8EEB}" type="pres">
      <dgm:prSet presAssocID="{2B5E52F9-25E9-42C2-A859-C70474900F18}" presName="level3hierChild" presStyleCnt="0"/>
      <dgm:spPr/>
    </dgm:pt>
    <dgm:pt modelId="{264FB310-CAC1-4268-9A33-2F0DE0867EFE}" type="pres">
      <dgm:prSet presAssocID="{5D262D54-596C-49A7-A330-B5E128958151}" presName="conn2-1" presStyleLbl="parChTrans1D4" presStyleIdx="1" presStyleCnt="2"/>
      <dgm:spPr/>
    </dgm:pt>
    <dgm:pt modelId="{D299E1DB-1DF6-495B-B33D-44D69671F599}" type="pres">
      <dgm:prSet presAssocID="{5D262D54-596C-49A7-A330-B5E128958151}" presName="connTx" presStyleCnt="0"/>
      <dgm:spPr/>
    </dgm:pt>
    <dgm:pt modelId="{CBA21D2B-B559-49D8-8880-F7C76A6F7065}" type="pres">
      <dgm:prSet presAssocID="{964C4CCE-1D8B-47DD-BF94-9F7FA908800F}" presName="root2" presStyleCnt="0"/>
      <dgm:spPr/>
    </dgm:pt>
    <dgm:pt modelId="{85D9EBBE-34CD-42ED-A6FB-1259FCDF68C6}" type="pres">
      <dgm:prSet presAssocID="{964C4CCE-1D8B-47DD-BF94-9F7FA908800F}" presName="LevelTwoTextNode" presStyleLbl="node4" presStyleIdx="1" presStyleCnt="2" custScaleX="107822" custScaleY="154735" custLinFactNeighborX="637" custLinFactNeighborY="-2012">
        <dgm:presLayoutVars>
          <dgm:chPref val="3"/>
        </dgm:presLayoutVars>
      </dgm:prSet>
      <dgm:spPr/>
    </dgm:pt>
    <dgm:pt modelId="{E4CCB8AB-8D6C-4B07-B4E4-6EF0FFE22FCE}" type="pres">
      <dgm:prSet presAssocID="{964C4CCE-1D8B-47DD-BF94-9F7FA908800F}" presName="level3hierChild" presStyleCnt="0"/>
      <dgm:spPr/>
    </dgm:pt>
    <dgm:pt modelId="{E81582B1-A130-479F-ACE3-61EF727591CE}" type="pres">
      <dgm:prSet presAssocID="{581124B7-0397-40F7-9B1D-41220103BA68}" presName="conn2-1" presStyleLbl="parChTrans1D3" presStyleIdx="1" presStyleCnt="2"/>
      <dgm:spPr/>
    </dgm:pt>
    <dgm:pt modelId="{C3EBFA62-33AA-4455-9D61-7B96DA4B37A4}" type="pres">
      <dgm:prSet presAssocID="{581124B7-0397-40F7-9B1D-41220103BA68}" presName="connTx" presStyleCnt="0"/>
      <dgm:spPr/>
    </dgm:pt>
    <dgm:pt modelId="{2DF34A52-3962-401F-8488-13EE54243675}" type="pres">
      <dgm:prSet presAssocID="{C78C4F92-AD69-46C8-910C-41059E8ED0A9}" presName="root2" presStyleCnt="0"/>
      <dgm:spPr/>
    </dgm:pt>
    <dgm:pt modelId="{29F748CF-C0E7-4DEA-B3A3-0E8AEB5CA964}" type="pres">
      <dgm:prSet presAssocID="{C78C4F92-AD69-46C8-910C-41059E8ED0A9}" presName="LevelTwoTextNode" presStyleLbl="node3" presStyleIdx="1" presStyleCnt="2">
        <dgm:presLayoutVars>
          <dgm:chPref val="3"/>
        </dgm:presLayoutVars>
      </dgm:prSet>
      <dgm:spPr/>
    </dgm:pt>
    <dgm:pt modelId="{02AC44EF-F1FC-4C54-8D55-2436304955F9}" type="pres">
      <dgm:prSet presAssocID="{C78C4F92-AD69-46C8-910C-41059E8ED0A9}" presName="level3hierChild" presStyleCnt="0"/>
      <dgm:spPr/>
    </dgm:pt>
    <dgm:pt modelId="{2E81B90F-7494-41FF-808F-F7F82B993B40}" type="pres">
      <dgm:prSet presAssocID="{367D7799-1E5C-4947-8AD1-85D1E0D367AF}" presName="conn2-1" presStyleLbl="parChTrans1D2" presStyleIdx="1" presStyleCnt="3"/>
      <dgm:spPr/>
    </dgm:pt>
    <dgm:pt modelId="{0F4B7785-0023-487B-801C-9850969E1D34}" type="pres">
      <dgm:prSet presAssocID="{367D7799-1E5C-4947-8AD1-85D1E0D367AF}" presName="connTx" presStyleCnt="0"/>
      <dgm:spPr/>
    </dgm:pt>
    <dgm:pt modelId="{4925E953-147A-4210-9A9C-63730A307231}" type="pres">
      <dgm:prSet presAssocID="{4E4A1E17-A3EC-4A54-9171-277E11A0B287}" presName="root2" presStyleCnt="0"/>
      <dgm:spPr/>
    </dgm:pt>
    <dgm:pt modelId="{3D382021-A429-4403-82FF-5A95DD3EBB20}" type="pres">
      <dgm:prSet presAssocID="{4E4A1E17-A3EC-4A54-9171-277E11A0B287}" presName="LevelTwoTextNode" presStyleLbl="node2" presStyleIdx="1" presStyleCnt="3" custLinFactNeighborX="-813" custLinFactNeighborY="2925">
        <dgm:presLayoutVars>
          <dgm:chPref val="3"/>
        </dgm:presLayoutVars>
      </dgm:prSet>
      <dgm:spPr/>
    </dgm:pt>
    <dgm:pt modelId="{6D231649-1A42-47D5-A289-01058E6A05B6}" type="pres">
      <dgm:prSet presAssocID="{4E4A1E17-A3EC-4A54-9171-277E11A0B287}" presName="level3hierChild" presStyleCnt="0"/>
      <dgm:spPr/>
    </dgm:pt>
    <dgm:pt modelId="{C9E6EC36-51E8-4270-95F4-CA184F3B88CA}" type="pres">
      <dgm:prSet presAssocID="{58D954ED-FE67-4634-9EBC-F9CE79D5F708}" presName="conn2-1" presStyleLbl="parChTrans1D2" presStyleIdx="2" presStyleCnt="3"/>
      <dgm:spPr/>
    </dgm:pt>
    <dgm:pt modelId="{0B7E2BC7-F0CF-43D5-A50B-03A748D5C371}" type="pres">
      <dgm:prSet presAssocID="{58D954ED-FE67-4634-9EBC-F9CE79D5F708}" presName="connTx" presStyleCnt="0"/>
      <dgm:spPr/>
    </dgm:pt>
    <dgm:pt modelId="{669E54BA-70C1-4B14-9F6B-851D719CAF8B}" type="pres">
      <dgm:prSet presAssocID="{3C955B01-F4BC-4095-BABE-64960351914D}" presName="root2" presStyleCnt="0"/>
      <dgm:spPr/>
    </dgm:pt>
    <dgm:pt modelId="{7DA77B3F-A501-4996-9A9E-B5817AC82337}" type="pres">
      <dgm:prSet presAssocID="{3C955B01-F4BC-4095-BABE-64960351914D}" presName="LevelTwoTextNode" presStyleLbl="node2" presStyleIdx="2" presStyleCnt="3">
        <dgm:presLayoutVars>
          <dgm:chPref val="3"/>
        </dgm:presLayoutVars>
      </dgm:prSet>
      <dgm:spPr/>
    </dgm:pt>
    <dgm:pt modelId="{391B0F37-EAF7-4C55-9998-9A19AF574793}" type="pres">
      <dgm:prSet presAssocID="{3C955B01-F4BC-4095-BABE-64960351914D}" presName="level3hierChild" presStyleCnt="0"/>
      <dgm:spPr/>
    </dgm:pt>
  </dgm:ptLst>
  <dgm:cxnLst>
    <dgm:cxn modelId="{B1E38C34-1D24-4603-9CEA-3506FDBD9C2D}" srcId="{EFE73B03-4D71-4565-8C52-4902BE6377A4}" destId="{0605F139-5EF0-48E7-A091-192233D2011D}" srcOrd="0" destOrd="0" parTransId="{2AFB1B2A-8749-4E5E-9CB9-0B60F81C46F8}" sibTransId="{E0FFEB56-236E-4FE9-83BF-31494E265D5A}"/>
    <dgm:cxn modelId="{0E6C8079-F0D1-455A-ACC6-DBACD05739B9}" srcId="{0605F139-5EF0-48E7-A091-192233D2011D}" destId="{4530EE7D-F557-4815-9ED2-EABC47F46978}" srcOrd="0" destOrd="0" parTransId="{AC2BFF99-DAE2-494A-88AB-85D75BC6D2EE}" sibTransId="{B98A0394-6758-42EB-8D0E-4491BED52B6C}"/>
    <dgm:cxn modelId="{02535FCA-19F0-4350-83CA-920162F22AAD}" srcId="{4530EE7D-F557-4815-9ED2-EABC47F46978}" destId="{2C2A4BF3-AA22-4080-9546-909CF9AC3ECB}" srcOrd="0" destOrd="0" parTransId="{4A6A0524-D9B7-4A37-8E78-5FE688BDCCE6}" sibTransId="{39CECE7E-7D7C-4022-9437-1E0813814145}"/>
    <dgm:cxn modelId="{868FC3B4-237C-4032-8DE3-9699BACFB417}" srcId="{2C2A4BF3-AA22-4080-9546-909CF9AC3ECB}" destId="{2B5E52F9-25E9-42C2-A859-C70474900F18}" srcOrd="0" destOrd="0" parTransId="{5EF65DA2-EDDA-4E0D-BD66-3921D1A1ECD2}" sibTransId="{FFE8CB9F-3B5A-4FC0-97F1-84EFA43478A9}"/>
    <dgm:cxn modelId="{F34DB608-C816-417C-A9F8-FE83BC2F98F4}" srcId="{2C2A4BF3-AA22-4080-9546-909CF9AC3ECB}" destId="{964C4CCE-1D8B-47DD-BF94-9F7FA908800F}" srcOrd="1" destOrd="0" parTransId="{5D262D54-596C-49A7-A330-B5E128958151}" sibTransId="{DC464E9E-484F-4C7E-824B-2E4ACC637F63}"/>
    <dgm:cxn modelId="{AFAA31B5-CA62-40BE-BB90-70362872937A}" srcId="{4530EE7D-F557-4815-9ED2-EABC47F46978}" destId="{C78C4F92-AD69-46C8-910C-41059E8ED0A9}" srcOrd="1" destOrd="0" parTransId="{581124B7-0397-40F7-9B1D-41220103BA68}" sibTransId="{A23C44A9-E7A6-467B-BF93-DD0656347715}"/>
    <dgm:cxn modelId="{3FF99E2D-45DF-4C72-8D85-C3D6FE9C087B}" srcId="{0605F139-5EF0-48E7-A091-192233D2011D}" destId="{4E4A1E17-A3EC-4A54-9171-277E11A0B287}" srcOrd="1" destOrd="0" parTransId="{367D7799-1E5C-4947-8AD1-85D1E0D367AF}" sibTransId="{7FFEBD18-7D5B-41C0-A8F3-60942A71708D}"/>
    <dgm:cxn modelId="{4D0B863D-D39B-4940-B11C-8F8EB912B09F}" srcId="{0605F139-5EF0-48E7-A091-192233D2011D}" destId="{3C955B01-F4BC-4095-BABE-64960351914D}" srcOrd="2" destOrd="0" parTransId="{58D954ED-FE67-4634-9EBC-F9CE79D5F708}" sibTransId="{8EB2C76F-5278-4FA4-91CE-312B5070731C}"/>
    <dgm:cxn modelId="{8A37C5EF-259B-4A95-8B1D-101C3E907579}" type="presOf" srcId="{EFE73B03-4D71-4565-8C52-4902BE6377A4}" destId="{5FBAB40F-6011-4629-9B30-77C9439C91BF}" srcOrd="0" destOrd="0" presId="urn:microsoft.com/office/officeart/2005/8/layout/hierarchy2"/>
    <dgm:cxn modelId="{94FEA3C2-CB8E-4F96-B9CF-86AF93F9E670}" type="presParOf" srcId="{5FBAB40F-6011-4629-9B30-77C9439C91BF}" destId="{2332AA2E-A989-4175-BB73-78EA4C3BDB65}" srcOrd="0" destOrd="0" presId="urn:microsoft.com/office/officeart/2005/8/layout/hierarchy2"/>
    <dgm:cxn modelId="{81BDD3AA-1660-4A36-8A05-7DABA872E124}" type="presParOf" srcId="{2332AA2E-A989-4175-BB73-78EA4C3BDB65}" destId="{24E3F4AB-32FB-4CE0-9DAC-FC4DD26B5900}" srcOrd="0" destOrd="0" presId="urn:microsoft.com/office/officeart/2005/8/layout/hierarchy2"/>
    <dgm:cxn modelId="{4366CD4E-966D-4B3E-AF4F-CDAD7E7B8304}" type="presOf" srcId="{0605F139-5EF0-48E7-A091-192233D2011D}" destId="{24E3F4AB-32FB-4CE0-9DAC-FC4DD26B5900}" srcOrd="0" destOrd="0" presId="urn:microsoft.com/office/officeart/2005/8/layout/hierarchy2"/>
    <dgm:cxn modelId="{B55EA68B-F1A5-4C20-AE33-5644A4E038DA}" type="presParOf" srcId="{2332AA2E-A989-4175-BB73-78EA4C3BDB65}" destId="{44F25638-8073-4DA7-9390-5AC06A304565}" srcOrd="1" destOrd="0" presId="urn:microsoft.com/office/officeart/2005/8/layout/hierarchy2"/>
    <dgm:cxn modelId="{F1F4BF41-9B1C-4988-BFED-D555251CCBCE}" type="presParOf" srcId="{44F25638-8073-4DA7-9390-5AC06A304565}" destId="{B47BD6C9-6D53-4A69-975F-9CF96E25F10F}" srcOrd="0" destOrd="1" presId="urn:microsoft.com/office/officeart/2005/8/layout/hierarchy2"/>
    <dgm:cxn modelId="{24331DF2-56D0-4FD0-B25F-BFA5D5BB897E}" type="presOf" srcId="{AC2BFF99-DAE2-494A-88AB-85D75BC6D2EE}" destId="{B47BD6C9-6D53-4A69-975F-9CF96E25F10F}" srcOrd="0" destOrd="0" presId="urn:microsoft.com/office/officeart/2005/8/layout/hierarchy2"/>
    <dgm:cxn modelId="{22C2CACE-9380-4C9C-B2FA-D8E144524230}" type="presParOf" srcId="{B47BD6C9-6D53-4A69-975F-9CF96E25F10F}" destId="{C1833E64-0598-4ED8-B73B-4C820BB35531}" srcOrd="0" destOrd="0" presId="urn:microsoft.com/office/officeart/2005/8/layout/hierarchy2"/>
    <dgm:cxn modelId="{0E2E3B79-2B84-41E6-B94D-15AF9A5D1FA8}" type="presOf" srcId="{AC2BFF99-DAE2-494A-88AB-85D75BC6D2EE}" destId="{C1833E64-0598-4ED8-B73B-4C820BB35531}" srcOrd="1" destOrd="0" presId="urn:microsoft.com/office/officeart/2005/8/layout/hierarchy2"/>
    <dgm:cxn modelId="{C0629FDA-E9E7-4017-96CF-3FBA1280A4BE}" type="presParOf" srcId="{44F25638-8073-4DA7-9390-5AC06A304565}" destId="{46F58ACF-5130-428E-B3EF-87D6FEC0C921}" srcOrd="1" destOrd="1" presId="urn:microsoft.com/office/officeart/2005/8/layout/hierarchy2"/>
    <dgm:cxn modelId="{50FF2C8F-9E20-4D95-BF89-91CF724B6AF2}" type="presParOf" srcId="{46F58ACF-5130-428E-B3EF-87D6FEC0C921}" destId="{3C0D5057-54F2-42F8-ADAD-AA27A1CC1A1B}" srcOrd="0" destOrd="1" presId="urn:microsoft.com/office/officeart/2005/8/layout/hierarchy2"/>
    <dgm:cxn modelId="{C163BC0F-A912-4FFA-9FC6-BE7543D4B87E}" type="presOf" srcId="{4530EE7D-F557-4815-9ED2-EABC47F46978}" destId="{3C0D5057-54F2-42F8-ADAD-AA27A1CC1A1B}" srcOrd="0" destOrd="0" presId="urn:microsoft.com/office/officeart/2005/8/layout/hierarchy2"/>
    <dgm:cxn modelId="{464AD693-3965-4DB9-A436-660E8F247CCB}" type="presParOf" srcId="{46F58ACF-5130-428E-B3EF-87D6FEC0C921}" destId="{48673F39-879C-4946-8DC7-FD68F0552920}" srcOrd="1" destOrd="1" presId="urn:microsoft.com/office/officeart/2005/8/layout/hierarchy2"/>
    <dgm:cxn modelId="{692F1890-816B-4B28-9676-BCF65590D03B}" type="presParOf" srcId="{48673F39-879C-4946-8DC7-FD68F0552920}" destId="{FA61825B-C877-4D42-AAFB-0586288A9783}" srcOrd="0" destOrd="1" presId="urn:microsoft.com/office/officeart/2005/8/layout/hierarchy2"/>
    <dgm:cxn modelId="{120D40F8-8AB5-4394-82B7-F347697EDE04}" type="presOf" srcId="{4A6A0524-D9B7-4A37-8E78-5FE688BDCCE6}" destId="{FA61825B-C877-4D42-AAFB-0586288A9783}" srcOrd="0" destOrd="0" presId="urn:microsoft.com/office/officeart/2005/8/layout/hierarchy2"/>
    <dgm:cxn modelId="{C2131514-F9C9-4123-BA62-6CFEB1AD97B7}" type="presParOf" srcId="{FA61825B-C877-4D42-AAFB-0586288A9783}" destId="{66B35CF0-1806-4E4A-8B50-99A64DECDBA9}" srcOrd="0" destOrd="0" presId="urn:microsoft.com/office/officeart/2005/8/layout/hierarchy2"/>
    <dgm:cxn modelId="{901436B1-8BCC-49CD-BA69-860C33124B91}" type="presOf" srcId="{4A6A0524-D9B7-4A37-8E78-5FE688BDCCE6}" destId="{66B35CF0-1806-4E4A-8B50-99A64DECDBA9}" srcOrd="1" destOrd="0" presId="urn:microsoft.com/office/officeart/2005/8/layout/hierarchy2"/>
    <dgm:cxn modelId="{BCC1B08D-86A1-4697-9765-3A0E98D682E3}" type="presParOf" srcId="{48673F39-879C-4946-8DC7-FD68F0552920}" destId="{F95D7524-EA0E-4F9D-9D6F-B10856D5C83F}" srcOrd="1" destOrd="1" presId="urn:microsoft.com/office/officeart/2005/8/layout/hierarchy2"/>
    <dgm:cxn modelId="{EC52CDA9-B4F0-47BF-9CEE-012779323CAC}" type="presParOf" srcId="{F95D7524-EA0E-4F9D-9D6F-B10856D5C83F}" destId="{63712EDC-9AF8-41BC-8F72-ADF8D554FF07}" srcOrd="0" destOrd="1" presId="urn:microsoft.com/office/officeart/2005/8/layout/hierarchy2"/>
    <dgm:cxn modelId="{FA4213D5-C047-413A-B259-568011DF90DB}" type="presOf" srcId="{2C2A4BF3-AA22-4080-9546-909CF9AC3ECB}" destId="{63712EDC-9AF8-41BC-8F72-ADF8D554FF07}" srcOrd="0" destOrd="0" presId="urn:microsoft.com/office/officeart/2005/8/layout/hierarchy2"/>
    <dgm:cxn modelId="{8F6F54CE-E197-4E18-B1EC-777FCD6FFFB3}" type="presParOf" srcId="{F95D7524-EA0E-4F9D-9D6F-B10856D5C83F}" destId="{E0C65410-D9BC-4E23-87DE-EBBC54AD2166}" srcOrd="1" destOrd="1" presId="urn:microsoft.com/office/officeart/2005/8/layout/hierarchy2"/>
    <dgm:cxn modelId="{F6C6D7DE-9420-44ED-9776-3A6A06C2E024}" type="presParOf" srcId="{E0C65410-D9BC-4E23-87DE-EBBC54AD2166}" destId="{54111177-A33F-4D7A-BC54-A11561268679}" srcOrd="0" destOrd="1" presId="urn:microsoft.com/office/officeart/2005/8/layout/hierarchy2"/>
    <dgm:cxn modelId="{F9419DEF-52D3-4D81-B0B7-2BA016E0786A}" type="presOf" srcId="{5EF65DA2-EDDA-4E0D-BD66-3921D1A1ECD2}" destId="{54111177-A33F-4D7A-BC54-A11561268679}" srcOrd="0" destOrd="0" presId="urn:microsoft.com/office/officeart/2005/8/layout/hierarchy2"/>
    <dgm:cxn modelId="{A75967EE-3FCE-40B2-A22A-59F5C324D222}" type="presParOf" srcId="{54111177-A33F-4D7A-BC54-A11561268679}" destId="{8783326A-56E0-43A4-AC6D-C6DC50DA163B}" srcOrd="0" destOrd="0" presId="urn:microsoft.com/office/officeart/2005/8/layout/hierarchy2"/>
    <dgm:cxn modelId="{22FCD61B-BACA-4E5C-A46B-F44D7DDD764F}" type="presOf" srcId="{5EF65DA2-EDDA-4E0D-BD66-3921D1A1ECD2}" destId="{8783326A-56E0-43A4-AC6D-C6DC50DA163B}" srcOrd="1" destOrd="0" presId="urn:microsoft.com/office/officeart/2005/8/layout/hierarchy2"/>
    <dgm:cxn modelId="{28177CDE-F9AE-46B9-A4FA-F8C061A2279F}" type="presParOf" srcId="{E0C65410-D9BC-4E23-87DE-EBBC54AD2166}" destId="{325D6676-A4F8-4127-8B1F-DB51AA7087DA}" srcOrd="1" destOrd="1" presId="urn:microsoft.com/office/officeart/2005/8/layout/hierarchy2"/>
    <dgm:cxn modelId="{452842F6-7B5C-4D29-91B1-95975CF5D670}" type="presParOf" srcId="{325D6676-A4F8-4127-8B1F-DB51AA7087DA}" destId="{640C6680-045F-4C01-9653-6AC58D877961}" srcOrd="0" destOrd="1" presId="urn:microsoft.com/office/officeart/2005/8/layout/hierarchy2"/>
    <dgm:cxn modelId="{49DBE6C9-F2E7-442D-88CA-B7C62C4A881F}" type="presOf" srcId="{2B5E52F9-25E9-42C2-A859-C70474900F18}" destId="{640C6680-045F-4C01-9653-6AC58D877961}" srcOrd="0" destOrd="0" presId="urn:microsoft.com/office/officeart/2005/8/layout/hierarchy2"/>
    <dgm:cxn modelId="{392F81CE-27E7-4F09-848C-6DA66041BB40}" type="presParOf" srcId="{325D6676-A4F8-4127-8B1F-DB51AA7087DA}" destId="{2F56A6D7-7ACB-416E-9038-7369BC0D8EEB}" srcOrd="1" destOrd="1" presId="urn:microsoft.com/office/officeart/2005/8/layout/hierarchy2"/>
    <dgm:cxn modelId="{0CE74278-4BF1-4C6D-B160-302AB9FAAE41}" type="presParOf" srcId="{E0C65410-D9BC-4E23-87DE-EBBC54AD2166}" destId="{264FB310-CAC1-4268-9A33-2F0DE0867EFE}" srcOrd="2" destOrd="1" presId="urn:microsoft.com/office/officeart/2005/8/layout/hierarchy2"/>
    <dgm:cxn modelId="{A4B4FBAE-102F-40AE-94DB-7A796C77E81D}" type="presOf" srcId="{5D262D54-596C-49A7-A330-B5E128958151}" destId="{264FB310-CAC1-4268-9A33-2F0DE0867EFE}" srcOrd="0" destOrd="0" presId="urn:microsoft.com/office/officeart/2005/8/layout/hierarchy2"/>
    <dgm:cxn modelId="{F18A928D-DC35-462C-9A89-8188BEE7678B}" type="presParOf" srcId="{264FB310-CAC1-4268-9A33-2F0DE0867EFE}" destId="{D299E1DB-1DF6-495B-B33D-44D69671F599}" srcOrd="0" destOrd="2" presId="urn:microsoft.com/office/officeart/2005/8/layout/hierarchy2"/>
    <dgm:cxn modelId="{4C911159-EB54-4272-BDBB-C0120A1AB4F6}" type="presOf" srcId="{5D262D54-596C-49A7-A330-B5E128958151}" destId="{D299E1DB-1DF6-495B-B33D-44D69671F599}" srcOrd="1" destOrd="0" presId="urn:microsoft.com/office/officeart/2005/8/layout/hierarchy2"/>
    <dgm:cxn modelId="{541CC2EC-1DCD-48BB-B7EF-FD53A6FF346B}" type="presParOf" srcId="{E0C65410-D9BC-4E23-87DE-EBBC54AD2166}" destId="{CBA21D2B-B559-49D8-8880-F7C76A6F7065}" srcOrd="3" destOrd="1" presId="urn:microsoft.com/office/officeart/2005/8/layout/hierarchy2"/>
    <dgm:cxn modelId="{F935FB73-CFD0-448F-90AE-FF83B0617E3A}" type="presParOf" srcId="{CBA21D2B-B559-49D8-8880-F7C76A6F7065}" destId="{85D9EBBE-34CD-42ED-A6FB-1259FCDF68C6}" srcOrd="0" destOrd="3" presId="urn:microsoft.com/office/officeart/2005/8/layout/hierarchy2"/>
    <dgm:cxn modelId="{D3962941-5A49-4E44-8C13-5F048C63D01C}" type="presOf" srcId="{964C4CCE-1D8B-47DD-BF94-9F7FA908800F}" destId="{85D9EBBE-34CD-42ED-A6FB-1259FCDF68C6}" srcOrd="0" destOrd="0" presId="urn:microsoft.com/office/officeart/2005/8/layout/hierarchy2"/>
    <dgm:cxn modelId="{BCEA1A7C-FBF5-4535-8FE2-3FF26730BEFC}" type="presParOf" srcId="{CBA21D2B-B559-49D8-8880-F7C76A6F7065}" destId="{E4CCB8AB-8D6C-4B07-B4E4-6EF0FFE22FCE}" srcOrd="1" destOrd="3" presId="urn:microsoft.com/office/officeart/2005/8/layout/hierarchy2"/>
    <dgm:cxn modelId="{0017286C-9F02-4307-AA5F-C50A49DD53DF}" type="presParOf" srcId="{48673F39-879C-4946-8DC7-FD68F0552920}" destId="{E81582B1-A130-479F-ACE3-61EF727591CE}" srcOrd="2" destOrd="1" presId="urn:microsoft.com/office/officeart/2005/8/layout/hierarchy2"/>
    <dgm:cxn modelId="{669F4204-F6DA-412E-9C09-F1AEEA63D149}" type="presOf" srcId="{581124B7-0397-40F7-9B1D-41220103BA68}" destId="{E81582B1-A130-479F-ACE3-61EF727591CE}" srcOrd="0" destOrd="0" presId="urn:microsoft.com/office/officeart/2005/8/layout/hierarchy2"/>
    <dgm:cxn modelId="{7AF90A5A-814B-49ED-9CD8-C7ACF3232418}" type="presParOf" srcId="{E81582B1-A130-479F-ACE3-61EF727591CE}" destId="{C3EBFA62-33AA-4455-9D61-7B96DA4B37A4}" srcOrd="0" destOrd="2" presId="urn:microsoft.com/office/officeart/2005/8/layout/hierarchy2"/>
    <dgm:cxn modelId="{921EFFF2-0317-4FDB-A4A2-D325D34BE857}" type="presOf" srcId="{581124B7-0397-40F7-9B1D-41220103BA68}" destId="{C3EBFA62-33AA-4455-9D61-7B96DA4B37A4}" srcOrd="1" destOrd="0" presId="urn:microsoft.com/office/officeart/2005/8/layout/hierarchy2"/>
    <dgm:cxn modelId="{DCD10586-854B-408D-9614-1EDB6D9B90D5}" type="presParOf" srcId="{48673F39-879C-4946-8DC7-FD68F0552920}" destId="{2DF34A52-3962-401F-8488-13EE54243675}" srcOrd="3" destOrd="1" presId="urn:microsoft.com/office/officeart/2005/8/layout/hierarchy2"/>
    <dgm:cxn modelId="{CE44A230-EB89-421B-98D0-8B5B14394601}" type="presParOf" srcId="{2DF34A52-3962-401F-8488-13EE54243675}" destId="{29F748CF-C0E7-4DEA-B3A3-0E8AEB5CA964}" srcOrd="0" destOrd="3" presId="urn:microsoft.com/office/officeart/2005/8/layout/hierarchy2"/>
    <dgm:cxn modelId="{B28709FD-6BBF-4AE2-B6F6-CED535DD7FB1}" type="presOf" srcId="{C78C4F92-AD69-46C8-910C-41059E8ED0A9}" destId="{29F748CF-C0E7-4DEA-B3A3-0E8AEB5CA964}" srcOrd="0" destOrd="0" presId="urn:microsoft.com/office/officeart/2005/8/layout/hierarchy2"/>
    <dgm:cxn modelId="{2C5827DE-EECE-4DDA-8905-B4C7CFD25FF7}" type="presParOf" srcId="{2DF34A52-3962-401F-8488-13EE54243675}" destId="{02AC44EF-F1FC-4C54-8D55-2436304955F9}" srcOrd="1" destOrd="3" presId="urn:microsoft.com/office/officeart/2005/8/layout/hierarchy2"/>
    <dgm:cxn modelId="{197399EB-809F-4B93-BA89-5D2E0E0405DF}" type="presParOf" srcId="{44F25638-8073-4DA7-9390-5AC06A304565}" destId="{2E81B90F-7494-41FF-808F-F7F82B993B40}" srcOrd="2" destOrd="1" presId="urn:microsoft.com/office/officeart/2005/8/layout/hierarchy2"/>
    <dgm:cxn modelId="{B667F1F2-9947-47F0-8527-BA8D8C1AE22F}" type="presOf" srcId="{367D7799-1E5C-4947-8AD1-85D1E0D367AF}" destId="{2E81B90F-7494-41FF-808F-F7F82B993B40}" srcOrd="0" destOrd="0" presId="urn:microsoft.com/office/officeart/2005/8/layout/hierarchy2"/>
    <dgm:cxn modelId="{3EA687BE-8A8A-4E30-ACCD-548B420093E2}" type="presParOf" srcId="{2E81B90F-7494-41FF-808F-F7F82B993B40}" destId="{0F4B7785-0023-487B-801C-9850969E1D34}" srcOrd="0" destOrd="2" presId="urn:microsoft.com/office/officeart/2005/8/layout/hierarchy2"/>
    <dgm:cxn modelId="{2F8DE143-54BC-4F1C-A8BE-0D57D9976689}" type="presOf" srcId="{367D7799-1E5C-4947-8AD1-85D1E0D367AF}" destId="{0F4B7785-0023-487B-801C-9850969E1D34}" srcOrd="1" destOrd="0" presId="urn:microsoft.com/office/officeart/2005/8/layout/hierarchy2"/>
    <dgm:cxn modelId="{AAA51A26-01B9-448C-821C-473236A2A6EE}" type="presParOf" srcId="{44F25638-8073-4DA7-9390-5AC06A304565}" destId="{4925E953-147A-4210-9A9C-63730A307231}" srcOrd="3" destOrd="1" presId="urn:microsoft.com/office/officeart/2005/8/layout/hierarchy2"/>
    <dgm:cxn modelId="{DBE198E9-FC85-4D7A-A180-8470893EBA82}" type="presParOf" srcId="{4925E953-147A-4210-9A9C-63730A307231}" destId="{3D382021-A429-4403-82FF-5A95DD3EBB20}" srcOrd="0" destOrd="3" presId="urn:microsoft.com/office/officeart/2005/8/layout/hierarchy2"/>
    <dgm:cxn modelId="{FD5A49BF-2556-4798-9F7F-5CCB91506D8F}" type="presOf" srcId="{4E4A1E17-A3EC-4A54-9171-277E11A0B287}" destId="{3D382021-A429-4403-82FF-5A95DD3EBB20}" srcOrd="0" destOrd="0" presId="urn:microsoft.com/office/officeart/2005/8/layout/hierarchy2"/>
    <dgm:cxn modelId="{4E9C9204-968F-4508-BA90-98EAF0C5A7ED}" type="presParOf" srcId="{4925E953-147A-4210-9A9C-63730A307231}" destId="{6D231649-1A42-47D5-A289-01058E6A05B6}" srcOrd="1" destOrd="3" presId="urn:microsoft.com/office/officeart/2005/8/layout/hierarchy2"/>
    <dgm:cxn modelId="{BCC6D96D-71B2-44A8-B5B6-33F691AE558A}" type="presParOf" srcId="{44F25638-8073-4DA7-9390-5AC06A304565}" destId="{C9E6EC36-51E8-4270-95F4-CA184F3B88CA}" srcOrd="4" destOrd="1" presId="urn:microsoft.com/office/officeart/2005/8/layout/hierarchy2"/>
    <dgm:cxn modelId="{95E1A16E-0C65-4440-A1D2-29C3E019C1A0}" type="presOf" srcId="{58D954ED-FE67-4634-9EBC-F9CE79D5F708}" destId="{C9E6EC36-51E8-4270-95F4-CA184F3B88CA}" srcOrd="0" destOrd="0" presId="urn:microsoft.com/office/officeart/2005/8/layout/hierarchy2"/>
    <dgm:cxn modelId="{C9E96441-C2DB-4323-9E24-42E584383A4F}" type="presParOf" srcId="{C9E6EC36-51E8-4270-95F4-CA184F3B88CA}" destId="{0B7E2BC7-F0CF-43D5-A50B-03A748D5C371}" srcOrd="0" destOrd="4" presId="urn:microsoft.com/office/officeart/2005/8/layout/hierarchy2"/>
    <dgm:cxn modelId="{41B39C38-0810-444D-93A7-B07C81EFB9CB}" type="presOf" srcId="{58D954ED-FE67-4634-9EBC-F9CE79D5F708}" destId="{0B7E2BC7-F0CF-43D5-A50B-03A748D5C371}" srcOrd="1" destOrd="0" presId="urn:microsoft.com/office/officeart/2005/8/layout/hierarchy2"/>
    <dgm:cxn modelId="{C5BE7884-2F66-41D5-9DF2-793DF9799383}" type="presParOf" srcId="{44F25638-8073-4DA7-9390-5AC06A304565}" destId="{669E54BA-70C1-4B14-9F6B-851D719CAF8B}" srcOrd="5" destOrd="1" presId="urn:microsoft.com/office/officeart/2005/8/layout/hierarchy2"/>
    <dgm:cxn modelId="{999CDFB9-DAE5-4037-AF81-DF0DA2FC1E8C}" type="presParOf" srcId="{669E54BA-70C1-4B14-9F6B-851D719CAF8B}" destId="{7DA77B3F-A501-4996-9A9E-B5817AC82337}" srcOrd="0" destOrd="5" presId="urn:microsoft.com/office/officeart/2005/8/layout/hierarchy2"/>
    <dgm:cxn modelId="{BBCECE7F-F387-4342-A310-0A3A1943B725}" type="presOf" srcId="{3C955B01-F4BC-4095-BABE-64960351914D}" destId="{7DA77B3F-A501-4996-9A9E-B5817AC82337}" srcOrd="0" destOrd="0" presId="urn:microsoft.com/office/officeart/2005/8/layout/hierarchy2"/>
    <dgm:cxn modelId="{769041C1-AAE6-4520-BBDE-FEE9FB22150E}" type="presParOf" srcId="{669E54BA-70C1-4B14-9F6B-851D719CAF8B}" destId="{391B0F37-EAF7-4C55-9998-9A19AF574793}" srcOrd="1" destOrd="5"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363960" cy="5418455"/>
        <a:chOff x="0" y="0"/>
        <a:chExt cx="11363960" cy="5418455"/>
      </a:xfrm>
    </dsp:grpSpPr>
    <dsp:sp modelId="{24E3F4AB-32FB-4CE0-9DAC-FC4DD26B5900}">
      <dsp:nvSpPr>
        <dsp:cNvPr id="3" name="圆角矩形 2"/>
        <dsp:cNvSpPr/>
      </dsp:nvSpPr>
      <dsp:spPr bwMode="white">
        <a:xfrm>
          <a:off x="0" y="2975617"/>
          <a:ext cx="1766563" cy="87314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a:t>省信用分</a:t>
          </a:r>
          <a:endParaRPr lang="zh-CN" altLang="en-US"/>
        </a:p>
        <a:p>
          <a:pPr lvl="0">
            <a:lnSpc>
              <a:spcPct val="100000"/>
            </a:lnSpc>
            <a:spcBef>
              <a:spcPct val="0"/>
            </a:spcBef>
            <a:spcAft>
              <a:spcPct val="35000"/>
            </a:spcAft>
          </a:pPr>
          <a:r>
            <a:rPr lang="zh-CN" altLang="en-US"/>
            <a:t>（</a:t>
          </a:r>
          <a:r>
            <a:rPr lang="en-US" altLang="zh-CN"/>
            <a:t>150</a:t>
          </a:r>
          <a:r>
            <a:rPr lang="zh-CN" altLang="en-US"/>
            <a:t>分</a:t>
          </a:r>
          <a:r>
            <a:rPr lang="zh-CN" altLang="en-US"/>
            <a:t>）</a:t>
          </a:r>
          <a:endParaRPr lang="zh-CN" altLang="en-US"/>
        </a:p>
      </dsp:txBody>
      <dsp:txXfrm>
        <a:off x="0" y="2975617"/>
        <a:ext cx="1766563" cy="873149"/>
      </dsp:txXfrm>
    </dsp:sp>
    <dsp:sp modelId="{B47BD6C9-6D53-4A69-975F-9CF96E25F10F}">
      <dsp:nvSpPr>
        <dsp:cNvPr id="4" name="任意多边形 3"/>
        <dsp:cNvSpPr/>
      </dsp:nvSpPr>
      <dsp:spPr bwMode="white">
        <a:xfrm>
          <a:off x="1554411" y="2827858"/>
          <a:ext cx="1681063" cy="52187"/>
        </a:xfrm>
        <a:custGeom>
          <a:avLst/>
          <a:gdLst/>
          <a:ahLst/>
          <a:cxnLst/>
          <a:pathLst>
            <a:path w="2647" h="82">
              <a:moveTo>
                <a:pt x="334" y="920"/>
              </a:moveTo>
              <a:lnTo>
                <a:pt x="2313" y="-838"/>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554411" y="2827858"/>
        <a:ext cx="1681063" cy="52187"/>
      </dsp:txXfrm>
    </dsp:sp>
    <dsp:sp modelId="{3C0D5057-54F2-42F8-ADAD-AA27A1CC1A1B}">
      <dsp:nvSpPr>
        <dsp:cNvPr id="5" name="圆角矩形 4"/>
        <dsp:cNvSpPr/>
      </dsp:nvSpPr>
      <dsp:spPr bwMode="white">
        <a:xfrm>
          <a:off x="3023322" y="1874885"/>
          <a:ext cx="1496580" cy="84165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a:t>企业基本信息分（</a:t>
          </a:r>
          <a:r>
            <a:rPr lang="en-US" altLang="zh-CN"/>
            <a:t>40</a:t>
          </a:r>
          <a:r>
            <a:rPr lang="zh-CN" altLang="en-US"/>
            <a:t>分</a:t>
          </a:r>
          <a:r>
            <a:rPr lang="zh-CN" altLang="en-US"/>
            <a:t>）</a:t>
          </a:r>
          <a:endParaRPr lang="zh-CN" altLang="en-US"/>
        </a:p>
      </dsp:txBody>
      <dsp:txXfrm>
        <a:off x="3023322" y="1874885"/>
        <a:ext cx="1496580" cy="841651"/>
      </dsp:txXfrm>
    </dsp:sp>
    <dsp:sp modelId="{FA61825B-C877-4D42-AAFB-0586288A9783}">
      <dsp:nvSpPr>
        <dsp:cNvPr id="6" name="任意多边形 5"/>
        <dsp:cNvSpPr/>
      </dsp:nvSpPr>
      <dsp:spPr bwMode="white">
        <a:xfrm>
          <a:off x="4357729" y="1789916"/>
          <a:ext cx="1581106" cy="52187"/>
        </a:xfrm>
        <a:custGeom>
          <a:avLst/>
          <a:gdLst/>
          <a:ahLst/>
          <a:cxnLst/>
          <a:pathLst>
            <a:path w="2490" h="82">
              <a:moveTo>
                <a:pt x="255" y="797"/>
              </a:moveTo>
              <a:lnTo>
                <a:pt x="2235" y="-714"/>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4357729" y="1789916"/>
        <a:ext cx="1581106" cy="52187"/>
      </dsp:txXfrm>
    </dsp:sp>
    <dsp:sp modelId="{63712EDC-9AF8-41BC-8F72-ADF8D554FF07}">
      <dsp:nvSpPr>
        <dsp:cNvPr id="7" name="圆角矩形 6"/>
        <dsp:cNvSpPr/>
      </dsp:nvSpPr>
      <dsp:spPr bwMode="white">
        <a:xfrm>
          <a:off x="5776661" y="941906"/>
          <a:ext cx="2138250" cy="78880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a:t>基础能力分（</a:t>
          </a:r>
          <a:r>
            <a:rPr lang="en-US" altLang="zh-CN"/>
            <a:t>15</a:t>
          </a:r>
          <a:r>
            <a:rPr lang="zh-CN" altLang="en-US"/>
            <a:t>分</a:t>
          </a:r>
          <a:r>
            <a:rPr lang="zh-CN" altLang="en-US"/>
            <a:t>）</a:t>
          </a:r>
          <a:endParaRPr lang="zh-CN" altLang="en-US"/>
        </a:p>
        <a:p>
          <a:pPr lvl="0">
            <a:lnSpc>
              <a:spcPct val="100000"/>
            </a:lnSpc>
            <a:spcBef>
              <a:spcPct val="0"/>
            </a:spcBef>
            <a:spcAft>
              <a:spcPct val="35000"/>
            </a:spcAft>
          </a:pPr>
          <a:r>
            <a:rPr lang="zh-CN" altLang="en-US"/>
            <a:t>三项缺一不可</a:t>
          </a:r>
          <a:endParaRPr lang="zh-CN" altLang="en-US"/>
        </a:p>
      </dsp:txBody>
      <dsp:txXfrm>
        <a:off x="5776661" y="941906"/>
        <a:ext cx="2138250" cy="788805"/>
      </dsp:txXfrm>
    </dsp:sp>
    <dsp:sp modelId="{F9B2795E-C7CB-4660-B035-4B8E1B038CE4}">
      <dsp:nvSpPr>
        <dsp:cNvPr id="26" name="任意多边形 25"/>
        <dsp:cNvSpPr/>
      </dsp:nvSpPr>
      <dsp:spPr bwMode="white">
        <a:xfrm>
          <a:off x="7830347" y="975965"/>
          <a:ext cx="1405746" cy="52187"/>
        </a:xfrm>
        <a:custGeom>
          <a:avLst/>
          <a:gdLst/>
          <a:ahLst/>
          <a:cxnLst/>
          <a:pathLst>
            <a:path w="2214" h="82">
              <a:moveTo>
                <a:pt x="133" y="567"/>
              </a:moveTo>
              <a:lnTo>
                <a:pt x="2081" y="-485"/>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7830347" y="975965"/>
        <a:ext cx="1405746" cy="52187"/>
      </dsp:txXfrm>
    </dsp:sp>
    <dsp:sp modelId="{BA90D617-B9AB-420B-A97F-9C044AEFAD46}">
      <dsp:nvSpPr>
        <dsp:cNvPr id="27" name="圆角矩形 26"/>
        <dsp:cNvSpPr/>
      </dsp:nvSpPr>
      <dsp:spPr bwMode="white">
        <a:xfrm>
          <a:off x="9151530" y="459185"/>
          <a:ext cx="1388719" cy="41724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t>营业执照</a:t>
          </a:r>
          <a:endParaRPr lang="zh-CN"/>
        </a:p>
      </dsp:txBody>
      <dsp:txXfrm>
        <a:off x="9151530" y="459185"/>
        <a:ext cx="1388719" cy="417244"/>
      </dsp:txXfrm>
    </dsp:sp>
    <dsp:sp modelId="{C8F0CAD8-4166-4336-8220-1DD34C155391}">
      <dsp:nvSpPr>
        <dsp:cNvPr id="28" name="任意多边形 27"/>
        <dsp:cNvSpPr/>
      </dsp:nvSpPr>
      <dsp:spPr bwMode="white">
        <a:xfrm>
          <a:off x="7914804" y="1321801"/>
          <a:ext cx="1256973" cy="52187"/>
        </a:xfrm>
        <a:custGeom>
          <a:avLst/>
          <a:gdLst/>
          <a:ahLst/>
          <a:cxnLst/>
          <a:pathLst>
            <a:path w="1979" h="82">
              <a:moveTo>
                <a:pt x="0" y="23"/>
              </a:moveTo>
              <a:lnTo>
                <a:pt x="1979" y="59"/>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7914804" y="1321801"/>
        <a:ext cx="1256973" cy="52187"/>
      </dsp:txXfrm>
    </dsp:sp>
    <dsp:sp modelId="{35382056-CED6-4962-AEA0-AA1F21962EBD}">
      <dsp:nvSpPr>
        <dsp:cNvPr id="29" name="圆角矩形 28"/>
        <dsp:cNvSpPr/>
      </dsp:nvSpPr>
      <dsp:spPr bwMode="white">
        <a:xfrm>
          <a:off x="9171670" y="1132761"/>
          <a:ext cx="2192290" cy="45343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t>建筑业企业资质证书</a:t>
          </a:r>
          <a:endParaRPr lang="zh-CN"/>
        </a:p>
      </dsp:txBody>
      <dsp:txXfrm>
        <a:off x="9171670" y="1132761"/>
        <a:ext cx="2192290" cy="453439"/>
      </dsp:txXfrm>
    </dsp:sp>
    <dsp:sp modelId="{0220F189-2E0E-4E5C-A8B0-51992F133794}">
      <dsp:nvSpPr>
        <dsp:cNvPr id="30" name="任意多边形 29"/>
        <dsp:cNvSpPr/>
      </dsp:nvSpPr>
      <dsp:spPr bwMode="white">
        <a:xfrm>
          <a:off x="7830959" y="1645707"/>
          <a:ext cx="1424662" cy="52187"/>
        </a:xfrm>
        <a:custGeom>
          <a:avLst/>
          <a:gdLst/>
          <a:ahLst/>
          <a:cxnLst/>
          <a:pathLst>
            <a:path w="2244" h="82">
              <a:moveTo>
                <a:pt x="132" y="-487"/>
              </a:moveTo>
              <a:lnTo>
                <a:pt x="2111" y="569"/>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7830959" y="1645707"/>
        <a:ext cx="1424662" cy="52187"/>
      </dsp:txXfrm>
    </dsp:sp>
    <dsp:sp modelId="{516B339F-A088-45F1-8E3F-067C2FCB4DE8}">
      <dsp:nvSpPr>
        <dsp:cNvPr id="31" name="圆角矩形 30"/>
        <dsp:cNvSpPr/>
      </dsp:nvSpPr>
      <dsp:spPr bwMode="white">
        <a:xfrm>
          <a:off x="9171670" y="1813751"/>
          <a:ext cx="1815985" cy="38708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t>安全生产许可证</a:t>
          </a:r>
          <a:endParaRPr lang="zh-CN"/>
        </a:p>
      </dsp:txBody>
      <dsp:txXfrm>
        <a:off x="9171670" y="1813751"/>
        <a:ext cx="1815985" cy="387082"/>
      </dsp:txXfrm>
    </dsp:sp>
    <dsp:sp modelId="{E81582B1-A130-479F-ACE3-61EF727591CE}">
      <dsp:nvSpPr>
        <dsp:cNvPr id="8" name="任意多边形 7"/>
        <dsp:cNvSpPr/>
      </dsp:nvSpPr>
      <dsp:spPr bwMode="white">
        <a:xfrm>
          <a:off x="4519826" y="2279373"/>
          <a:ext cx="1256910" cy="52187"/>
        </a:xfrm>
        <a:custGeom>
          <a:avLst/>
          <a:gdLst/>
          <a:ahLst/>
          <a:cxnLst/>
          <a:pathLst>
            <a:path w="1979" h="82">
              <a:moveTo>
                <a:pt x="0" y="26"/>
              </a:moveTo>
              <a:lnTo>
                <a:pt x="1979" y="56"/>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4519826" y="2279373"/>
        <a:ext cx="1256910" cy="52187"/>
      </dsp:txXfrm>
    </dsp:sp>
    <dsp:sp modelId="{29F748CF-C0E7-4DEA-B3A3-0E8AEB5CA964}">
      <dsp:nvSpPr>
        <dsp:cNvPr id="9" name="圆角矩形 8"/>
        <dsp:cNvSpPr/>
      </dsp:nvSpPr>
      <dsp:spPr bwMode="white">
        <a:xfrm>
          <a:off x="5776661" y="1966353"/>
          <a:ext cx="2149843" cy="6977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a:t>项目基本信息分</a:t>
          </a:r>
          <a:endParaRPr lang="zh-CN" altLang="en-US"/>
        </a:p>
        <a:p>
          <a:pPr lvl="0">
            <a:lnSpc>
              <a:spcPct val="100000"/>
            </a:lnSpc>
            <a:spcBef>
              <a:spcPct val="0"/>
            </a:spcBef>
            <a:spcAft>
              <a:spcPct val="35000"/>
            </a:spcAft>
          </a:pPr>
          <a:r>
            <a:rPr lang="zh-CN" altLang="en-US"/>
            <a:t>（项目补录</a:t>
          </a:r>
          <a:r>
            <a:rPr lang="en-US" altLang="zh-CN"/>
            <a:t>15</a:t>
          </a:r>
          <a:r>
            <a:rPr lang="zh-CN" altLang="en-US"/>
            <a:t>分</a:t>
          </a:r>
          <a:r>
            <a:rPr lang="zh-CN" altLang="en-US"/>
            <a:t>）</a:t>
          </a:r>
          <a:endParaRPr lang="zh-CN" altLang="en-US"/>
        </a:p>
      </dsp:txBody>
      <dsp:txXfrm>
        <a:off x="5776661" y="1966353"/>
        <a:ext cx="2149843" cy="697737"/>
      </dsp:txXfrm>
    </dsp:sp>
    <dsp:sp modelId="{E16FF7BC-DF13-43D6-BC6B-EFA231F50DD0}">
      <dsp:nvSpPr>
        <dsp:cNvPr id="20" name="任意多边形 19"/>
        <dsp:cNvSpPr/>
      </dsp:nvSpPr>
      <dsp:spPr bwMode="white">
        <a:xfrm>
          <a:off x="4351771" y="2759074"/>
          <a:ext cx="1593020" cy="52187"/>
        </a:xfrm>
        <a:custGeom>
          <a:avLst/>
          <a:gdLst/>
          <a:ahLst/>
          <a:cxnLst/>
          <a:pathLst>
            <a:path w="2509" h="82">
              <a:moveTo>
                <a:pt x="265" y="-730"/>
              </a:moveTo>
              <a:lnTo>
                <a:pt x="2244" y="812"/>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4351771" y="2759074"/>
        <a:ext cx="1593020" cy="52187"/>
      </dsp:txXfrm>
    </dsp:sp>
    <dsp:sp modelId="{B02E1DC8-6CA8-4744-BCE8-801CBC92289D}">
      <dsp:nvSpPr>
        <dsp:cNvPr id="21" name="圆角矩形 20"/>
        <dsp:cNvSpPr/>
      </dsp:nvSpPr>
      <dsp:spPr bwMode="white">
        <a:xfrm>
          <a:off x="5776661" y="2899733"/>
          <a:ext cx="2131369" cy="74978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t>工程业绩分</a:t>
          </a:r>
          <a:endParaRPr lang="zh-CN"/>
        </a:p>
        <a:p>
          <a:pPr lvl="0">
            <a:lnSpc>
              <a:spcPct val="100000"/>
            </a:lnSpc>
            <a:spcBef>
              <a:spcPct val="0"/>
            </a:spcBef>
            <a:spcAft>
              <a:spcPct val="35000"/>
            </a:spcAft>
          </a:pPr>
          <a:r>
            <a:rPr lang="zh-CN"/>
            <a:t>（</a:t>
          </a:r>
          <a:r>
            <a:rPr lang="en-US" altLang="zh-CN"/>
            <a:t>10</a:t>
          </a:r>
          <a:r>
            <a:rPr lang="zh-CN" altLang="en-US"/>
            <a:t>分</a:t>
          </a:r>
          <a:r>
            <a:rPr lang="zh-CN"/>
            <a:t>）</a:t>
          </a:r>
          <a:endParaRPr lang="zh-CN"/>
        </a:p>
      </dsp:txBody>
      <dsp:txXfrm>
        <a:off x="5776661" y="2899733"/>
        <a:ext cx="2131369" cy="749782"/>
      </dsp:txXfrm>
    </dsp:sp>
    <dsp:sp modelId="{2E81B90F-7494-41FF-808F-F7F82B993B40}">
      <dsp:nvSpPr>
        <dsp:cNvPr id="10" name="任意多边形 9"/>
        <dsp:cNvSpPr/>
      </dsp:nvSpPr>
      <dsp:spPr bwMode="white">
        <a:xfrm>
          <a:off x="1766537" y="3380360"/>
          <a:ext cx="1256811" cy="52187"/>
        </a:xfrm>
        <a:custGeom>
          <a:avLst/>
          <a:gdLst/>
          <a:ahLst/>
          <a:cxnLst/>
          <a:pathLst>
            <a:path w="1979" h="82">
              <a:moveTo>
                <a:pt x="0" y="50"/>
              </a:moveTo>
              <a:lnTo>
                <a:pt x="1979" y="32"/>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766537" y="3380360"/>
        <a:ext cx="1256811" cy="52187"/>
      </dsp:txXfrm>
    </dsp:sp>
    <dsp:sp modelId="{3D382021-A429-4403-82FF-5A95DD3EBB20}">
      <dsp:nvSpPr>
        <dsp:cNvPr id="11" name="圆角矩形 10"/>
        <dsp:cNvSpPr/>
      </dsp:nvSpPr>
      <dsp:spPr bwMode="white">
        <a:xfrm>
          <a:off x="3023322" y="2952179"/>
          <a:ext cx="1453096" cy="89707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a:t>良好信息加分（</a:t>
          </a:r>
          <a:r>
            <a:rPr lang="en-US" altLang="zh-CN"/>
            <a:t>40</a:t>
          </a:r>
          <a:r>
            <a:rPr lang="zh-CN" altLang="en-US"/>
            <a:t>分</a:t>
          </a:r>
          <a:r>
            <a:rPr lang="zh-CN" altLang="en-US"/>
            <a:t>）</a:t>
          </a:r>
          <a:endParaRPr lang="zh-CN" altLang="en-US"/>
        </a:p>
      </dsp:txBody>
      <dsp:txXfrm>
        <a:off x="3023322" y="2952179"/>
        <a:ext cx="1453096" cy="897075"/>
      </dsp:txXfrm>
    </dsp:sp>
    <dsp:sp modelId="{F899723B-58DC-44D7-A77C-BB8250845F19}">
      <dsp:nvSpPr>
        <dsp:cNvPr id="14" name="任意多边形 13"/>
        <dsp:cNvSpPr/>
      </dsp:nvSpPr>
      <dsp:spPr bwMode="white">
        <a:xfrm>
          <a:off x="1558678" y="3937894"/>
          <a:ext cx="1672530" cy="52187"/>
        </a:xfrm>
        <a:custGeom>
          <a:avLst/>
          <a:gdLst/>
          <a:ahLst/>
          <a:cxnLst/>
          <a:pathLst>
            <a:path w="2634" h="82">
              <a:moveTo>
                <a:pt x="327" y="-828"/>
              </a:moveTo>
              <a:lnTo>
                <a:pt x="2307" y="91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1558678" y="3937894"/>
        <a:ext cx="1672530" cy="52187"/>
      </dsp:txXfrm>
    </dsp:sp>
    <dsp:sp modelId="{E142EE3C-3B7F-4B18-96D3-D363ED3F1E07}">
      <dsp:nvSpPr>
        <dsp:cNvPr id="15" name="圆角矩形 14"/>
        <dsp:cNvSpPr/>
      </dsp:nvSpPr>
      <dsp:spPr bwMode="white">
        <a:xfrm>
          <a:off x="3023322" y="4084895"/>
          <a:ext cx="1481028" cy="86177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t>不良信息扣分（</a:t>
          </a:r>
          <a:r>
            <a:rPr lang="en-US" altLang="zh-CN"/>
            <a:t>70</a:t>
          </a:r>
          <a:r>
            <a:rPr lang="zh-CN" altLang="en-US"/>
            <a:t>分</a:t>
          </a:r>
          <a:r>
            <a:rPr lang="zh-CN"/>
            <a:t>）</a:t>
          </a:r>
          <a:endParaRPr lang="en-US" altLang="zh-CN"/>
        </a:p>
      </dsp:txBody>
      <dsp:txXfrm>
        <a:off x="3023322" y="4084895"/>
        <a:ext cx="1481028" cy="861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012805" cy="1993900"/>
        <a:chOff x="0" y="0"/>
        <a:chExt cx="11012805" cy="1993900"/>
      </a:xfrm>
    </dsp:grpSpPr>
    <dsp:sp modelId="{111DEAC9-5D4C-4A6A-A44E-082A26F60596}">
      <dsp:nvSpPr>
        <dsp:cNvPr id="3" name="圆角矩形 2"/>
        <dsp:cNvSpPr/>
      </dsp:nvSpPr>
      <dsp:spPr bwMode="white">
        <a:xfrm>
          <a:off x="0"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a:t>信用管理模块</a:t>
          </a:r>
          <a:endParaRPr lang="zh-CN" altLang="en-US"/>
        </a:p>
      </dsp:txBody>
      <dsp:txXfrm>
        <a:off x="0" y="527050"/>
        <a:ext cx="809765" cy="939800"/>
      </dsp:txXfrm>
    </dsp:sp>
    <dsp:sp modelId="{8A5CF0CE-3323-464D-9C63-05C1BDB053F5}">
      <dsp:nvSpPr>
        <dsp:cNvPr id="4" name="右箭头 3"/>
        <dsp:cNvSpPr/>
      </dsp:nvSpPr>
      <dsp:spPr bwMode="white">
        <a:xfrm>
          <a:off x="885883" y="896539"/>
          <a:ext cx="171670" cy="20082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endParaRPr lang="zh-CN" altLang="en-US"/>
        </a:p>
      </dsp:txBody>
      <dsp:txXfrm>
        <a:off x="885883" y="896539"/>
        <a:ext cx="171670" cy="200822"/>
      </dsp:txXfrm>
    </dsp:sp>
    <dsp:sp modelId="{552FB8E7-A5FB-4CC3-94C3-CE0BDF19F9F1}">
      <dsp:nvSpPr>
        <dsp:cNvPr id="5" name="圆角矩形 4"/>
        <dsp:cNvSpPr/>
      </dsp:nvSpPr>
      <dsp:spPr bwMode="white">
        <a:xfrm>
          <a:off x="1133671"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a:t>信用指标申报</a:t>
          </a:r>
          <a:endParaRPr lang="zh-CN" altLang="en-US"/>
        </a:p>
      </dsp:txBody>
      <dsp:txXfrm>
        <a:off x="1133671" y="527050"/>
        <a:ext cx="809765" cy="939800"/>
      </dsp:txXfrm>
    </dsp:sp>
    <dsp:sp modelId="{353C3794-50AA-4D44-83C9-CE28317C3317}">
      <dsp:nvSpPr>
        <dsp:cNvPr id="6" name="右箭头 5"/>
        <dsp:cNvSpPr/>
      </dsp:nvSpPr>
      <dsp:spPr bwMode="white">
        <a:xfrm>
          <a:off x="2019554" y="896539"/>
          <a:ext cx="171670" cy="20082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endParaRPr lang="zh-CN" altLang="en-US"/>
        </a:p>
      </dsp:txBody>
      <dsp:txXfrm>
        <a:off x="2019554" y="896539"/>
        <a:ext cx="171670" cy="200822"/>
      </dsp:txXfrm>
    </dsp:sp>
    <dsp:sp modelId="{A1E15D63-E1FF-4A28-A04F-A2B65927BC31}">
      <dsp:nvSpPr>
        <dsp:cNvPr id="7" name="圆角矩形 6"/>
        <dsp:cNvSpPr/>
      </dsp:nvSpPr>
      <dsp:spPr bwMode="white">
        <a:xfrm>
          <a:off x="2267342"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a:t>点击</a:t>
          </a:r>
          <a:endParaRPr lang="zh-CN" altLang="en-US"/>
        </a:p>
        <a:p>
          <a:pPr lvl="0">
            <a:lnSpc>
              <a:spcPct val="100000"/>
            </a:lnSpc>
            <a:spcBef>
              <a:spcPct val="0"/>
            </a:spcBef>
            <a:spcAft>
              <a:spcPct val="35000"/>
            </a:spcAft>
          </a:pPr>
          <a:r>
            <a:rPr lang="zh-CN" altLang="en-US"/>
            <a:t>添加</a:t>
          </a:r>
          <a:endParaRPr lang="zh-CN" altLang="en-US"/>
        </a:p>
      </dsp:txBody>
      <dsp:txXfrm>
        <a:off x="2267342" y="527050"/>
        <a:ext cx="809765" cy="939800"/>
      </dsp:txXfrm>
    </dsp:sp>
    <dsp:sp modelId="{E4EFEEE0-70A4-4F5E-B96D-8DA834E3E54D}">
      <dsp:nvSpPr>
        <dsp:cNvPr id="8" name="右箭头 7"/>
        <dsp:cNvSpPr/>
      </dsp:nvSpPr>
      <dsp:spPr bwMode="white">
        <a:xfrm>
          <a:off x="3153225" y="896539"/>
          <a:ext cx="171670" cy="20082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p>
      </dsp:txBody>
      <dsp:txXfrm>
        <a:off x="3153225" y="896539"/>
        <a:ext cx="171670" cy="200822"/>
      </dsp:txXfrm>
    </dsp:sp>
    <dsp:sp modelId="{DD2ED3DA-33E8-4F70-A981-EAD3E18E4B82}">
      <dsp:nvSpPr>
        <dsp:cNvPr id="9" name="圆角矩形 8"/>
        <dsp:cNvSpPr/>
      </dsp:nvSpPr>
      <dsp:spPr bwMode="white">
        <a:xfrm>
          <a:off x="3401013"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t>填写申请人（电话）</a:t>
          </a:r>
          <a:endParaRPr lang="zh-CN"/>
        </a:p>
      </dsp:txBody>
      <dsp:txXfrm>
        <a:off x="3401013" y="527050"/>
        <a:ext cx="809765" cy="939800"/>
      </dsp:txXfrm>
    </dsp:sp>
    <dsp:sp modelId="{6BB15202-A706-4B53-A5CF-1E6DFA7A997E}">
      <dsp:nvSpPr>
        <dsp:cNvPr id="10" name="右箭头 9"/>
        <dsp:cNvSpPr/>
      </dsp:nvSpPr>
      <dsp:spPr bwMode="white">
        <a:xfrm>
          <a:off x="4286896" y="896539"/>
          <a:ext cx="171670" cy="20082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p>
      </dsp:txBody>
      <dsp:txXfrm>
        <a:off x="4286896" y="896539"/>
        <a:ext cx="171670" cy="200822"/>
      </dsp:txXfrm>
    </dsp:sp>
    <dsp:sp modelId="{CE8ECEA2-24CB-439E-B8B6-CFA6D2EF6E1C}">
      <dsp:nvSpPr>
        <dsp:cNvPr id="11" name="圆角矩形 10"/>
        <dsp:cNvSpPr/>
      </dsp:nvSpPr>
      <dsp:spPr bwMode="white">
        <a:xfrm>
          <a:off x="4534684"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t>选择企业名称</a:t>
          </a:r>
          <a:endParaRPr lang="en-US" altLang="zh-CN"/>
        </a:p>
      </dsp:txBody>
      <dsp:txXfrm>
        <a:off x="4534684" y="527050"/>
        <a:ext cx="809765" cy="939800"/>
      </dsp:txXfrm>
    </dsp:sp>
    <dsp:sp modelId="{FC171518-CA4D-4293-A23D-68A3C5FA54B4}">
      <dsp:nvSpPr>
        <dsp:cNvPr id="12" name="右箭头 11"/>
        <dsp:cNvSpPr/>
      </dsp:nvSpPr>
      <dsp:spPr bwMode="white">
        <a:xfrm>
          <a:off x="5420567" y="896539"/>
          <a:ext cx="171670" cy="20082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p>
      </dsp:txBody>
      <dsp:txXfrm>
        <a:off x="5420567" y="896539"/>
        <a:ext cx="171670" cy="200822"/>
      </dsp:txXfrm>
    </dsp:sp>
    <dsp:sp modelId="{9B61E775-F5FD-4F6A-8719-E4C448BB6070}">
      <dsp:nvSpPr>
        <dsp:cNvPr id="13" name="圆角矩形 12"/>
        <dsp:cNvSpPr/>
      </dsp:nvSpPr>
      <dsp:spPr bwMode="white">
        <a:xfrm>
          <a:off x="5668356"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t>选择二级指标</a:t>
          </a:r>
          <a:endParaRPr lang="zh-CN"/>
        </a:p>
      </dsp:txBody>
      <dsp:txXfrm>
        <a:off x="5668356" y="527050"/>
        <a:ext cx="809765" cy="939800"/>
      </dsp:txXfrm>
    </dsp:sp>
    <dsp:sp modelId="{E51B1AE1-4437-429E-B940-28585FB3A286}">
      <dsp:nvSpPr>
        <dsp:cNvPr id="14" name="右箭头 13"/>
        <dsp:cNvSpPr/>
      </dsp:nvSpPr>
      <dsp:spPr bwMode="white">
        <a:xfrm>
          <a:off x="6554239" y="896539"/>
          <a:ext cx="171670" cy="20082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p>
      </dsp:txBody>
      <dsp:txXfrm>
        <a:off x="6554239" y="896539"/>
        <a:ext cx="171670" cy="200822"/>
      </dsp:txXfrm>
    </dsp:sp>
    <dsp:sp modelId="{E5A27689-A8CD-4D45-9EE8-96FC4763EFBD}">
      <dsp:nvSpPr>
        <dsp:cNvPr id="15" name="圆角矩形 14"/>
        <dsp:cNvSpPr/>
      </dsp:nvSpPr>
      <dsp:spPr bwMode="white">
        <a:xfrm>
          <a:off x="6802027"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t>上传证明文件</a:t>
          </a:r>
          <a:endParaRPr lang="zh-CN"/>
        </a:p>
      </dsp:txBody>
      <dsp:txXfrm>
        <a:off x="6802027" y="527050"/>
        <a:ext cx="809765" cy="939800"/>
      </dsp:txXfrm>
    </dsp:sp>
    <dsp:sp modelId="{4C9967A3-9197-43FE-B162-3D5C0D311E3E}">
      <dsp:nvSpPr>
        <dsp:cNvPr id="16" name="右箭头 15"/>
        <dsp:cNvSpPr/>
      </dsp:nvSpPr>
      <dsp:spPr bwMode="white">
        <a:xfrm>
          <a:off x="7687910" y="896539"/>
          <a:ext cx="171670" cy="20082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p>
      </dsp:txBody>
      <dsp:txXfrm>
        <a:off x="7687910" y="896539"/>
        <a:ext cx="171670" cy="200822"/>
      </dsp:txXfrm>
    </dsp:sp>
    <dsp:sp modelId="{DD756413-3907-4E84-89F4-712C3D2DB063}">
      <dsp:nvSpPr>
        <dsp:cNvPr id="17" name="圆角矩形 16"/>
        <dsp:cNvSpPr/>
      </dsp:nvSpPr>
      <dsp:spPr bwMode="white">
        <a:xfrm>
          <a:off x="7935698"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t>选择</a:t>
          </a:r>
          <a:endParaRPr lang="zh-CN"/>
        </a:p>
        <a:p>
          <a:pPr lvl="0">
            <a:lnSpc>
              <a:spcPct val="100000"/>
            </a:lnSpc>
            <a:spcBef>
              <a:spcPct val="0"/>
            </a:spcBef>
            <a:spcAft>
              <a:spcPct val="35000"/>
            </a:spcAft>
          </a:pPr>
          <a:r>
            <a:rPr lang="zh-CN"/>
            <a:t>项目</a:t>
          </a:r>
          <a:endParaRPr lang="zh-CN"/>
        </a:p>
      </dsp:txBody>
      <dsp:txXfrm>
        <a:off x="7935698" y="527050"/>
        <a:ext cx="809765" cy="939800"/>
      </dsp:txXfrm>
    </dsp:sp>
    <dsp:sp modelId="{5A1C7000-332A-4FC2-ACE1-3894D0FFC660}">
      <dsp:nvSpPr>
        <dsp:cNvPr id="18" name="右箭头 17"/>
        <dsp:cNvSpPr/>
      </dsp:nvSpPr>
      <dsp:spPr bwMode="white">
        <a:xfrm>
          <a:off x="8821581" y="896539"/>
          <a:ext cx="171670" cy="20082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p>
      </dsp:txBody>
      <dsp:txXfrm>
        <a:off x="8821581" y="896539"/>
        <a:ext cx="171670" cy="200822"/>
      </dsp:txXfrm>
    </dsp:sp>
    <dsp:sp modelId="{8EF3D4F4-2425-4F1E-B224-19EFD6599A87}">
      <dsp:nvSpPr>
        <dsp:cNvPr id="19" name="圆角矩形 18"/>
        <dsp:cNvSpPr/>
      </dsp:nvSpPr>
      <dsp:spPr bwMode="white">
        <a:xfrm>
          <a:off x="9069369"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t>按规则选择信用分和生效时间</a:t>
          </a:r>
          <a:endParaRPr lang="zh-CN"/>
        </a:p>
      </dsp:txBody>
      <dsp:txXfrm>
        <a:off x="9069369" y="527050"/>
        <a:ext cx="809765" cy="939800"/>
      </dsp:txXfrm>
    </dsp:sp>
    <dsp:sp modelId="{F3B3F2FD-577E-41AF-B210-510A9D2B6143}">
      <dsp:nvSpPr>
        <dsp:cNvPr id="20" name="右箭头 19"/>
        <dsp:cNvSpPr/>
      </dsp:nvSpPr>
      <dsp:spPr bwMode="white">
        <a:xfrm>
          <a:off x="9955252" y="896539"/>
          <a:ext cx="171670" cy="20082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p>
      </dsp:txBody>
      <dsp:txXfrm>
        <a:off x="9955252" y="896539"/>
        <a:ext cx="171670" cy="200822"/>
      </dsp:txXfrm>
    </dsp:sp>
    <dsp:sp modelId="{8814C9BF-84D8-4988-8637-D23CFFE75627}">
      <dsp:nvSpPr>
        <dsp:cNvPr id="21" name="圆角矩形 20"/>
        <dsp:cNvSpPr/>
      </dsp:nvSpPr>
      <dsp:spPr bwMode="white">
        <a:xfrm>
          <a:off x="10203040" y="527050"/>
          <a:ext cx="809765" cy="9398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t>发送对应初审账号</a:t>
          </a:r>
          <a:endParaRPr lang="zh-CN"/>
        </a:p>
      </dsp:txBody>
      <dsp:txXfrm>
        <a:off x="10203040" y="527050"/>
        <a:ext cx="809765" cy="939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24E3F4AB-32FB-4CE0-9DAC-FC4DD26B5900}">
      <dsp:nvSpPr>
        <dsp:cNvPr id="3" name="圆角矩形 2"/>
        <dsp:cNvSpPr/>
      </dsp:nvSpPr>
      <dsp:spPr bwMode="white">
        <a:xfrm>
          <a:off x="0" y="2550433"/>
          <a:ext cx="1850929"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注册建造师信用评价（</a:t>
          </a:r>
          <a:r>
            <a:rPr lang="en-US" altLang="zh-CN"/>
            <a:t>100</a:t>
          </a:r>
          <a:r>
            <a:rPr lang="zh-CN" altLang="en-US"/>
            <a:t>分</a:t>
          </a:r>
          <a:r>
            <a:rPr lang="zh-CN" altLang="en-US"/>
            <a:t>）</a:t>
          </a:r>
          <a:endParaRPr lang="zh-CN" altLang="en-US"/>
        </a:p>
      </dsp:txBody>
      <dsp:txXfrm>
        <a:off x="0" y="2550433"/>
        <a:ext cx="1850929" cy="747270"/>
      </dsp:txXfrm>
    </dsp:sp>
    <dsp:sp modelId="{B47BD6C9-6D53-4A69-975F-9CF96E25F10F}">
      <dsp:nvSpPr>
        <dsp:cNvPr id="4" name="任意多边形 3"/>
        <dsp:cNvSpPr/>
      </dsp:nvSpPr>
      <dsp:spPr bwMode="white">
        <a:xfrm>
          <a:off x="1626414" y="2481975"/>
          <a:ext cx="1046846" cy="24824"/>
        </a:xfrm>
        <a:custGeom>
          <a:avLst/>
          <a:gdLst/>
          <a:ahLst/>
          <a:cxnLst/>
          <a:pathLst>
            <a:path w="1649" h="39">
              <a:moveTo>
                <a:pt x="354" y="696"/>
              </a:moveTo>
              <a:lnTo>
                <a:pt x="1295" y="-657"/>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626414" y="2481975"/>
        <a:ext cx="1046846" cy="24824"/>
      </dsp:txXfrm>
    </dsp:sp>
    <dsp:sp modelId="{3C0D5057-54F2-42F8-ADAD-AA27A1CC1A1B}">
      <dsp:nvSpPr>
        <dsp:cNvPr id="5" name="圆角矩形 4"/>
        <dsp:cNvSpPr/>
      </dsp:nvSpPr>
      <dsp:spPr bwMode="white">
        <a:xfrm>
          <a:off x="2448745" y="1691072"/>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基本信息分（</a:t>
          </a:r>
          <a:r>
            <a:rPr lang="en-US" altLang="zh-CN"/>
            <a:t>25</a:t>
          </a:r>
          <a:r>
            <a:rPr lang="zh-CN" altLang="en-US"/>
            <a:t>分</a:t>
          </a:r>
          <a:r>
            <a:rPr lang="zh-CN" altLang="en-US"/>
            <a:t>）</a:t>
          </a:r>
          <a:endParaRPr lang="zh-CN" altLang="en-US"/>
        </a:p>
      </dsp:txBody>
      <dsp:txXfrm>
        <a:off x="2448745" y="1691072"/>
        <a:ext cx="1494541" cy="747270"/>
      </dsp:txXfrm>
    </dsp:sp>
    <dsp:sp modelId="{FA61825B-C877-4D42-AAFB-0586288A9783}">
      <dsp:nvSpPr>
        <dsp:cNvPr id="6" name="任意多边形 5"/>
        <dsp:cNvSpPr/>
      </dsp:nvSpPr>
      <dsp:spPr bwMode="white">
        <a:xfrm>
          <a:off x="3874088" y="1837454"/>
          <a:ext cx="736213" cy="24824"/>
        </a:xfrm>
        <a:custGeom>
          <a:avLst/>
          <a:gdLst/>
          <a:ahLst/>
          <a:cxnLst/>
          <a:pathLst>
            <a:path w="1159" h="39">
              <a:moveTo>
                <a:pt x="109" y="358"/>
              </a:moveTo>
              <a:lnTo>
                <a:pt x="1050" y="-319"/>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3874088" y="1837454"/>
        <a:ext cx="736213" cy="24824"/>
      </dsp:txXfrm>
    </dsp:sp>
    <dsp:sp modelId="{63712EDC-9AF8-41BC-8F72-ADF8D554FF07}">
      <dsp:nvSpPr>
        <dsp:cNvPr id="7" name="圆角矩形 6"/>
        <dsp:cNvSpPr/>
      </dsp:nvSpPr>
      <dsp:spPr bwMode="white">
        <a:xfrm>
          <a:off x="4541102" y="1261391"/>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执业等级（</a:t>
          </a:r>
          <a:r>
            <a:rPr lang="en-US" altLang="zh-CN"/>
            <a:t>1</a:t>
          </a:r>
          <a:r>
            <a:rPr lang="en-US" altLang="zh-CN"/>
            <a:t>0</a:t>
          </a:r>
          <a:r>
            <a:rPr lang="zh-CN" altLang="en-US"/>
            <a:t>分</a:t>
          </a:r>
          <a:r>
            <a:rPr lang="zh-CN" altLang="en-US"/>
            <a:t>）</a:t>
          </a:r>
          <a:endParaRPr lang="zh-CN" altLang="en-US"/>
        </a:p>
      </dsp:txBody>
      <dsp:txXfrm>
        <a:off x="4541102" y="1261391"/>
        <a:ext cx="1494541" cy="747270"/>
      </dsp:txXfrm>
    </dsp:sp>
    <dsp:sp modelId="{27F75B17-4BD1-4EF3-B815-64355EEC5E37}">
      <dsp:nvSpPr>
        <dsp:cNvPr id="23" name="任意多边形 22"/>
        <dsp:cNvSpPr/>
      </dsp:nvSpPr>
      <dsp:spPr bwMode="white">
        <a:xfrm>
          <a:off x="5966445" y="1407774"/>
          <a:ext cx="736213" cy="24824"/>
        </a:xfrm>
        <a:custGeom>
          <a:avLst/>
          <a:gdLst/>
          <a:ahLst/>
          <a:cxnLst/>
          <a:pathLst>
            <a:path w="1159" h="39">
              <a:moveTo>
                <a:pt x="109" y="358"/>
              </a:moveTo>
              <a:lnTo>
                <a:pt x="1050" y="-319"/>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5966445" y="1407774"/>
        <a:ext cx="736213" cy="24824"/>
      </dsp:txXfrm>
    </dsp:sp>
    <dsp:sp modelId="{95C77D28-1CB8-4C5C-9623-EAC0AB98EFE5}">
      <dsp:nvSpPr>
        <dsp:cNvPr id="24" name="圆角矩形 23"/>
        <dsp:cNvSpPr/>
      </dsp:nvSpPr>
      <dsp:spPr bwMode="white">
        <a:xfrm>
          <a:off x="6633459" y="831711"/>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一级建造师（</a:t>
          </a:r>
          <a:r>
            <a:rPr lang="en-US" altLang="zh-CN"/>
            <a:t>10</a:t>
          </a:r>
          <a:r>
            <a:rPr lang="zh-CN" altLang="en-US"/>
            <a:t>分</a:t>
          </a:r>
          <a:r>
            <a:rPr lang="zh-CN"/>
            <a:t>）</a:t>
          </a:r>
          <a:endParaRPr lang="zh-CN"/>
        </a:p>
      </dsp:txBody>
      <dsp:txXfrm>
        <a:off x="6633459" y="831711"/>
        <a:ext cx="1494541" cy="747270"/>
      </dsp:txXfrm>
    </dsp:sp>
    <dsp:sp modelId="{54111177-A33F-4D7A-BC54-A11561268679}">
      <dsp:nvSpPr>
        <dsp:cNvPr id="25" name="任意多边形 24"/>
        <dsp:cNvSpPr/>
      </dsp:nvSpPr>
      <dsp:spPr bwMode="white">
        <a:xfrm>
          <a:off x="5966445" y="1837454"/>
          <a:ext cx="736213" cy="24824"/>
        </a:xfrm>
        <a:custGeom>
          <a:avLst/>
          <a:gdLst/>
          <a:ahLst/>
          <a:cxnLst/>
          <a:pathLst>
            <a:path w="1159" h="39">
              <a:moveTo>
                <a:pt x="109" y="-319"/>
              </a:moveTo>
              <a:lnTo>
                <a:pt x="1050" y="358"/>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5966445" y="1837454"/>
        <a:ext cx="736213" cy="24824"/>
      </dsp:txXfrm>
    </dsp:sp>
    <dsp:sp modelId="{640C6680-045F-4C01-9653-6AC58D877961}">
      <dsp:nvSpPr>
        <dsp:cNvPr id="26" name="圆角矩形 25"/>
        <dsp:cNvSpPr/>
      </dsp:nvSpPr>
      <dsp:spPr bwMode="white">
        <a:xfrm>
          <a:off x="6633459" y="1691072"/>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二级建造师</a:t>
          </a:r>
          <a:endParaRPr lang="zh-CN"/>
        </a:p>
        <a:p>
          <a:pPr lvl="0">
            <a:lnSpc>
              <a:spcPct val="100000"/>
            </a:lnSpc>
            <a:spcBef>
              <a:spcPct val="0"/>
            </a:spcBef>
            <a:spcAft>
              <a:spcPct val="35000"/>
            </a:spcAft>
          </a:pPr>
          <a:r>
            <a:rPr lang="zh-CN"/>
            <a:t>（</a:t>
          </a:r>
          <a:r>
            <a:rPr lang="en-US" altLang="zh-CN"/>
            <a:t>5</a:t>
          </a:r>
          <a:r>
            <a:rPr lang="zh-CN" altLang="en-US"/>
            <a:t>分</a:t>
          </a:r>
          <a:r>
            <a:rPr lang="zh-CN"/>
            <a:t>）</a:t>
          </a:r>
          <a:endParaRPr lang="zh-CN"/>
        </a:p>
      </dsp:txBody>
      <dsp:txXfrm>
        <a:off x="6633459" y="1691072"/>
        <a:ext cx="1494541" cy="747270"/>
      </dsp:txXfrm>
    </dsp:sp>
    <dsp:sp modelId="{E81582B1-A130-479F-ACE3-61EF727591CE}">
      <dsp:nvSpPr>
        <dsp:cNvPr id="8" name="任意多边形 7"/>
        <dsp:cNvSpPr/>
      </dsp:nvSpPr>
      <dsp:spPr bwMode="white">
        <a:xfrm>
          <a:off x="3874088" y="2267135"/>
          <a:ext cx="736213" cy="24824"/>
        </a:xfrm>
        <a:custGeom>
          <a:avLst/>
          <a:gdLst/>
          <a:ahLst/>
          <a:cxnLst/>
          <a:pathLst>
            <a:path w="1159" h="39">
              <a:moveTo>
                <a:pt x="109" y="-319"/>
              </a:moveTo>
              <a:lnTo>
                <a:pt x="1050" y="358"/>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3874088" y="2267135"/>
        <a:ext cx="736213" cy="24824"/>
      </dsp:txXfrm>
    </dsp:sp>
    <dsp:sp modelId="{29F748CF-C0E7-4DEA-B3A3-0E8AEB5CA964}">
      <dsp:nvSpPr>
        <dsp:cNvPr id="9" name="圆角矩形 8"/>
        <dsp:cNvSpPr/>
      </dsp:nvSpPr>
      <dsp:spPr bwMode="white">
        <a:xfrm>
          <a:off x="4541102" y="2120752"/>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工程业绩（</a:t>
          </a:r>
          <a:r>
            <a:rPr lang="en-US" altLang="zh-CN"/>
            <a:t>10</a:t>
          </a:r>
          <a:r>
            <a:rPr lang="zh-CN" altLang="en-US"/>
            <a:t>分</a:t>
          </a:r>
          <a:r>
            <a:rPr lang="zh-CN" altLang="en-US"/>
            <a:t>）</a:t>
          </a:r>
          <a:endParaRPr lang="zh-CN" altLang="en-US"/>
        </a:p>
      </dsp:txBody>
      <dsp:txXfrm>
        <a:off x="4541102" y="2120752"/>
        <a:ext cx="1494541" cy="747270"/>
      </dsp:txXfrm>
    </dsp:sp>
    <dsp:sp modelId="{2E81B90F-7494-41FF-808F-F7F82B993B40}">
      <dsp:nvSpPr>
        <dsp:cNvPr id="10" name="任意多边形 9"/>
        <dsp:cNvSpPr/>
      </dsp:nvSpPr>
      <dsp:spPr bwMode="white">
        <a:xfrm>
          <a:off x="1850725" y="2922584"/>
          <a:ext cx="586073" cy="24824"/>
        </a:xfrm>
        <a:custGeom>
          <a:avLst/>
          <a:gdLst/>
          <a:ahLst/>
          <a:cxnLst/>
          <a:pathLst>
            <a:path w="923" h="39">
              <a:moveTo>
                <a:pt x="0" y="2"/>
              </a:moveTo>
              <a:lnTo>
                <a:pt x="923" y="37"/>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850725" y="2922584"/>
        <a:ext cx="586073" cy="24824"/>
      </dsp:txXfrm>
    </dsp:sp>
    <dsp:sp modelId="{3D382021-A429-4403-82FF-5A95DD3EBB20}">
      <dsp:nvSpPr>
        <dsp:cNvPr id="11" name="圆角矩形 10"/>
        <dsp:cNvSpPr/>
      </dsp:nvSpPr>
      <dsp:spPr bwMode="white">
        <a:xfrm>
          <a:off x="2436595" y="2572290"/>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良好信息加分（</a:t>
          </a:r>
          <a:r>
            <a:rPr lang="en-US" altLang="zh-CN"/>
            <a:t>15</a:t>
          </a:r>
          <a:r>
            <a:rPr lang="zh-CN" altLang="en-US"/>
            <a:t>分</a:t>
          </a:r>
          <a:r>
            <a:rPr lang="zh-CN" altLang="en-US"/>
            <a:t>）</a:t>
          </a:r>
          <a:endParaRPr lang="zh-CN" altLang="en-US"/>
        </a:p>
      </dsp:txBody>
      <dsp:txXfrm>
        <a:off x="2436595" y="2572290"/>
        <a:ext cx="1494541" cy="747270"/>
      </dsp:txXfrm>
    </dsp:sp>
    <dsp:sp modelId="{C9E6EC36-51E8-4270-95F4-CA184F3B88CA}">
      <dsp:nvSpPr>
        <dsp:cNvPr id="15" name="任意多边形 14"/>
        <dsp:cNvSpPr/>
      </dsp:nvSpPr>
      <dsp:spPr bwMode="white">
        <a:xfrm>
          <a:off x="1626414" y="3341336"/>
          <a:ext cx="1046846" cy="24824"/>
        </a:xfrm>
        <a:custGeom>
          <a:avLst/>
          <a:gdLst/>
          <a:ahLst/>
          <a:cxnLst/>
          <a:pathLst>
            <a:path w="1649" h="39">
              <a:moveTo>
                <a:pt x="354" y="-657"/>
              </a:moveTo>
              <a:lnTo>
                <a:pt x="1295" y="696"/>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1626414" y="3341336"/>
        <a:ext cx="1046846" cy="24824"/>
      </dsp:txXfrm>
    </dsp:sp>
    <dsp:sp modelId="{7DA77B3F-A501-4996-9A9E-B5817AC82337}">
      <dsp:nvSpPr>
        <dsp:cNvPr id="16" name="圆角矩形 15"/>
        <dsp:cNvSpPr/>
      </dsp:nvSpPr>
      <dsp:spPr bwMode="white">
        <a:xfrm>
          <a:off x="2448745" y="3409793"/>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不良信息扣分（</a:t>
          </a:r>
          <a:r>
            <a:rPr lang="en-US" altLang="zh-CN"/>
            <a:t>60</a:t>
          </a:r>
          <a:r>
            <a:rPr lang="zh-CN" altLang="en-US"/>
            <a:t>分</a:t>
          </a:r>
          <a:r>
            <a:rPr lang="zh-CN"/>
            <a:t>）</a:t>
          </a:r>
          <a:endParaRPr lang="zh-CN"/>
        </a:p>
      </dsp:txBody>
      <dsp:txXfrm>
        <a:off x="2448745" y="3409793"/>
        <a:ext cx="1494541" cy="747270"/>
      </dsp:txXfrm>
    </dsp:sp>
    <dsp:sp modelId="{BC395E71-91B3-4C30-BE25-CEB078D3E62E}">
      <dsp:nvSpPr>
        <dsp:cNvPr id="19" name="任意多边形 18"/>
        <dsp:cNvSpPr/>
      </dsp:nvSpPr>
      <dsp:spPr bwMode="white">
        <a:xfrm>
          <a:off x="3874088" y="3556176"/>
          <a:ext cx="736213" cy="24824"/>
        </a:xfrm>
        <a:custGeom>
          <a:avLst/>
          <a:gdLst/>
          <a:ahLst/>
          <a:cxnLst/>
          <a:pathLst>
            <a:path w="1159" h="39">
              <a:moveTo>
                <a:pt x="109" y="358"/>
              </a:moveTo>
              <a:lnTo>
                <a:pt x="1050" y="-319"/>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3874088" y="3556176"/>
        <a:ext cx="736213" cy="24824"/>
      </dsp:txXfrm>
    </dsp:sp>
    <dsp:sp modelId="{116F5106-F235-48E6-9EB4-1D0BCB7FF3C8}">
      <dsp:nvSpPr>
        <dsp:cNvPr id="20" name="圆角矩形 19"/>
        <dsp:cNvSpPr/>
      </dsp:nvSpPr>
      <dsp:spPr bwMode="white">
        <a:xfrm>
          <a:off x="4541102" y="2980113"/>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固定初始分（</a:t>
          </a:r>
          <a:r>
            <a:rPr lang="en-US" altLang="zh-CN"/>
            <a:t>40</a:t>
          </a:r>
          <a:r>
            <a:rPr lang="zh-CN" altLang="en-US"/>
            <a:t>分</a:t>
          </a:r>
          <a:r>
            <a:rPr lang="zh-CN"/>
            <a:t>）</a:t>
          </a:r>
          <a:endParaRPr lang="zh-CN"/>
        </a:p>
      </dsp:txBody>
      <dsp:txXfrm>
        <a:off x="4541102" y="2980113"/>
        <a:ext cx="1494541" cy="747270"/>
      </dsp:txXfrm>
    </dsp:sp>
    <dsp:sp modelId="{35D91521-A0DA-4021-8E2D-6279A60958C7}">
      <dsp:nvSpPr>
        <dsp:cNvPr id="21" name="任意多边形 20"/>
        <dsp:cNvSpPr/>
      </dsp:nvSpPr>
      <dsp:spPr bwMode="white">
        <a:xfrm>
          <a:off x="3874088" y="3985857"/>
          <a:ext cx="736213" cy="24824"/>
        </a:xfrm>
        <a:custGeom>
          <a:avLst/>
          <a:gdLst/>
          <a:ahLst/>
          <a:cxnLst/>
          <a:pathLst>
            <a:path w="1159" h="39">
              <a:moveTo>
                <a:pt x="109" y="-319"/>
              </a:moveTo>
              <a:lnTo>
                <a:pt x="1050" y="358"/>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3874088" y="3985857"/>
        <a:ext cx="736213" cy="24824"/>
      </dsp:txXfrm>
    </dsp:sp>
    <dsp:sp modelId="{56D8B5D1-B757-44DC-8DC3-FC9B8BC81451}">
      <dsp:nvSpPr>
        <dsp:cNvPr id="22" name="圆角矩形 21"/>
        <dsp:cNvSpPr/>
      </dsp:nvSpPr>
      <dsp:spPr bwMode="white">
        <a:xfrm>
          <a:off x="4541102" y="3839474"/>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浮动初始分（</a:t>
          </a:r>
          <a:r>
            <a:rPr lang="en-US" altLang="zh-CN"/>
            <a:t>20</a:t>
          </a:r>
          <a:r>
            <a:rPr lang="zh-CN" altLang="en-US"/>
            <a:t>分</a:t>
          </a:r>
          <a:r>
            <a:rPr lang="zh-CN"/>
            <a:t>）</a:t>
          </a:r>
          <a:endParaRPr lang="zh-CN"/>
        </a:p>
      </dsp:txBody>
      <dsp:txXfrm>
        <a:off x="4541102" y="3839474"/>
        <a:ext cx="1494541" cy="747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56600" cy="1196340"/>
        <a:chOff x="0" y="0"/>
        <a:chExt cx="8356600" cy="1196340"/>
      </a:xfrm>
    </dsp:grpSpPr>
    <dsp:sp modelId="{6A259130-4455-44E0-969B-948D1249687E}">
      <dsp:nvSpPr>
        <dsp:cNvPr id="5" name="任意多边形 4"/>
        <dsp:cNvSpPr/>
      </dsp:nvSpPr>
      <dsp:spPr bwMode="white">
        <a:xfrm>
          <a:off x="2018224" y="487886"/>
          <a:ext cx="2160076" cy="186904"/>
        </a:xfrm>
        <a:custGeom>
          <a:avLst/>
          <a:gdLst/>
          <a:ahLst/>
          <a:cxnLst/>
          <a:pathLst>
            <a:path w="3402" h="294">
              <a:moveTo>
                <a:pt x="3402" y="0"/>
              </a:moveTo>
              <a:lnTo>
                <a:pt x="3402" y="294"/>
              </a:lnTo>
              <a:lnTo>
                <a:pt x="0" y="294"/>
              </a:lnTo>
              <a:lnTo>
                <a:pt x="0" y="294"/>
              </a:lnTo>
            </a:path>
          </a:pathLst>
        </a:custGeom>
      </dsp:spPr>
      <dsp:style>
        <a:lnRef idx="2">
          <a:schemeClr val="accent1">
            <a:shade val="60000"/>
          </a:schemeClr>
        </a:lnRef>
        <a:fillRef idx="0">
          <a:schemeClr val="accent1"/>
        </a:fillRef>
        <a:effectRef idx="0">
          <a:scrgbClr r="0" g="0" b="0"/>
        </a:effectRef>
        <a:fontRef idx="minor"/>
      </dsp:style>
      <dsp:txXfrm>
        <a:off x="2018224" y="487886"/>
        <a:ext cx="2160076" cy="186904"/>
      </dsp:txXfrm>
    </dsp:sp>
    <dsp:sp modelId="{AB3A8128-6C86-49B7-B5CC-0153888815E5}">
      <dsp:nvSpPr>
        <dsp:cNvPr id="11" name="任意多边形 10"/>
        <dsp:cNvSpPr/>
      </dsp:nvSpPr>
      <dsp:spPr bwMode="white">
        <a:xfrm>
          <a:off x="4178300" y="487886"/>
          <a:ext cx="2118415" cy="204912"/>
        </a:xfrm>
        <a:custGeom>
          <a:avLst/>
          <a:gdLst/>
          <a:ahLst/>
          <a:cxnLst/>
          <a:pathLst>
            <a:path w="3336" h="323">
              <a:moveTo>
                <a:pt x="0" y="0"/>
              </a:moveTo>
              <a:lnTo>
                <a:pt x="0" y="323"/>
              </a:lnTo>
              <a:lnTo>
                <a:pt x="3336" y="323"/>
              </a:lnTo>
              <a:lnTo>
                <a:pt x="3336" y="323"/>
              </a:lnTo>
            </a:path>
          </a:pathLst>
        </a:custGeom>
      </dsp:spPr>
      <dsp:style>
        <a:lnRef idx="2">
          <a:schemeClr val="accent1">
            <a:shade val="60000"/>
          </a:schemeClr>
        </a:lnRef>
        <a:fillRef idx="0">
          <a:schemeClr val="accent1"/>
        </a:fillRef>
        <a:effectRef idx="0">
          <a:scrgbClr r="0" g="0" b="0"/>
        </a:effectRef>
        <a:fontRef idx="minor"/>
      </dsp:style>
      <dsp:txXfrm>
        <a:off x="4178300" y="487886"/>
        <a:ext cx="2118415" cy="204912"/>
      </dsp:txXfrm>
    </dsp:sp>
    <dsp:sp modelId="{AE79172D-D441-42BB-84EA-E3D989670DED}">
      <dsp:nvSpPr>
        <dsp:cNvPr id="3" name="矩形 2"/>
        <dsp:cNvSpPr/>
      </dsp:nvSpPr>
      <dsp:spPr bwMode="white">
        <a:xfrm>
          <a:off x="2422692" y="0"/>
          <a:ext cx="3511217" cy="48788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t>不良信息扣分（</a:t>
          </a:r>
          <a:r>
            <a:rPr lang="en-US" altLang="zh-CN" sz="2000"/>
            <a:t>60</a:t>
          </a:r>
          <a:r>
            <a:rPr lang="zh-CN" altLang="en-US" sz="2000"/>
            <a:t>分</a:t>
          </a:r>
          <a:r>
            <a:rPr lang="zh-CN" altLang="en-US" sz="2000"/>
            <a:t>）</a:t>
          </a:r>
          <a:endParaRPr lang="zh-CN" altLang="en-US" sz="2000"/>
        </a:p>
      </dsp:txBody>
      <dsp:txXfrm>
        <a:off x="2422692" y="0"/>
        <a:ext cx="3511217" cy="487886"/>
      </dsp:txXfrm>
    </dsp:sp>
    <dsp:sp modelId="{43B7C837-49D6-40CE-BBAB-953D9E4BA7ED}">
      <dsp:nvSpPr>
        <dsp:cNvPr id="6" name="矩形 5"/>
        <dsp:cNvSpPr/>
      </dsp:nvSpPr>
      <dsp:spPr bwMode="white">
        <a:xfrm>
          <a:off x="384524" y="674790"/>
          <a:ext cx="3267401" cy="48788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t>固定初始分（</a:t>
          </a:r>
          <a:r>
            <a:rPr lang="en-US" altLang="zh-CN" sz="2000"/>
            <a:t>40</a:t>
          </a:r>
          <a:r>
            <a:rPr lang="zh-CN" altLang="en-US" sz="2000"/>
            <a:t>分</a:t>
          </a:r>
          <a:r>
            <a:rPr lang="zh-CN" altLang="en-US" sz="2000"/>
            <a:t>）</a:t>
          </a:r>
          <a:endParaRPr lang="zh-CN" altLang="en-US" sz="2000"/>
        </a:p>
      </dsp:txBody>
      <dsp:txXfrm>
        <a:off x="384524" y="674790"/>
        <a:ext cx="3267401" cy="487886"/>
      </dsp:txXfrm>
    </dsp:sp>
    <dsp:sp modelId="{7D64F4A3-0E55-47AC-A59B-9D5A9DC25552}">
      <dsp:nvSpPr>
        <dsp:cNvPr id="12" name="矩形 11"/>
        <dsp:cNvSpPr/>
      </dsp:nvSpPr>
      <dsp:spPr bwMode="white">
        <a:xfrm>
          <a:off x="4561071" y="692798"/>
          <a:ext cx="3471288" cy="503542"/>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t>浮动初始分（</a:t>
          </a:r>
          <a:r>
            <a:rPr lang="en-US" altLang="zh-CN" sz="2000"/>
            <a:t>20</a:t>
          </a:r>
          <a:r>
            <a:rPr lang="zh-CN" altLang="en-US" sz="2000"/>
            <a:t>分</a:t>
          </a:r>
          <a:r>
            <a:rPr lang="zh-CN" altLang="en-US" sz="2000"/>
            <a:t>）</a:t>
          </a:r>
          <a:endParaRPr lang="zh-CN" altLang="en-US" sz="2000"/>
        </a:p>
      </dsp:txBody>
      <dsp:txXfrm>
        <a:off x="4561071" y="692798"/>
        <a:ext cx="3471288" cy="503542"/>
      </dsp:txXfrm>
    </dsp:sp>
    <dsp:sp modelId="{86420519-308D-4A6A-8FEA-6FB2E39BA448}">
      <dsp:nvSpPr>
        <dsp:cNvPr id="4" name="矩形 3" hidden="1"/>
        <dsp:cNvSpPr/>
      </dsp:nvSpPr>
      <dsp:spPr>
        <a:xfrm>
          <a:off x="2422692" y="0"/>
          <a:ext cx="702243" cy="487886"/>
        </a:xfrm>
        <a:prstGeom prst="rect">
          <a:avLst/>
        </a:prstGeom>
      </dsp:spPr>
      <dsp:txXfrm>
        <a:off x="2422692" y="0"/>
        <a:ext cx="702243" cy="487886"/>
      </dsp:txXfrm>
    </dsp:sp>
    <dsp:sp modelId="{9A037140-9B69-4B9F-A134-F2F2EB0F2E32}">
      <dsp:nvSpPr>
        <dsp:cNvPr id="7" name="矩形 6" hidden="1"/>
        <dsp:cNvSpPr/>
      </dsp:nvSpPr>
      <dsp:spPr>
        <a:xfrm>
          <a:off x="384524" y="674790"/>
          <a:ext cx="653480" cy="487886"/>
        </a:xfrm>
        <a:prstGeom prst="rect">
          <a:avLst/>
        </a:prstGeom>
      </dsp:spPr>
      <dsp:txXfrm>
        <a:off x="384524" y="674790"/>
        <a:ext cx="653480" cy="487886"/>
      </dsp:txXfrm>
    </dsp:sp>
    <dsp:sp modelId="{5667CB49-EC34-46BC-AD2D-72F3BD95D049}">
      <dsp:nvSpPr>
        <dsp:cNvPr id="13" name="矩形 12" hidden="1"/>
        <dsp:cNvSpPr/>
      </dsp:nvSpPr>
      <dsp:spPr>
        <a:xfrm>
          <a:off x="4561071" y="692798"/>
          <a:ext cx="694258" cy="503542"/>
        </a:xfrm>
        <a:prstGeom prst="rect">
          <a:avLst/>
        </a:prstGeom>
      </dsp:spPr>
      <dsp:txXfrm>
        <a:off x="4561071" y="692798"/>
        <a:ext cx="694258" cy="503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24E3F4AB-32FB-4CE0-9DAC-FC4DD26B5900}">
      <dsp:nvSpPr>
        <dsp:cNvPr id="3" name="圆角矩形 2"/>
        <dsp:cNvSpPr/>
      </dsp:nvSpPr>
      <dsp:spPr bwMode="white">
        <a:xfrm>
          <a:off x="0" y="2550433"/>
          <a:ext cx="1850929"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注册建造师信用评价（</a:t>
          </a:r>
          <a:r>
            <a:rPr lang="en-US" altLang="zh-CN"/>
            <a:t>100</a:t>
          </a:r>
          <a:r>
            <a:rPr lang="zh-CN" altLang="en-US"/>
            <a:t>分</a:t>
          </a:r>
          <a:r>
            <a:rPr lang="zh-CN" altLang="en-US"/>
            <a:t>）</a:t>
          </a:r>
          <a:endParaRPr lang="zh-CN" altLang="en-US"/>
        </a:p>
      </dsp:txBody>
      <dsp:txXfrm>
        <a:off x="0" y="2550433"/>
        <a:ext cx="1850929" cy="747270"/>
      </dsp:txXfrm>
    </dsp:sp>
    <dsp:sp modelId="{B47BD6C9-6D53-4A69-975F-9CF96E25F10F}">
      <dsp:nvSpPr>
        <dsp:cNvPr id="4" name="任意多边形 3"/>
        <dsp:cNvSpPr/>
      </dsp:nvSpPr>
      <dsp:spPr bwMode="white">
        <a:xfrm>
          <a:off x="1626414" y="2481975"/>
          <a:ext cx="1046846" cy="24824"/>
        </a:xfrm>
        <a:custGeom>
          <a:avLst/>
          <a:gdLst/>
          <a:ahLst/>
          <a:cxnLst/>
          <a:pathLst>
            <a:path w="1649" h="39">
              <a:moveTo>
                <a:pt x="354" y="696"/>
              </a:moveTo>
              <a:lnTo>
                <a:pt x="1295" y="-657"/>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626414" y="2481975"/>
        <a:ext cx="1046846" cy="24824"/>
      </dsp:txXfrm>
    </dsp:sp>
    <dsp:sp modelId="{3C0D5057-54F2-42F8-ADAD-AA27A1CC1A1B}">
      <dsp:nvSpPr>
        <dsp:cNvPr id="5" name="圆角矩形 4"/>
        <dsp:cNvSpPr/>
      </dsp:nvSpPr>
      <dsp:spPr bwMode="white">
        <a:xfrm>
          <a:off x="2448745" y="1691072"/>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基本信息分（</a:t>
          </a:r>
          <a:r>
            <a:rPr lang="en-US" altLang="zh-CN"/>
            <a:t>25</a:t>
          </a:r>
          <a:r>
            <a:rPr lang="zh-CN" altLang="en-US"/>
            <a:t>分</a:t>
          </a:r>
          <a:r>
            <a:rPr lang="zh-CN" altLang="en-US"/>
            <a:t>）</a:t>
          </a:r>
          <a:endParaRPr lang="zh-CN" altLang="en-US"/>
        </a:p>
      </dsp:txBody>
      <dsp:txXfrm>
        <a:off x="2448745" y="1691072"/>
        <a:ext cx="1494541" cy="747270"/>
      </dsp:txXfrm>
    </dsp:sp>
    <dsp:sp modelId="{FA61825B-C877-4D42-AAFB-0586288A9783}">
      <dsp:nvSpPr>
        <dsp:cNvPr id="6" name="任意多边形 5"/>
        <dsp:cNvSpPr/>
      </dsp:nvSpPr>
      <dsp:spPr bwMode="white">
        <a:xfrm>
          <a:off x="3874088" y="1837454"/>
          <a:ext cx="736213" cy="24824"/>
        </a:xfrm>
        <a:custGeom>
          <a:avLst/>
          <a:gdLst/>
          <a:ahLst/>
          <a:cxnLst/>
          <a:pathLst>
            <a:path w="1159" h="39">
              <a:moveTo>
                <a:pt x="109" y="358"/>
              </a:moveTo>
              <a:lnTo>
                <a:pt x="1050" y="-319"/>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3874088" y="1837454"/>
        <a:ext cx="736213" cy="24824"/>
      </dsp:txXfrm>
    </dsp:sp>
    <dsp:sp modelId="{63712EDC-9AF8-41BC-8F72-ADF8D554FF07}">
      <dsp:nvSpPr>
        <dsp:cNvPr id="7" name="圆角矩形 6"/>
        <dsp:cNvSpPr/>
      </dsp:nvSpPr>
      <dsp:spPr bwMode="white">
        <a:xfrm>
          <a:off x="4541102" y="1261391"/>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执业等级（</a:t>
          </a:r>
          <a:r>
            <a:rPr lang="en-US" altLang="zh-CN"/>
            <a:t>1</a:t>
          </a:r>
          <a:r>
            <a:rPr lang="en-US" altLang="zh-CN"/>
            <a:t>0</a:t>
          </a:r>
          <a:r>
            <a:rPr lang="zh-CN" altLang="en-US"/>
            <a:t>分</a:t>
          </a:r>
          <a:r>
            <a:rPr lang="zh-CN" altLang="en-US"/>
            <a:t>）</a:t>
          </a:r>
          <a:endParaRPr lang="zh-CN" altLang="en-US"/>
        </a:p>
      </dsp:txBody>
      <dsp:txXfrm>
        <a:off x="4541102" y="1261391"/>
        <a:ext cx="1494541" cy="747270"/>
      </dsp:txXfrm>
    </dsp:sp>
    <dsp:sp modelId="{27F75B17-4BD1-4EF3-B815-64355EEC5E37}">
      <dsp:nvSpPr>
        <dsp:cNvPr id="23" name="任意多边形 22"/>
        <dsp:cNvSpPr/>
      </dsp:nvSpPr>
      <dsp:spPr bwMode="white">
        <a:xfrm>
          <a:off x="5966445" y="1407774"/>
          <a:ext cx="736213" cy="24824"/>
        </a:xfrm>
        <a:custGeom>
          <a:avLst/>
          <a:gdLst/>
          <a:ahLst/>
          <a:cxnLst/>
          <a:pathLst>
            <a:path w="1159" h="39">
              <a:moveTo>
                <a:pt x="109" y="358"/>
              </a:moveTo>
              <a:lnTo>
                <a:pt x="1050" y="-319"/>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5966445" y="1407774"/>
        <a:ext cx="736213" cy="24824"/>
      </dsp:txXfrm>
    </dsp:sp>
    <dsp:sp modelId="{95C77D28-1CB8-4C5C-9623-EAC0AB98EFE5}">
      <dsp:nvSpPr>
        <dsp:cNvPr id="24" name="圆角矩形 23"/>
        <dsp:cNvSpPr/>
      </dsp:nvSpPr>
      <dsp:spPr bwMode="white">
        <a:xfrm>
          <a:off x="6633459" y="831711"/>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一级建造师（</a:t>
          </a:r>
          <a:r>
            <a:rPr lang="en-US" altLang="zh-CN"/>
            <a:t>10</a:t>
          </a:r>
          <a:r>
            <a:rPr lang="zh-CN" altLang="en-US"/>
            <a:t>分</a:t>
          </a:r>
          <a:r>
            <a:rPr lang="zh-CN"/>
            <a:t>）</a:t>
          </a:r>
          <a:endParaRPr lang="zh-CN"/>
        </a:p>
      </dsp:txBody>
      <dsp:txXfrm>
        <a:off x="6633459" y="831711"/>
        <a:ext cx="1494541" cy="747270"/>
      </dsp:txXfrm>
    </dsp:sp>
    <dsp:sp modelId="{54111177-A33F-4D7A-BC54-A11561268679}">
      <dsp:nvSpPr>
        <dsp:cNvPr id="25" name="任意多边形 24"/>
        <dsp:cNvSpPr/>
      </dsp:nvSpPr>
      <dsp:spPr bwMode="white">
        <a:xfrm>
          <a:off x="5966445" y="1837454"/>
          <a:ext cx="736213" cy="24824"/>
        </a:xfrm>
        <a:custGeom>
          <a:avLst/>
          <a:gdLst/>
          <a:ahLst/>
          <a:cxnLst/>
          <a:pathLst>
            <a:path w="1159" h="39">
              <a:moveTo>
                <a:pt x="109" y="-319"/>
              </a:moveTo>
              <a:lnTo>
                <a:pt x="1050" y="358"/>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5966445" y="1837454"/>
        <a:ext cx="736213" cy="24824"/>
      </dsp:txXfrm>
    </dsp:sp>
    <dsp:sp modelId="{640C6680-045F-4C01-9653-6AC58D877961}">
      <dsp:nvSpPr>
        <dsp:cNvPr id="26" name="圆角矩形 25"/>
        <dsp:cNvSpPr/>
      </dsp:nvSpPr>
      <dsp:spPr bwMode="white">
        <a:xfrm>
          <a:off x="6633459" y="1691072"/>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二级建造师</a:t>
          </a:r>
          <a:endParaRPr lang="zh-CN"/>
        </a:p>
        <a:p>
          <a:pPr lvl="0">
            <a:lnSpc>
              <a:spcPct val="100000"/>
            </a:lnSpc>
            <a:spcBef>
              <a:spcPct val="0"/>
            </a:spcBef>
            <a:spcAft>
              <a:spcPct val="35000"/>
            </a:spcAft>
          </a:pPr>
          <a:r>
            <a:rPr lang="zh-CN"/>
            <a:t>（</a:t>
          </a:r>
          <a:r>
            <a:rPr lang="en-US" altLang="zh-CN"/>
            <a:t>5</a:t>
          </a:r>
          <a:r>
            <a:rPr lang="zh-CN" altLang="en-US"/>
            <a:t>分</a:t>
          </a:r>
          <a:r>
            <a:rPr lang="zh-CN"/>
            <a:t>）</a:t>
          </a:r>
          <a:endParaRPr lang="zh-CN"/>
        </a:p>
      </dsp:txBody>
      <dsp:txXfrm>
        <a:off x="6633459" y="1691072"/>
        <a:ext cx="1494541" cy="747270"/>
      </dsp:txXfrm>
    </dsp:sp>
    <dsp:sp modelId="{E81582B1-A130-479F-ACE3-61EF727591CE}">
      <dsp:nvSpPr>
        <dsp:cNvPr id="8" name="任意多边形 7"/>
        <dsp:cNvSpPr/>
      </dsp:nvSpPr>
      <dsp:spPr bwMode="white">
        <a:xfrm>
          <a:off x="3874088" y="2267135"/>
          <a:ext cx="736213" cy="24824"/>
        </a:xfrm>
        <a:custGeom>
          <a:avLst/>
          <a:gdLst/>
          <a:ahLst/>
          <a:cxnLst/>
          <a:pathLst>
            <a:path w="1159" h="39">
              <a:moveTo>
                <a:pt x="109" y="-319"/>
              </a:moveTo>
              <a:lnTo>
                <a:pt x="1050" y="358"/>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3874088" y="2267135"/>
        <a:ext cx="736213" cy="24824"/>
      </dsp:txXfrm>
    </dsp:sp>
    <dsp:sp modelId="{29F748CF-C0E7-4DEA-B3A3-0E8AEB5CA964}">
      <dsp:nvSpPr>
        <dsp:cNvPr id="9" name="圆角矩形 8"/>
        <dsp:cNvSpPr/>
      </dsp:nvSpPr>
      <dsp:spPr bwMode="white">
        <a:xfrm>
          <a:off x="4541102" y="2120752"/>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工程业绩（</a:t>
          </a:r>
          <a:r>
            <a:rPr lang="en-US" altLang="zh-CN"/>
            <a:t>10</a:t>
          </a:r>
          <a:r>
            <a:rPr lang="zh-CN" altLang="en-US"/>
            <a:t>分</a:t>
          </a:r>
          <a:r>
            <a:rPr lang="zh-CN" altLang="en-US"/>
            <a:t>）</a:t>
          </a:r>
          <a:endParaRPr lang="zh-CN" altLang="en-US"/>
        </a:p>
      </dsp:txBody>
      <dsp:txXfrm>
        <a:off x="4541102" y="2120752"/>
        <a:ext cx="1494541" cy="747270"/>
      </dsp:txXfrm>
    </dsp:sp>
    <dsp:sp modelId="{2E81B90F-7494-41FF-808F-F7F82B993B40}">
      <dsp:nvSpPr>
        <dsp:cNvPr id="10" name="任意多边形 9"/>
        <dsp:cNvSpPr/>
      </dsp:nvSpPr>
      <dsp:spPr bwMode="white">
        <a:xfrm>
          <a:off x="1850725" y="2922584"/>
          <a:ext cx="586073" cy="24824"/>
        </a:xfrm>
        <a:custGeom>
          <a:avLst/>
          <a:gdLst/>
          <a:ahLst/>
          <a:cxnLst/>
          <a:pathLst>
            <a:path w="923" h="39">
              <a:moveTo>
                <a:pt x="0" y="2"/>
              </a:moveTo>
              <a:lnTo>
                <a:pt x="923" y="37"/>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850725" y="2922584"/>
        <a:ext cx="586073" cy="24824"/>
      </dsp:txXfrm>
    </dsp:sp>
    <dsp:sp modelId="{3D382021-A429-4403-82FF-5A95DD3EBB20}">
      <dsp:nvSpPr>
        <dsp:cNvPr id="11" name="圆角矩形 10"/>
        <dsp:cNvSpPr/>
      </dsp:nvSpPr>
      <dsp:spPr bwMode="white">
        <a:xfrm>
          <a:off x="2436595" y="2572290"/>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t>良好信息加分（</a:t>
          </a:r>
          <a:r>
            <a:rPr lang="en-US" altLang="zh-CN"/>
            <a:t>15</a:t>
          </a:r>
          <a:r>
            <a:rPr lang="zh-CN" altLang="en-US"/>
            <a:t>分</a:t>
          </a:r>
          <a:r>
            <a:rPr lang="zh-CN" altLang="en-US"/>
            <a:t>）</a:t>
          </a:r>
          <a:endParaRPr lang="zh-CN" altLang="en-US"/>
        </a:p>
      </dsp:txBody>
      <dsp:txXfrm>
        <a:off x="2436595" y="2572290"/>
        <a:ext cx="1494541" cy="747270"/>
      </dsp:txXfrm>
    </dsp:sp>
    <dsp:sp modelId="{C9E6EC36-51E8-4270-95F4-CA184F3B88CA}">
      <dsp:nvSpPr>
        <dsp:cNvPr id="15" name="任意多边形 14"/>
        <dsp:cNvSpPr/>
      </dsp:nvSpPr>
      <dsp:spPr bwMode="white">
        <a:xfrm>
          <a:off x="1626414" y="3341336"/>
          <a:ext cx="1046846" cy="24824"/>
        </a:xfrm>
        <a:custGeom>
          <a:avLst/>
          <a:gdLst/>
          <a:ahLst/>
          <a:cxnLst/>
          <a:pathLst>
            <a:path w="1649" h="39">
              <a:moveTo>
                <a:pt x="354" y="-657"/>
              </a:moveTo>
              <a:lnTo>
                <a:pt x="1295" y="696"/>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1626414" y="3341336"/>
        <a:ext cx="1046846" cy="24824"/>
      </dsp:txXfrm>
    </dsp:sp>
    <dsp:sp modelId="{7DA77B3F-A501-4996-9A9E-B5817AC82337}">
      <dsp:nvSpPr>
        <dsp:cNvPr id="16" name="圆角矩形 15"/>
        <dsp:cNvSpPr/>
      </dsp:nvSpPr>
      <dsp:spPr bwMode="white">
        <a:xfrm>
          <a:off x="2448745" y="3409793"/>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不良信息扣分（</a:t>
          </a:r>
          <a:r>
            <a:rPr lang="en-US" altLang="zh-CN"/>
            <a:t>60</a:t>
          </a:r>
          <a:r>
            <a:rPr lang="zh-CN" altLang="en-US"/>
            <a:t>分</a:t>
          </a:r>
          <a:r>
            <a:rPr lang="zh-CN"/>
            <a:t>）</a:t>
          </a:r>
          <a:endParaRPr lang="zh-CN"/>
        </a:p>
      </dsp:txBody>
      <dsp:txXfrm>
        <a:off x="2448745" y="3409793"/>
        <a:ext cx="1494541" cy="747270"/>
      </dsp:txXfrm>
    </dsp:sp>
    <dsp:sp modelId="{BC395E71-91B3-4C30-BE25-CEB078D3E62E}">
      <dsp:nvSpPr>
        <dsp:cNvPr id="19" name="任意多边形 18"/>
        <dsp:cNvSpPr/>
      </dsp:nvSpPr>
      <dsp:spPr bwMode="white">
        <a:xfrm>
          <a:off x="3874088" y="3556176"/>
          <a:ext cx="736213" cy="24824"/>
        </a:xfrm>
        <a:custGeom>
          <a:avLst/>
          <a:gdLst/>
          <a:ahLst/>
          <a:cxnLst/>
          <a:pathLst>
            <a:path w="1159" h="39">
              <a:moveTo>
                <a:pt x="109" y="358"/>
              </a:moveTo>
              <a:lnTo>
                <a:pt x="1050" y="-319"/>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3874088" y="3556176"/>
        <a:ext cx="736213" cy="24824"/>
      </dsp:txXfrm>
    </dsp:sp>
    <dsp:sp modelId="{116F5106-F235-48E6-9EB4-1D0BCB7FF3C8}">
      <dsp:nvSpPr>
        <dsp:cNvPr id="20" name="圆角矩形 19"/>
        <dsp:cNvSpPr/>
      </dsp:nvSpPr>
      <dsp:spPr bwMode="white">
        <a:xfrm>
          <a:off x="4541102" y="2980113"/>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固定初始分（</a:t>
          </a:r>
          <a:r>
            <a:rPr lang="en-US" altLang="zh-CN"/>
            <a:t>40</a:t>
          </a:r>
          <a:r>
            <a:rPr lang="zh-CN" altLang="en-US"/>
            <a:t>分</a:t>
          </a:r>
          <a:r>
            <a:rPr lang="zh-CN"/>
            <a:t>）</a:t>
          </a:r>
          <a:endParaRPr lang="zh-CN"/>
        </a:p>
      </dsp:txBody>
      <dsp:txXfrm>
        <a:off x="4541102" y="2980113"/>
        <a:ext cx="1494541" cy="747270"/>
      </dsp:txXfrm>
    </dsp:sp>
    <dsp:sp modelId="{35D91521-A0DA-4021-8E2D-6279A60958C7}">
      <dsp:nvSpPr>
        <dsp:cNvPr id="21" name="任意多边形 20"/>
        <dsp:cNvSpPr/>
      </dsp:nvSpPr>
      <dsp:spPr bwMode="white">
        <a:xfrm>
          <a:off x="3874088" y="3985857"/>
          <a:ext cx="736213" cy="24824"/>
        </a:xfrm>
        <a:custGeom>
          <a:avLst/>
          <a:gdLst/>
          <a:ahLst/>
          <a:cxnLst/>
          <a:pathLst>
            <a:path w="1159" h="39">
              <a:moveTo>
                <a:pt x="109" y="-319"/>
              </a:moveTo>
              <a:lnTo>
                <a:pt x="1050" y="358"/>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3874088" y="3985857"/>
        <a:ext cx="736213" cy="24824"/>
      </dsp:txXfrm>
    </dsp:sp>
    <dsp:sp modelId="{56D8B5D1-B757-44DC-8DC3-FC9B8BC81451}">
      <dsp:nvSpPr>
        <dsp:cNvPr id="22" name="圆角矩形 21"/>
        <dsp:cNvSpPr/>
      </dsp:nvSpPr>
      <dsp:spPr bwMode="white">
        <a:xfrm>
          <a:off x="4541102" y="3839474"/>
          <a:ext cx="1494541" cy="74727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t>浮动初始分（</a:t>
          </a:r>
          <a:r>
            <a:rPr lang="en-US" altLang="zh-CN"/>
            <a:t>20</a:t>
          </a:r>
          <a:r>
            <a:rPr lang="zh-CN" altLang="en-US"/>
            <a:t>分</a:t>
          </a:r>
          <a:r>
            <a:rPr lang="zh-CN"/>
            <a:t>）</a:t>
          </a:r>
          <a:endParaRPr lang="zh-CN"/>
        </a:p>
      </dsp:txBody>
      <dsp:txXfrm>
        <a:off x="4541102" y="3839474"/>
        <a:ext cx="1494541" cy="747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88"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a:miter/>
          </a:ln>
        </p:spPr>
      </p:sp>
      <p:sp>
        <p:nvSpPr>
          <p:cNvPr id="18434" name="备注占位符 2"/>
          <p:cNvSpPr>
            <a:spLocks noGrp="1"/>
          </p:cNvSpPr>
          <p:nvPr>
            <p:ph type="body"/>
          </p:nvPr>
        </p:nvSpPr>
        <p:spPr/>
        <p:txBody>
          <a:bodyPr wrap="square" lIns="91440" tIns="45720" rIns="91440" bIns="45720" anchor="t" anchorCtr="0"/>
          <a:p>
            <a:pPr lvl="0"/>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buFont typeface="Arial" panose="020B0604020202020204" pitchFamily="34" charset="0"/>
              <a:buChar char="•"/>
            </a:pPr>
            <a:fld id="{9A0DB2DC-4C9A-4742-B13C-FB6460FD3503}" type="slidenum">
              <a:rPr lang="zh-CN" altLang="en-US" sz="1800" dirty="0"/>
            </a:fld>
            <a:endParaRPr lang="zh-CN" altLang="en-US"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miter/>
          </a:ln>
        </p:spPr>
      </p:sp>
      <p:sp>
        <p:nvSpPr>
          <p:cNvPr id="20482" name="备注占位符 2"/>
          <p:cNvSpPr>
            <a:spLocks noGrp="1"/>
          </p:cNvSpPr>
          <p:nvPr>
            <p:ph type="body"/>
          </p:nvPr>
        </p:nvSpPr>
        <p:spPr/>
        <p:txBody>
          <a:bodyPr wrap="square" lIns="91440" tIns="45720" rIns="91440" bIns="45720" anchor="t" anchorCtr="0"/>
          <a:p>
            <a:pPr lvl="0"/>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buFont typeface="Arial" panose="020B0604020202020204" pitchFamily="34" charset="0"/>
              <a:buChar char="•"/>
            </a:pPr>
            <a:fld id="{9A0DB2DC-4C9A-4742-B13C-FB6460FD3503}" type="slidenum">
              <a:rPr lang="zh-CN" altLang="en-US" sz="1800" dirty="0"/>
            </a:fld>
            <a:endParaRPr lang="zh-CN" altLang="en-US" sz="1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17" y="273050"/>
            <a:ext cx="4011851"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645" y="273050"/>
            <a:ext cx="681697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717" y="1435100"/>
            <a:ext cx="40118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74" y="4800600"/>
            <a:ext cx="7316599"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90174" y="612775"/>
            <a:ext cx="7316599"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90174" y="5367338"/>
            <a:ext cx="731659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890" y="274638"/>
            <a:ext cx="2743725"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717" y="274638"/>
            <a:ext cx="8027935"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75" y="2130427"/>
            <a:ext cx="10365182"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9150" y="3886200"/>
            <a:ext cx="853603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68" y="4406901"/>
            <a:ext cx="10365182" cy="136207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68" y="2906713"/>
            <a:ext cx="103651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717" y="1333500"/>
            <a:ext cx="538583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8785" y="1333500"/>
            <a:ext cx="538583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17" y="274638"/>
            <a:ext cx="10974899"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717" y="1535114"/>
            <a:ext cx="53879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717" y="2174875"/>
            <a:ext cx="53879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4554" y="1535114"/>
            <a:ext cx="53900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4554" y="2174875"/>
            <a:ext cx="53900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2"/>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灯片编号占位符 3"/>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19" y="273051"/>
            <a:ext cx="4011851"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645" y="273050"/>
            <a:ext cx="681697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719" y="1435101"/>
            <a:ext cx="40118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74" y="4800600"/>
            <a:ext cx="7316599"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90174" y="612775"/>
            <a:ext cx="7316599"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90174" y="5367338"/>
            <a:ext cx="731659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890" y="228600"/>
            <a:ext cx="2743725" cy="48768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717" y="228600"/>
            <a:ext cx="8027935" cy="48768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2"/>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灯片编号占位符 3"/>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2"/>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灯片编号占位符 3"/>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75" y="2130425"/>
            <a:ext cx="10365182"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9150" y="3886200"/>
            <a:ext cx="853603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2"/>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灯片编号占位符 3"/>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2"/>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灯片编号占位符 3"/>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68" y="4406900"/>
            <a:ext cx="10365182"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68" y="2906713"/>
            <a:ext cx="103651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717" y="1600200"/>
            <a:ext cx="53858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8785" y="1600200"/>
            <a:ext cx="53858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717" y="1535113"/>
            <a:ext cx="53879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717" y="2174875"/>
            <a:ext cx="53879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4551" y="1535113"/>
            <a:ext cx="53900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4551" y="2174875"/>
            <a:ext cx="53900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2" Type="http://schemas.openxmlformats.org/officeDocument/2006/relationships/theme" Target="../theme/theme2.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3.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609600" y="274638"/>
            <a:ext cx="10974388"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09600" y="1600200"/>
            <a:ext cx="10974388"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fontAlgn="auto">
              <a:spcBef>
                <a:spcPts val="0"/>
              </a:spcBef>
              <a:spcAft>
                <a:spcPts val="0"/>
              </a:spcAft>
              <a:defRPr sz="1200" noProof="1">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609600" y="274638"/>
            <a:ext cx="10974388"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609600" y="1600200"/>
            <a:ext cx="10974388"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D9D9">
            <a:alpha val="54901"/>
          </a:srgbClr>
        </a:solidFill>
        <a:effectLst/>
      </p:bgPr>
    </p:bg>
    <p:spTree>
      <p:nvGrpSpPr>
        <p:cNvPr id="1" name=""/>
        <p:cNvGrpSpPr/>
        <p:nvPr/>
      </p:nvGrpSpPr>
      <p:grpSpPr/>
      <p:sp>
        <p:nvSpPr>
          <p:cNvPr id="3074" name="标题占位符 1"/>
          <p:cNvSpPr>
            <a:spLocks noGrp="1"/>
          </p:cNvSpPr>
          <p:nvPr>
            <p:ph type="title"/>
          </p:nvPr>
        </p:nvSpPr>
        <p:spPr>
          <a:xfrm>
            <a:off x="609600" y="274638"/>
            <a:ext cx="10974388"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609600" y="1600200"/>
            <a:ext cx="10974388"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609600" y="274638"/>
            <a:ext cx="10974388"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609600" y="1600200"/>
            <a:ext cx="10974388"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fontAlgn="auto">
              <a:spcBef>
                <a:spcPts val="0"/>
              </a:spcBef>
              <a:spcAft>
                <a:spcPts val="0"/>
              </a:spcAft>
              <a:defRPr sz="1200" noProof="1">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Lst>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占位符 1"/>
          <p:cNvSpPr>
            <a:spLocks noGrp="1"/>
          </p:cNvSpPr>
          <p:nvPr>
            <p:ph type="title"/>
          </p:nvPr>
        </p:nvSpPr>
        <p:spPr>
          <a:xfrm>
            <a:off x="609600" y="274638"/>
            <a:ext cx="10974388"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609600" y="1600200"/>
            <a:ext cx="10974388"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fontAlgn="auto">
              <a:spcBef>
                <a:spcPts val="0"/>
              </a:spcBef>
              <a:spcAft>
                <a:spcPts val="0"/>
              </a:spcAft>
              <a:defRPr sz="1200" noProof="1">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Lst>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标题占位符 1"/>
          <p:cNvSpPr>
            <a:spLocks noGrp="1"/>
          </p:cNvSpPr>
          <p:nvPr>
            <p:ph type="title"/>
          </p:nvPr>
        </p:nvSpPr>
        <p:spPr>
          <a:xfrm>
            <a:off x="609600" y="274638"/>
            <a:ext cx="10974388"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文本占位符 2"/>
          <p:cNvSpPr>
            <a:spLocks noGrp="1"/>
          </p:cNvSpPr>
          <p:nvPr>
            <p:ph type="body"/>
          </p:nvPr>
        </p:nvSpPr>
        <p:spPr>
          <a:xfrm>
            <a:off x="609600" y="1600200"/>
            <a:ext cx="10974388"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fontAlgn="auto">
              <a:spcBef>
                <a:spcPts val="0"/>
              </a:spcBef>
              <a:spcAft>
                <a:spcPts val="0"/>
              </a:spcAft>
              <a:defRPr sz="1200" noProof="1">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Lst>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标题占位符 1"/>
          <p:cNvSpPr>
            <a:spLocks noGrp="1"/>
          </p:cNvSpPr>
          <p:nvPr>
            <p:ph type="title"/>
          </p:nvPr>
        </p:nvSpPr>
        <p:spPr>
          <a:xfrm>
            <a:off x="609600" y="274638"/>
            <a:ext cx="10974388"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195" name="文本占位符 2"/>
          <p:cNvSpPr>
            <a:spLocks noGrp="1"/>
          </p:cNvSpPr>
          <p:nvPr>
            <p:ph type="body"/>
          </p:nvPr>
        </p:nvSpPr>
        <p:spPr>
          <a:xfrm>
            <a:off x="609600" y="1600200"/>
            <a:ext cx="10974388"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fld id="{31D032AA-974B-4C39-82E0-133B9CD5169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fontAlgn="auto">
              <a:spcBef>
                <a:spcPts val="0"/>
              </a:spcBef>
              <a:spcAft>
                <a:spcPts val="0"/>
              </a:spcAft>
              <a:defRPr sz="1200" noProof="1">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9188"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7.png"/><Relationship Id="rId6" Type="http://schemas.openxmlformats.org/officeDocument/2006/relationships/image" Target="../media/image26.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Title 1"/>
          <p:cNvSpPr txBox="1"/>
          <p:nvPr/>
        </p:nvSpPr>
        <p:spPr>
          <a:xfrm>
            <a:off x="1295400" y="522288"/>
            <a:ext cx="1589088" cy="506412"/>
          </a:xfrm>
          <a:prstGeom prst="rect">
            <a:avLst/>
          </a:prstGeom>
          <a:noFill/>
          <a:ln w="9525">
            <a:noFill/>
          </a:ln>
        </p:spPr>
        <p:txBody>
          <a:bodyPr lIns="0" rIns="0" anchor="ctr" anchorCtr="0"/>
          <a:p>
            <a:pPr algn="ctr" defTabSz="913130"/>
            <a:endParaRPr lang="en-US" altLang="zh-CN" sz="1800" b="1" dirty="0">
              <a:solidFill>
                <a:schemeClr val="accent1"/>
              </a:solidFill>
              <a:latin typeface="微软雅黑" panose="020B0503020204020204" pitchFamily="34" charset="-122"/>
              <a:ea typeface="微软雅黑" panose="020B0503020204020204" pitchFamily="34" charset="-122"/>
            </a:endParaRPr>
          </a:p>
        </p:txBody>
      </p:sp>
      <p:sp>
        <p:nvSpPr>
          <p:cNvPr id="33" name="Text Placeholder 12"/>
          <p:cNvSpPr txBox="1"/>
          <p:nvPr/>
        </p:nvSpPr>
        <p:spPr>
          <a:xfrm>
            <a:off x="1885950" y="4545013"/>
            <a:ext cx="9105900" cy="515938"/>
          </a:xfrm>
          <a:prstGeom prst="rect">
            <a:avLst/>
          </a:prstGeom>
        </p:spPr>
        <p:txBody>
          <a:bodyPr lIns="0" tIns="60960" rIns="0" bIns="60960" anchor="ct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《衢州市建筑施工企业信用评价</a:t>
            </a:r>
            <a:r>
              <a:rPr lang="zh-CN" altLang="en-US" sz="4800" smtClean="0">
                <a:ln>
                  <a:noFill/>
                </a:ln>
                <a:solidFill>
                  <a:srgbClr val="0070C0"/>
                </a:solidFill>
                <a:effectLst/>
                <a:uLnTx/>
                <a:uFillTx/>
                <a:latin typeface="微软雅黑" panose="020B0503020204020204" pitchFamily="34" charset="-122"/>
                <a:ea typeface="微软雅黑" panose="020B0503020204020204" pitchFamily="34" charset="-122"/>
                <a:sym typeface="+mn-ea"/>
              </a:rPr>
              <a:t>》</a:t>
            </a:r>
            <a:br>
              <a:rPr kumimoji="0" lang="zh-CN" altLang="en-US" sz="48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br>
            <a:r>
              <a:rPr kumimoji="0" lang="zh-CN" altLang="en-US" sz="48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专用指标政策解读</a:t>
            </a:r>
            <a:endParaRPr kumimoji="0" lang="zh-CN" altLang="en-US" sz="48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                                                         </a:t>
            </a:r>
            <a:endParaRPr kumimoji="0" lang="en-US" altLang="zh-CN"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衢州市住建局建筑业处</a:t>
            </a:r>
            <a:r>
              <a:rPr kumimoji="0" lang="en-US" altLang="zh-CN"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徐岳宾</a:t>
            </a:r>
            <a:br>
              <a:rPr kumimoji="0" lang="zh-CN" altLang="en-US"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br>
            <a:r>
              <a:rPr kumimoji="0" lang="zh-CN" altLang="en-US"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en-US" altLang="zh-CN"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联系方式：</a:t>
            </a:r>
            <a:r>
              <a:rPr kumimoji="0" lang="en-US" altLang="zh-CN"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rPr>
              <a:t>0570-3017286</a:t>
            </a:r>
            <a:endParaRPr kumimoji="0" lang="en-US" altLang="zh-CN" sz="1600" b="0" i="0" u="none" strike="noStrike" kern="1200" cap="none" spc="0" normalizeH="0" baseline="0" noProof="1" smtClean="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cxnSp>
        <p:nvCxnSpPr>
          <p:cNvPr id="35" name="直接连接符 34"/>
          <p:cNvCxnSpPr/>
          <p:nvPr/>
        </p:nvCxnSpPr>
        <p:spPr>
          <a:xfrm>
            <a:off x="2484438" y="5324475"/>
            <a:ext cx="790733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4"/>
          <p:cNvSpPr txBox="1">
            <a:spLocks noChangeArrowheads="1"/>
          </p:cNvSpPr>
          <p:nvPr/>
        </p:nvSpPr>
        <p:spPr bwMode="auto">
          <a:xfrm>
            <a:off x="-7937" y="7100888"/>
            <a:ext cx="12199938"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4" tIns="34272" rIns="68544" bIns="34272"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665"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pic>
        <p:nvPicPr>
          <p:cNvPr id="17413" name="图片 8"/>
          <p:cNvPicPr>
            <a:picLocks noChangeAspect="1"/>
          </p:cNvPicPr>
          <p:nvPr/>
        </p:nvPicPr>
        <p:blipFill>
          <a:blip r:embed="rId1"/>
          <a:srcRect t="36761"/>
          <a:stretch>
            <a:fillRect/>
          </a:stretch>
        </p:blipFill>
        <p:spPr>
          <a:xfrm>
            <a:off x="3559175" y="1435100"/>
            <a:ext cx="5759450" cy="2160588"/>
          </a:xfrm>
          <a:prstGeom prst="rect">
            <a:avLst/>
          </a:prstGeom>
          <a:noFill/>
          <a:ln w="9525">
            <a:noFill/>
          </a:ln>
        </p:spPr>
      </p:pic>
      <p:pic>
        <p:nvPicPr>
          <p:cNvPr id="2" name="图片 1" descr="小微你好logo横版PNG"/>
          <p:cNvPicPr>
            <a:picLocks noChangeAspect="1"/>
          </p:cNvPicPr>
          <p:nvPr/>
        </p:nvPicPr>
        <p:blipFill>
          <a:blip r:embed="rId2"/>
          <a:stretch>
            <a:fillRect/>
          </a:stretch>
        </p:blipFill>
        <p:spPr>
          <a:xfrm>
            <a:off x="-24130" y="-377825"/>
            <a:ext cx="3261360" cy="2306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delay="0"/>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par>
                                <p:cTn id="12" presetID="22" presetClass="entr" presetSubtype="8" fill="hold" grpId="0" nodeType="withEffect" nodePh="1">
                                  <p:stCondLst>
                                    <p:cond delay="0"/>
                                  </p:stCondLst>
                                  <p:endCondLst>
                                    <p:cond delay="0"/>
                                  </p:end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build="allAtOnce"/>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550863" y="260350"/>
            <a:ext cx="10194925" cy="922020"/>
          </a:xfrm>
          <a:prstGeom prst="rect">
            <a:avLst/>
          </a:prstGeom>
          <a:noFill/>
          <a:ln w="9525">
            <a:noFill/>
          </a:ln>
        </p:spPr>
        <p:txBody>
          <a:bodyPr wrap="square" anchor="t" anchorCtr="0">
            <a:spAutoFit/>
          </a:bodyPr>
          <a:p>
            <a:r>
              <a:rPr lang="zh-CN" noProof="1" dirty="0">
                <a:solidFill>
                  <a:srgbClr val="002060"/>
                </a:solidFill>
                <a:latin typeface="微软雅黑" panose="020B0503020204020204" pitchFamily="34" charset="-122"/>
                <a:ea typeface="微软雅黑" panose="020B0503020204020204" pitchFamily="34" charset="-122"/>
                <a:cs typeface="+mn-cs"/>
              </a:rPr>
              <a:t>（二）专用指标改动（</a:t>
            </a:r>
            <a:r>
              <a:rPr lang="en-US" altLang="zh-CN" noProof="1" dirty="0">
                <a:solidFill>
                  <a:srgbClr val="002060"/>
                </a:solidFill>
                <a:latin typeface="微软雅黑" panose="020B0503020204020204" pitchFamily="34" charset="-122"/>
                <a:ea typeface="微软雅黑" panose="020B0503020204020204" pitchFamily="34" charset="-122"/>
                <a:cs typeface="+mn-cs"/>
              </a:rPr>
              <a:t>500</a:t>
            </a:r>
            <a:r>
              <a:rPr lang="zh-CN" altLang="en-US" noProof="1" dirty="0">
                <a:solidFill>
                  <a:srgbClr val="002060"/>
                </a:solidFill>
                <a:latin typeface="微软雅黑" panose="020B0503020204020204" pitchFamily="34" charset="-122"/>
                <a:ea typeface="微软雅黑" panose="020B0503020204020204" pitchFamily="34" charset="-122"/>
                <a:cs typeface="+mn-cs"/>
              </a:rPr>
              <a:t>分</a:t>
            </a:r>
            <a:r>
              <a:rPr lang="zh-CN" noProof="1" dirty="0">
                <a:solidFill>
                  <a:srgbClr val="002060"/>
                </a:solidFill>
                <a:latin typeface="微软雅黑" panose="020B0503020204020204" pitchFamily="34" charset="-122"/>
                <a:ea typeface="微软雅黑" panose="020B0503020204020204" pitchFamily="34" charset="-122"/>
                <a:cs typeface="+mn-cs"/>
              </a:rPr>
              <a:t>）</a:t>
            </a:r>
            <a:endParaRPr lang="zh-CN"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sym typeface="+mn-ea"/>
            </a:endParaRPr>
          </a:p>
          <a:p>
            <a:endParaRPr lang="zh-CN" sz="1800" noProof="1" dirty="0">
              <a:solidFill>
                <a:srgbClr val="002060"/>
              </a:solidFill>
              <a:latin typeface="微软雅黑" panose="020B0503020204020204" pitchFamily="34" charset="-122"/>
              <a:ea typeface="微软雅黑" panose="020B0503020204020204" pitchFamily="34" charset="-122"/>
            </a:endParaRPr>
          </a:p>
        </p:txBody>
      </p:sp>
      <p:graphicFrame>
        <p:nvGraphicFramePr>
          <p:cNvPr id="7" name="表格 6"/>
          <p:cNvGraphicFramePr/>
          <p:nvPr/>
        </p:nvGraphicFramePr>
        <p:xfrm>
          <a:off x="695325" y="692785"/>
          <a:ext cx="10492740" cy="5226050"/>
        </p:xfrm>
        <a:graphic>
          <a:graphicData uri="http://schemas.openxmlformats.org/drawingml/2006/table">
            <a:tbl>
              <a:tblPr firstRow="1" bandRow="1">
                <a:tableStyleId>{5C22544A-7EE6-4342-B048-85BDC9FD1C3A}</a:tableStyleId>
              </a:tblPr>
              <a:tblGrid>
                <a:gridCol w="3152775"/>
                <a:gridCol w="3839210"/>
                <a:gridCol w="3500755"/>
              </a:tblGrid>
              <a:tr h="381000">
                <a:tc>
                  <a:txBody>
                    <a:bodyPr/>
                    <a:p>
                      <a:pPr algn="ctr">
                        <a:buNone/>
                      </a:pPr>
                      <a:r>
                        <a:rPr lang="zh-CN" altLang="en-US"/>
                        <a:t>旧版</a:t>
                      </a:r>
                      <a:endParaRPr lang="zh-CN" altLang="en-US"/>
                    </a:p>
                  </a:txBody>
                  <a:tcPr anchor="ctr" anchorCtr="0"/>
                </a:tc>
                <a:tc>
                  <a:txBody>
                    <a:bodyPr/>
                    <a:p>
                      <a:pPr algn="ctr">
                        <a:buNone/>
                      </a:pPr>
                      <a:r>
                        <a:rPr lang="zh-CN" altLang="en-US"/>
                        <a:t>新版</a:t>
                      </a:r>
                      <a:endParaRPr lang="zh-CN" altLang="en-US"/>
                    </a:p>
                  </a:txBody>
                  <a:tcPr anchor="ctr" anchorCtr="0"/>
                </a:tc>
                <a:tc>
                  <a:txBody>
                    <a:bodyPr/>
                    <a:p>
                      <a:pPr algn="ctr">
                        <a:buNone/>
                      </a:pPr>
                      <a:r>
                        <a:rPr lang="zh-CN" altLang="en-US"/>
                        <a:t>新版改动</a:t>
                      </a:r>
                      <a:endParaRPr lang="zh-CN" altLang="en-US"/>
                    </a:p>
                  </a:txBody>
                  <a:tcPr anchor="ctr" anchorCtr="0"/>
                </a:tc>
              </a:tr>
              <a:tr h="381000">
                <a:tc>
                  <a:txBody>
                    <a:bodyPr/>
                    <a:p>
                      <a:pPr indent="0">
                        <a:buNone/>
                      </a:pPr>
                      <a:r>
                        <a:rPr lang="en-US" sz="1400" b="0">
                          <a:latin typeface="+mn-ea"/>
                          <a:cs typeface="+mn-ea"/>
                        </a:rPr>
                        <a:t>      </a:t>
                      </a:r>
                      <a:r>
                        <a:rPr lang="en-US" sz="1400" b="1">
                          <a:latin typeface="+mn-ea"/>
                          <a:cs typeface="+mn-ea"/>
                        </a:rPr>
                        <a:t>  “红黑榜”评比</a:t>
                      </a:r>
                      <a:r>
                        <a:rPr lang="en-US" sz="1400" b="0">
                          <a:latin typeface="+mn-ea"/>
                          <a:cs typeface="+mn-ea"/>
                        </a:rPr>
                        <a:t>-近1年内按《市本级重点项目推进“红黑榜”评比方案》，被纳入“红榜”项目实施单位，每个项目每次加5分，被纳入“黑榜”项目实施单位“每个项目每次扣 5 分，本项以加扣分汇总 结果得分，以30分为限。</a:t>
                      </a:r>
                      <a:endParaRPr lang="en-US" sz="1400" b="0">
                        <a:latin typeface="+mn-ea"/>
                        <a:cs typeface="+mn-ea"/>
                      </a:endParaRPr>
                    </a:p>
                    <a:p>
                      <a:pPr indent="0">
                        <a:buNone/>
                      </a:pPr>
                      <a:endParaRPr lang="en-US" altLang="en-US" sz="1400" b="0">
                        <a:latin typeface="+mn-ea"/>
                        <a:cs typeface="+mn-ea"/>
                      </a:endParaRPr>
                    </a:p>
                  </a:txBody>
                  <a:tcPr marL="68580" marR="68580" marT="0" marB="0" vert="horz" anchor="ctr" anchorCtr="0"/>
                </a:tc>
                <a:tc>
                  <a:txBody>
                    <a:bodyPr/>
                    <a:p>
                      <a:pPr indent="0">
                        <a:buNone/>
                      </a:pPr>
                      <a:r>
                        <a:rPr lang="en-US" sz="1400" b="1">
                          <a:latin typeface="+mn-ea"/>
                          <a:cs typeface="+mn-ea"/>
                        </a:rPr>
                        <a:t>        “红灰榜”评比-</a:t>
                      </a:r>
                      <a:r>
                        <a:rPr lang="en-US" sz="1400" b="0">
                          <a:latin typeface="+mn-ea"/>
                          <a:cs typeface="+mn-ea"/>
                        </a:rPr>
                        <a:t>近1年内，按照相关《重点建设项目推进工作方案》，被纳入“红榜”项目实施单位，每个项目每次加2分，被纳入“灰榜”项目实施单位，每个项目每次扣2 分，以加扣分汇总结果得分。</a:t>
                      </a:r>
                      <a:endParaRPr lang="en-US" altLang="en-US" sz="1400" b="0">
                        <a:latin typeface="+mn-ea"/>
                        <a:cs typeface="+mn-ea"/>
                      </a:endParaRPr>
                    </a:p>
                  </a:txBody>
                  <a:tcPr marL="68580" marR="68580" marT="0" marB="0" vert="horz" anchor="ctr" anchorCtr="0"/>
                </a:tc>
                <a:tc>
                  <a:txBody>
                    <a:bodyPr/>
                    <a:p>
                      <a:pPr indent="0">
                        <a:buNone/>
                      </a:pPr>
                      <a:r>
                        <a:rPr lang="en-US" sz="1400" b="0">
                          <a:latin typeface="+mn-ea"/>
                        </a:rPr>
                        <a:t>1.取消市本级限定；</a:t>
                      </a:r>
                      <a:endParaRPr lang="en-US" sz="1400" b="0">
                        <a:latin typeface="+mn-ea"/>
                      </a:endParaRPr>
                    </a:p>
                    <a:p>
                      <a:pPr indent="0">
                        <a:buNone/>
                      </a:pPr>
                      <a:r>
                        <a:rPr lang="en-US" sz="1400" b="0">
                          <a:latin typeface="+mn-ea"/>
                        </a:rPr>
                        <a:t>2.取消加扣分上限，降低每次加扣分分值</a:t>
                      </a:r>
                      <a:endParaRPr lang="en-US" altLang="en-US" sz="1400" b="0">
                        <a:latin typeface="+mn-ea"/>
                      </a:endParaRPr>
                    </a:p>
                  </a:txBody>
                  <a:tcPr marL="68580" marR="68580" marT="0" marB="0" vert="horz" anchor="ctr" anchorCtr="0"/>
                </a:tc>
              </a:tr>
              <a:tr h="381000">
                <a:tc>
                  <a:txBody>
                    <a:bodyPr/>
                    <a:p>
                      <a:pPr indent="0">
                        <a:buNone/>
                      </a:pPr>
                      <a:r>
                        <a:rPr lang="en-US" sz="1400" b="0">
                          <a:solidFill>
                            <a:srgbClr val="000000"/>
                          </a:solidFill>
                          <a:latin typeface="宋体" panose="02010600030101010101" pitchFamily="2" charset="-122"/>
                          <a:ea typeface="宋体" panose="02010600030101010101" pitchFamily="2" charset="-122"/>
                        </a:rPr>
                        <a:t>    </a:t>
                      </a:r>
                      <a:r>
                        <a:rPr lang="en-US" sz="1400" b="1">
                          <a:solidFill>
                            <a:srgbClr val="000000"/>
                          </a:solidFill>
                          <a:latin typeface="宋体" panose="02010600030101010101" pitchFamily="2" charset="-122"/>
                          <a:ea typeface="宋体" panose="02010600030101010101" pitchFamily="2" charset="-122"/>
                        </a:rPr>
                        <a:t>日常监管</a:t>
                      </a:r>
                      <a:r>
                        <a:rPr lang="en-US" sz="1400" b="0">
                          <a:solidFill>
                            <a:srgbClr val="000000"/>
                          </a:solidFill>
                          <a:latin typeface="宋体" panose="02010600030101010101" pitchFamily="2" charset="-122"/>
                          <a:ea typeface="宋体" panose="02010600030101010101" pitchFamily="2" charset="-122"/>
                        </a:rPr>
                        <a:t>-近1年内各级建设行政主管部门按照《衢州市建筑工程现场行为检查评分规则》(见附件4)日常监管中，对企业承建工程项目的日常行为进行检查扣分，按所有项目平均值得分。本项</a:t>
                      </a:r>
                      <a:r>
                        <a:rPr lang="en-US" sz="1400" b="0">
                          <a:solidFill>
                            <a:srgbClr val="000000"/>
                          </a:solidFill>
                          <a:latin typeface="宋体" panose="02010600030101010101" pitchFamily="2" charset="-122"/>
                          <a:ea typeface="宋体" panose="02010600030101010101" pitchFamily="2" charset="-122"/>
                          <a:cs typeface="Times New Roman" panose="02020603050405020304" charset="0"/>
                        </a:rPr>
                        <a:t>有项目的按实际在衢所有项目平均得分，近1年内在衢无项目的初评150分。（权重200分）</a:t>
                      </a:r>
                      <a:r>
                        <a:rPr lang="en-US" sz="1400" b="0">
                          <a:latin typeface="宋体" panose="02010600030101010101" pitchFamily="2" charset="-122"/>
                          <a:ea typeface="宋体" panose="02010600030101010101" pitchFamily="2" charset="-122"/>
                        </a:rPr>
                        <a:t> </a:t>
                      </a:r>
                      <a:endParaRPr lang="en-US" sz="1400" b="0">
                        <a:latin typeface="宋体" panose="02010600030101010101" pitchFamily="2" charset="-122"/>
                        <a:ea typeface="宋体" panose="02010600030101010101" pitchFamily="2" charset="-122"/>
                      </a:endParaRPr>
                    </a:p>
                    <a:p>
                      <a:pPr indent="0">
                        <a:buNone/>
                      </a:pPr>
                      <a:endParaRPr lang="en-US" altLang="en-US" sz="1400" b="0">
                        <a:solidFill>
                          <a:srgbClr val="000000"/>
                        </a:solidFill>
                        <a:latin typeface="宋体" panose="02010600030101010101" pitchFamily="2" charset="-122"/>
                        <a:ea typeface="宋体" panose="02010600030101010101" pitchFamily="2" charset="-122"/>
                      </a:endParaRPr>
                    </a:p>
                  </a:txBody>
                  <a:tcPr marL="68580" marR="68580" marT="0" marB="0" vert="horz" anchor="ctr" anchorCtr="0"/>
                </a:tc>
                <a:tc>
                  <a:txBody>
                    <a:bodyPr/>
                    <a:p>
                      <a:pPr indent="0">
                        <a:buNone/>
                      </a:pPr>
                      <a:r>
                        <a:rPr lang="en-US" sz="1400" b="0">
                          <a:latin typeface="宋体" panose="02010600030101010101" pitchFamily="2" charset="-122"/>
                          <a:ea typeface="宋体" panose="02010600030101010101" pitchFamily="2" charset="-122"/>
                        </a:rPr>
                        <a:t>   </a:t>
                      </a:r>
                      <a:r>
                        <a:rPr lang="en-US" sz="1400" b="1">
                          <a:latin typeface="宋体" panose="02010600030101010101" pitchFamily="2" charset="-122"/>
                          <a:ea typeface="宋体" panose="02010600030101010101" pitchFamily="2" charset="-122"/>
                        </a:rPr>
                        <a:t> 日常监管</a:t>
                      </a:r>
                      <a:r>
                        <a:rPr lang="en-US" sz="1400" b="0">
                          <a:latin typeface="宋体" panose="02010600030101010101" pitchFamily="2" charset="-122"/>
                          <a:ea typeface="宋体" panose="02010600030101010101" pitchFamily="2" charset="-122"/>
                        </a:rPr>
                        <a:t>-6个月内，各级建设监督管理部门（机构）按照《建筑工程现场行为检查评分规则》(见附件4)在日常监管中，对企业承建工程项目的日常行为进行检查扣分。无项目管理信息基础分100分。（权重140分）</a:t>
                      </a:r>
                      <a:endParaRPr lang="en-US" alt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buNone/>
                      </a:pPr>
                      <a:r>
                        <a:rPr lang="en-US" sz="1400" b="0">
                          <a:latin typeface="宋体" panose="02010600030101010101" pitchFamily="2" charset="-122"/>
                          <a:ea typeface="宋体" panose="02010600030101010101" pitchFamily="2" charset="-122"/>
                        </a:rPr>
                        <a:t>1.权重由200分改为140分；</a:t>
                      </a:r>
                      <a:endParaRPr lang="en-US" sz="1400" b="0">
                        <a:latin typeface="宋体" panose="02010600030101010101" pitchFamily="2" charset="-122"/>
                        <a:ea typeface="宋体" panose="02010600030101010101" pitchFamily="2" charset="-122"/>
                      </a:endParaRPr>
                    </a:p>
                    <a:p>
                      <a:pPr indent="0">
                        <a:buNone/>
                      </a:pPr>
                      <a:r>
                        <a:rPr lang="en-US" sz="1400" b="0">
                          <a:latin typeface="宋体" panose="02010600030101010101" pitchFamily="2" charset="-122"/>
                          <a:ea typeface="宋体" panose="02010600030101010101" pitchFamily="2" charset="-122"/>
                        </a:rPr>
                        <a:t>2.扣分有效期由1年改为6个月；</a:t>
                      </a:r>
                      <a:endParaRPr lang="en-US" sz="1400" b="0">
                        <a:latin typeface="宋体" panose="02010600030101010101" pitchFamily="2" charset="-122"/>
                        <a:ea typeface="宋体" panose="02010600030101010101" pitchFamily="2" charset="-122"/>
                      </a:endParaRPr>
                    </a:p>
                    <a:p>
                      <a:pPr indent="0">
                        <a:buNone/>
                      </a:pPr>
                      <a:r>
                        <a:rPr lang="en-US" sz="1400" b="0">
                          <a:latin typeface="宋体" panose="02010600030101010101" pitchFamily="2" charset="-122"/>
                          <a:ea typeface="宋体" panose="02010600030101010101" pitchFamily="2" charset="-122"/>
                        </a:rPr>
                        <a:t>3.扣分计算规则由在建项目平均制改为扣分累计制。</a:t>
                      </a:r>
                      <a:endParaRPr lang="en-US" altLang="en-US" sz="1400" b="0">
                        <a:latin typeface="宋体" panose="02010600030101010101" pitchFamily="2" charset="-122"/>
                        <a:ea typeface="宋体" panose="02010600030101010101" pitchFamily="2" charset="-122"/>
                      </a:endParaRPr>
                    </a:p>
                  </a:txBody>
                  <a:tcPr marL="68580" marR="68580" marT="0" marB="0" vert="horz" anchor="ctr" anchorCtr="0"/>
                </a:tc>
              </a:tr>
              <a:tr h="1431290">
                <a:tc gridSpan="3">
                  <a:txBody>
                    <a:bodyPr/>
                    <a:p>
                      <a:pPr indent="0" algn="l">
                        <a:buNone/>
                      </a:pPr>
                      <a:r>
                        <a:rPr lang="zh-CN" altLang="en-US" sz="1400" b="0">
                          <a:latin typeface="+mn-ea"/>
                          <a:cs typeface="+mn-ea"/>
                        </a:rPr>
                        <a:t>注：以上所有新版“施工现场行为”的指标内容均</a:t>
                      </a:r>
                      <a:r>
                        <a:rPr lang="en-US" altLang="en-US" sz="1400" b="0">
                          <a:latin typeface="+mn-ea"/>
                          <a:cs typeface="+mn-ea"/>
                        </a:rPr>
                        <a:t>参照省</a:t>
                      </a:r>
                      <a:r>
                        <a:rPr lang="zh-CN" altLang="en-US" sz="1400" b="0">
                          <a:latin typeface="+mn-ea"/>
                          <a:cs typeface="+mn-ea"/>
                        </a:rPr>
                        <a:t>信用分</a:t>
                      </a:r>
                      <a:r>
                        <a:rPr lang="en-US" altLang="en-US" sz="1400" b="0">
                          <a:latin typeface="+mn-ea"/>
                          <a:cs typeface="+mn-ea"/>
                        </a:rPr>
                        <a:t>计分规则，按照项目施工许可编号系统会自动判定加/扣分信息归属于房建或者市政的信用分</a:t>
                      </a:r>
                      <a:r>
                        <a:rPr lang="zh-CN" altLang="en-US" sz="1400" b="0">
                          <a:latin typeface="+mn-ea"/>
                          <a:cs typeface="+mn-ea"/>
                        </a:rPr>
                        <a:t>（施工许可证编号尾号</a:t>
                      </a:r>
                      <a:r>
                        <a:rPr lang="en-US" altLang="zh-CN" sz="1400" b="0">
                          <a:latin typeface="+mn-ea"/>
                          <a:cs typeface="+mn-ea"/>
                        </a:rPr>
                        <a:t>01</a:t>
                      </a:r>
                      <a:r>
                        <a:rPr lang="zh-CN" altLang="en-US" sz="1400" b="0">
                          <a:latin typeface="+mn-ea"/>
                          <a:cs typeface="+mn-ea"/>
                        </a:rPr>
                        <a:t>、</a:t>
                      </a:r>
                      <a:r>
                        <a:rPr lang="en-US" altLang="zh-CN" sz="1400" b="0">
                          <a:latin typeface="+mn-ea"/>
                          <a:cs typeface="+mn-ea"/>
                        </a:rPr>
                        <a:t>03</a:t>
                      </a:r>
                      <a:r>
                        <a:rPr lang="zh-CN" altLang="en-US" sz="1400" b="0">
                          <a:latin typeface="+mn-ea"/>
                          <a:cs typeface="+mn-ea"/>
                        </a:rPr>
                        <a:t>归属房建，尾号</a:t>
                      </a:r>
                      <a:r>
                        <a:rPr lang="en-US" altLang="zh-CN" sz="1400" b="0">
                          <a:latin typeface="+mn-ea"/>
                          <a:cs typeface="+mn-ea"/>
                        </a:rPr>
                        <a:t>02</a:t>
                      </a:r>
                      <a:r>
                        <a:rPr lang="zh-CN" altLang="en-US" sz="1400" b="0">
                          <a:latin typeface="+mn-ea"/>
                          <a:cs typeface="+mn-ea"/>
                        </a:rPr>
                        <a:t>归属市政）。</a:t>
                      </a:r>
                      <a:endParaRPr lang="en-US" altLang="zh-CN" sz="1400" b="0">
                        <a:latin typeface="+mn-ea"/>
                        <a:cs typeface="+mn-ea"/>
                      </a:endParaRPr>
                    </a:p>
                    <a:p>
                      <a:pPr indent="0" algn="l">
                        <a:buNone/>
                      </a:pPr>
                      <a:r>
                        <a:rPr lang="zh-CN" altLang="en-US" sz="1400" b="0">
                          <a:latin typeface="+mn-ea"/>
                          <a:cs typeface="+mn-ea"/>
                        </a:rPr>
                        <a:t>例如</a:t>
                      </a:r>
                      <a:r>
                        <a:rPr lang="en-US" altLang="en-US" sz="1400" b="0">
                          <a:latin typeface="+mn-ea"/>
                          <a:cs typeface="+mn-ea"/>
                        </a:rPr>
                        <a:t>：申报房建项目的业主评价得分只能加该企业房建资质的信用得分，市政资质的信用得分不会增加。</a:t>
                      </a:r>
                      <a:endParaRPr lang="en-US" altLang="en-US" sz="1400" b="0">
                        <a:latin typeface="+mn-ea"/>
                        <a:cs typeface="+mn-ea"/>
                      </a:endParaRPr>
                    </a:p>
                  </a:txBody>
                  <a:tcPr marL="68580" marR="68580" marT="0" marB="0" vert="horz" anchor="ctr" anchorCtr="0"/>
                </a:tc>
                <a:tc hMerge="1">
                  <a:tcPr marL="68580" marR="68580" marT="0" marB="0" vert="horz" anchor="ctr" anchorCtr="0"/>
                </a:tc>
                <a:tc hMerge="1">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479425" y="293370"/>
            <a:ext cx="10422890" cy="804545"/>
            <a:chOff x="238654" y="793761"/>
            <a:chExt cx="3704974" cy="633224"/>
          </a:xfrm>
          <a:solidFill>
            <a:srgbClr val="00B0F0"/>
          </a:solidFill>
        </p:grpSpPr>
        <p:sp>
          <p:nvSpPr>
            <p:cNvPr id="3" name="五边形 8"/>
            <p:cNvSpPr/>
            <p:nvPr/>
          </p:nvSpPr>
          <p:spPr bwMode="auto">
            <a:xfrm>
              <a:off x="251520" y="896430"/>
              <a:ext cx="3692108" cy="459698"/>
            </a:xfrm>
            <a:prstGeom prst="homePlate">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75375" tIns="0" rIns="0" bIns="0" anchor="ctr"/>
            <a:lstStyle/>
            <a:p>
              <a:pPr marL="0" marR="0" lvl="0" indent="0" algn="ctr" defTabSz="7531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55" b="0" i="0" u="none" strike="noStrike" kern="1200" cap="none" spc="0" normalizeH="0" baseline="0" noProof="1">
                <a:ln>
                  <a:noFill/>
                </a:ln>
                <a:solidFill>
                  <a:schemeClr val="tx1"/>
                </a:solidFill>
                <a:effectLst/>
                <a:uLnTx/>
                <a:uFillTx/>
                <a:latin typeface="楷体_GB2312" panose="02010609030101010101" charset="-122"/>
                <a:ea typeface="+mn-ea"/>
                <a:cs typeface="+mn-cs"/>
              </a:endParaRPr>
            </a:p>
          </p:txBody>
        </p:sp>
        <p:sp>
          <p:nvSpPr>
            <p:cNvPr id="4" name="文本框 3"/>
            <p:cNvSpPr txBox="1"/>
            <p:nvPr/>
          </p:nvSpPr>
          <p:spPr>
            <a:xfrm>
              <a:off x="238654" y="793761"/>
              <a:ext cx="3591204" cy="633224"/>
            </a:xfrm>
            <a:prstGeom prst="rect">
              <a:avLst/>
            </a:prstGeom>
            <a:noFill/>
            <a:ln>
              <a:noFill/>
            </a:ln>
            <a:extLst>
              <a:ext uri="{909E8E84-426E-40DD-AFC4-6F175D3DCCD1}">
                <a14:hiddenFill xmlns:a14="http://schemas.microsoft.com/office/drawing/2010/main">
                  <a:grpFill/>
                </a14:hiddenFill>
              </a:ext>
            </a:extLst>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41" normalizeH="0" baseline="0" noProof="1">
                <a:ln w="9525" cmpd="sng">
                  <a:solidFill>
                    <a:schemeClr val="accent1"/>
                  </a:solidFill>
                  <a:prstDash val="solid"/>
                </a:ln>
                <a:solidFill>
                  <a:srgbClr val="70AD47">
                    <a:tint val="1000"/>
                  </a:srgbClr>
                </a:solidFill>
                <a:effectLst/>
                <a:uLnTx/>
                <a:uFillTx/>
                <a:latin typeface="微软雅黑" panose="020B0503020204020204" pitchFamily="34" charset="-122"/>
                <a:ea typeface="微软雅黑" panose="020B0503020204020204" pitchFamily="34" charset="-122"/>
                <a:cs typeface="+mj-cs"/>
              </a:endParaRPr>
            </a:p>
          </p:txBody>
        </p:sp>
      </p:grpSp>
      <p:sp>
        <p:nvSpPr>
          <p:cNvPr id="31746" name="Text Box 2"/>
          <p:cNvSpPr txBox="1"/>
          <p:nvPr/>
        </p:nvSpPr>
        <p:spPr>
          <a:xfrm>
            <a:off x="767080" y="455295"/>
            <a:ext cx="9324975" cy="414020"/>
          </a:xfrm>
          <a:prstGeom prst="rect">
            <a:avLst/>
          </a:prstGeom>
          <a:noFill/>
          <a:ln w="9525">
            <a:noFill/>
          </a:ln>
        </p:spPr>
        <p:txBody>
          <a:bodyPr lIns="36576" tIns="36576" rIns="36576" bIns="36576" anchor="t" anchorCtr="0"/>
          <a:p>
            <a:r>
              <a:rPr lang="zh-CN" altLang="en-US" sz="3200" b="1" dirty="0">
                <a:solidFill>
                  <a:schemeClr val="bg1"/>
                </a:solidFill>
                <a:latin typeface="微软雅黑" panose="020B0503020204020204" pitchFamily="34" charset="-122"/>
                <a:ea typeface="微软雅黑" panose="020B0503020204020204" pitchFamily="34" charset="-122"/>
              </a:rPr>
              <a:t>三、</a:t>
            </a:r>
            <a:r>
              <a:rPr lang="zh-CN" altLang="zh-CN" sz="3200" b="1" dirty="0">
                <a:solidFill>
                  <a:schemeClr val="bg1"/>
                </a:solidFill>
                <a:latin typeface="微软雅黑" panose="020B0503020204020204" pitchFamily="34" charset="-122"/>
                <a:ea typeface="微软雅黑" panose="020B0503020204020204" pitchFamily="34" charset="-122"/>
              </a:rPr>
              <a:t>浙江省建筑施工企业信用评价文件解读</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31747" name="矩形 7"/>
          <p:cNvSpPr/>
          <p:nvPr/>
        </p:nvSpPr>
        <p:spPr>
          <a:xfrm>
            <a:off x="573405" y="1097915"/>
            <a:ext cx="9915525" cy="341503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一、评价对象</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具有</a:t>
            </a:r>
            <a:r>
              <a:rPr lang="zh-CN" altLang="en-US" sz="1800" dirty="0">
                <a:solidFill>
                  <a:srgbClr val="FF0000"/>
                </a:solidFill>
                <a:latin typeface="微软雅黑" panose="020B0503020204020204" pitchFamily="34" charset="-122"/>
                <a:ea typeface="微软雅黑" panose="020B0503020204020204" pitchFamily="34" charset="-122"/>
              </a:rPr>
              <a:t>建筑工程</a:t>
            </a:r>
            <a:r>
              <a:rPr lang="zh-CN" altLang="en-US" sz="1800" dirty="0">
                <a:solidFill>
                  <a:srgbClr val="00206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市政公用工程</a:t>
            </a:r>
            <a:r>
              <a:rPr lang="zh-CN" altLang="en-US" sz="1800" dirty="0">
                <a:solidFill>
                  <a:srgbClr val="002060"/>
                </a:solidFill>
                <a:latin typeface="微软雅黑" panose="020B0503020204020204" pitchFamily="34" charset="-122"/>
                <a:ea typeface="微软雅黑" panose="020B0503020204020204" pitchFamily="34" charset="-122"/>
              </a:rPr>
              <a:t>施工总承包资质的建筑施工企业，</a:t>
            </a:r>
            <a:r>
              <a:rPr lang="zh-CN" sz="1800" dirty="0">
                <a:solidFill>
                  <a:srgbClr val="002060"/>
                </a:solidFill>
                <a:latin typeface="微软雅黑" panose="020B0503020204020204" pitchFamily="34" charset="-122"/>
                <a:ea typeface="微软雅黑" panose="020B0503020204020204" pitchFamily="34" charset="-122"/>
                <a:sym typeface="+mn-ea"/>
              </a:rPr>
              <a:t>企业同时具有这两项资质的，按两个类别分别进行评价。</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二、评价系统</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依托浙江省建筑市场监管公共服务系统（诚信平台）</a:t>
            </a:r>
            <a:r>
              <a:rPr lang="en-US" altLang="zh-CN" sz="1800" dirty="0">
                <a:solidFill>
                  <a:srgbClr val="00206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诚信管理</a:t>
            </a:r>
            <a:r>
              <a:rPr lang="zh-CN" altLang="en-US" sz="1800" dirty="0">
                <a:solidFill>
                  <a:srgbClr val="002060"/>
                </a:solidFill>
                <a:latin typeface="微软雅黑" panose="020B0503020204020204" pitchFamily="34" charset="-122"/>
                <a:ea typeface="微软雅黑" panose="020B0503020204020204" pitchFamily="34" charset="-122"/>
              </a:rPr>
              <a:t>模块建设和管理全省建筑</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施工企业信用管理应用</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127125" y="3597275"/>
            <a:ext cx="9793605" cy="3157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nvGraphicFramePr>
        <p:xfrm>
          <a:off x="583565" y="719455"/>
          <a:ext cx="1136396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文本框 3"/>
          <p:cNvSpPr txBox="1"/>
          <p:nvPr/>
        </p:nvSpPr>
        <p:spPr>
          <a:xfrm>
            <a:off x="1680210" y="648970"/>
            <a:ext cx="1706880" cy="398780"/>
          </a:xfrm>
          <a:prstGeom prst="rect">
            <a:avLst/>
          </a:prstGeom>
          <a:solidFill>
            <a:schemeClr val="bg1"/>
          </a:solidFill>
        </p:spPr>
        <p:txBody>
          <a:bodyPr wrap="none" rtlCol="0">
            <a:spAutoFit/>
          </a:bodyPr>
          <a:p>
            <a:pPr algn="l"/>
            <a:r>
              <a:rPr lang="zh-CN" altLang="en-US" sz="2000" dirty="0">
                <a:solidFill>
                  <a:srgbClr val="002060"/>
                </a:solidFill>
                <a:latin typeface="微软雅黑" panose="020B0503020204020204" pitchFamily="34" charset="-122"/>
                <a:ea typeface="微软雅黑" panose="020B0503020204020204" pitchFamily="34" charset="-122"/>
                <a:sym typeface="+mn-ea"/>
              </a:rPr>
              <a:t>三、评价方法</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7"/>
          <p:cNvSpPr/>
          <p:nvPr/>
        </p:nvSpPr>
        <p:spPr>
          <a:xfrm>
            <a:off x="1271270" y="260033"/>
            <a:ext cx="9915525" cy="258445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项目基本信息分（</a:t>
            </a:r>
            <a:r>
              <a:rPr lang="en-US" altLang="zh-CN" sz="1800" dirty="0">
                <a:solidFill>
                  <a:srgbClr val="002060"/>
                </a:solidFill>
                <a:latin typeface="微软雅黑" panose="020B0503020204020204" pitchFamily="34" charset="-122"/>
                <a:ea typeface="微软雅黑" panose="020B0503020204020204" pitchFamily="34" charset="-122"/>
              </a:rPr>
              <a:t>15</a:t>
            </a:r>
            <a:r>
              <a:rPr lang="zh-CN" altLang="en-US" sz="1800" dirty="0">
                <a:solidFill>
                  <a:srgbClr val="002060"/>
                </a:solidFill>
                <a:latin typeface="微软雅黑" panose="020B0503020204020204" pitchFamily="34" charset="-122"/>
                <a:ea typeface="微软雅黑" panose="020B0503020204020204" pitchFamily="34" charset="-122"/>
              </a:rPr>
              <a:t>分）：按浙江省建筑市场公共服务管理平台上录入的在建工程项目基本信息得分，企业所有在建项目信息（平台要求的必填字段）完整的得初始分15分，存在若干项目信息不完整则按项目个数</a:t>
            </a:r>
            <a:r>
              <a:rPr lang="zh-CN" altLang="en-US" sz="1800" dirty="0">
                <a:solidFill>
                  <a:srgbClr val="FF0000"/>
                </a:solidFill>
                <a:latin typeface="微软雅黑" panose="020B0503020204020204" pitchFamily="34" charset="-122"/>
                <a:ea typeface="微软雅黑" panose="020B0503020204020204" pitchFamily="34" charset="-122"/>
              </a:rPr>
              <a:t>平均计算</a:t>
            </a:r>
            <a:r>
              <a:rPr lang="zh-CN" altLang="en-US" sz="1800" dirty="0">
                <a:solidFill>
                  <a:srgbClr val="002060"/>
                </a:solidFill>
                <a:latin typeface="微软雅黑" panose="020B0503020204020204" pitchFamily="34" charset="-122"/>
                <a:ea typeface="微软雅黑" panose="020B0503020204020204" pitchFamily="34" charset="-122"/>
              </a:rPr>
              <a:t>扣分。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得分要点：企业登录</a:t>
            </a:r>
            <a:r>
              <a:rPr lang="zh-CN" altLang="en-US" sz="1800" dirty="0">
                <a:solidFill>
                  <a:srgbClr val="002060"/>
                </a:solidFill>
                <a:latin typeface="微软雅黑" panose="020B0503020204020204" pitchFamily="34" charset="-122"/>
                <a:ea typeface="微软雅黑" panose="020B0503020204020204" pitchFamily="34" charset="-122"/>
                <a:sym typeface="+mn-ea"/>
              </a:rPr>
              <a:t>浙江省建筑市场公共服务管理平台对本企业</a:t>
            </a:r>
            <a:r>
              <a:rPr lang="zh-CN" altLang="en-US" sz="1800" dirty="0">
                <a:solidFill>
                  <a:srgbClr val="FF0000"/>
                </a:solidFill>
                <a:latin typeface="微软雅黑" panose="020B0503020204020204" pitchFamily="34" charset="-122"/>
                <a:ea typeface="微软雅黑" panose="020B0503020204020204" pitchFamily="34" charset="-122"/>
                <a:sym typeface="+mn-ea"/>
              </a:rPr>
              <a:t>所有在建项目信息</a:t>
            </a:r>
            <a:r>
              <a:rPr lang="zh-CN" altLang="en-US" sz="1800" dirty="0">
                <a:solidFill>
                  <a:srgbClr val="002060"/>
                </a:solidFill>
                <a:latin typeface="微软雅黑" panose="020B0503020204020204" pitchFamily="34" charset="-122"/>
                <a:ea typeface="微软雅黑" panose="020B0503020204020204" pitchFamily="34" charset="-122"/>
                <a:sym typeface="+mn-ea"/>
              </a:rPr>
              <a:t>（带</a:t>
            </a:r>
            <a:r>
              <a:rPr lang="en-US" altLang="zh-CN" sz="1800" dirty="0">
                <a:solidFill>
                  <a:srgbClr val="002060"/>
                </a:solidFill>
                <a:latin typeface="微软雅黑" panose="020B0503020204020204" pitchFamily="34" charset="-122"/>
                <a:ea typeface="微软雅黑" panose="020B0503020204020204" pitchFamily="34" charset="-122"/>
                <a:sym typeface="+mn-ea"/>
              </a:rPr>
              <a:t>*</a:t>
            </a:r>
            <a:r>
              <a:rPr lang="zh-CN" altLang="en-US" sz="1800" dirty="0">
                <a:solidFill>
                  <a:srgbClr val="002060"/>
                </a:solidFill>
                <a:latin typeface="微软雅黑" panose="020B0503020204020204" pitchFamily="34" charset="-122"/>
                <a:ea typeface="微软雅黑" panose="020B0503020204020204" pitchFamily="34" charset="-122"/>
                <a:sym typeface="+mn-ea"/>
              </a:rPr>
              <a:t>号字段）进行补录，并提交主管部门审核。（注：项目补录是不分房建和市政专业）</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indent="323850">
              <a:lnSpc>
                <a:spcPct val="150000"/>
              </a:lnSpc>
            </a:pPr>
            <a:endParaRPr lang="en-US" altLang="zh-CN" sz="1800" dirty="0">
              <a:solidFill>
                <a:srgbClr val="00206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2567305" y="2493010"/>
            <a:ext cx="8843645" cy="4016375"/>
          </a:xfrm>
          <a:prstGeom prst="rect">
            <a:avLst/>
          </a:prstGeom>
        </p:spPr>
      </p:pic>
      <p:pic>
        <p:nvPicPr>
          <p:cNvPr id="2" name="图片 1"/>
          <p:cNvPicPr>
            <a:picLocks noChangeAspect="1"/>
          </p:cNvPicPr>
          <p:nvPr/>
        </p:nvPicPr>
        <p:blipFill>
          <a:blip r:embed="rId2"/>
          <a:stretch>
            <a:fillRect/>
          </a:stretch>
        </p:blipFill>
        <p:spPr>
          <a:xfrm>
            <a:off x="1250950" y="2493010"/>
            <a:ext cx="1445895" cy="40043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39470" y="980440"/>
            <a:ext cx="11052175" cy="4939665"/>
          </a:xfrm>
          <a:prstGeom prst="rect">
            <a:avLst/>
          </a:prstGeom>
        </p:spPr>
      </p:pic>
      <p:sp>
        <p:nvSpPr>
          <p:cNvPr id="3" name="文本框 2"/>
          <p:cNvSpPr txBox="1"/>
          <p:nvPr/>
        </p:nvSpPr>
        <p:spPr>
          <a:xfrm>
            <a:off x="1343660" y="612140"/>
            <a:ext cx="1783080" cy="368300"/>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补录信息详情页</a:t>
            </a:r>
            <a:endParaRPr lang="zh-CN" altLang="en-US" sz="1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7"/>
          <p:cNvSpPr/>
          <p:nvPr/>
        </p:nvSpPr>
        <p:spPr>
          <a:xfrm>
            <a:off x="1199515" y="692468"/>
            <a:ext cx="9915525" cy="299974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工程业绩分（</a:t>
            </a:r>
            <a:r>
              <a:rPr lang="en-US" altLang="zh-CN" sz="1800" dirty="0">
                <a:solidFill>
                  <a:srgbClr val="002060"/>
                </a:solidFill>
                <a:latin typeface="微软雅黑" panose="020B0503020204020204" pitchFamily="34" charset="-122"/>
                <a:ea typeface="微软雅黑" panose="020B0503020204020204" pitchFamily="34" charset="-122"/>
              </a:rPr>
              <a:t>10</a:t>
            </a:r>
            <a:r>
              <a:rPr lang="zh-CN" altLang="en-US" sz="1800" dirty="0">
                <a:solidFill>
                  <a:srgbClr val="002060"/>
                </a:solidFill>
                <a:latin typeface="微软雅黑" panose="020B0503020204020204" pitchFamily="34" charset="-122"/>
                <a:ea typeface="微软雅黑" panose="020B0503020204020204" pitchFamily="34" charset="-122"/>
              </a:rPr>
              <a:t>分）：按企业有效工程项目</a:t>
            </a:r>
            <a:r>
              <a:rPr lang="zh-CN" altLang="en-US" sz="1800" dirty="0">
                <a:solidFill>
                  <a:srgbClr val="FF0000"/>
                </a:solidFill>
                <a:latin typeface="微软雅黑" panose="020B0503020204020204" pitchFamily="34" charset="-122"/>
                <a:ea typeface="微软雅黑" panose="020B0503020204020204" pitchFamily="34" charset="-122"/>
              </a:rPr>
              <a:t>数量</a:t>
            </a:r>
            <a:r>
              <a:rPr lang="zh-CN" altLang="en-US" sz="1800" dirty="0">
                <a:solidFill>
                  <a:srgbClr val="002060"/>
                </a:solidFill>
                <a:latin typeface="微软雅黑" panose="020B0503020204020204" pitchFamily="34" charset="-122"/>
                <a:ea typeface="微软雅黑" panose="020B0503020204020204" pitchFamily="34" charset="-122"/>
              </a:rPr>
              <a:t>及</a:t>
            </a:r>
            <a:r>
              <a:rPr lang="zh-CN" altLang="en-US" sz="1800" dirty="0">
                <a:solidFill>
                  <a:srgbClr val="FF0000"/>
                </a:solidFill>
                <a:latin typeface="微软雅黑" panose="020B0503020204020204" pitchFamily="34" charset="-122"/>
                <a:ea typeface="微软雅黑" panose="020B0503020204020204" pitchFamily="34" charset="-122"/>
              </a:rPr>
              <a:t>规模</a:t>
            </a:r>
            <a:r>
              <a:rPr lang="zh-CN" altLang="en-US" sz="1800" dirty="0">
                <a:solidFill>
                  <a:srgbClr val="002060"/>
                </a:solidFill>
                <a:latin typeface="微软雅黑" panose="020B0503020204020204" pitchFamily="34" charset="-122"/>
                <a:ea typeface="微软雅黑" panose="020B0503020204020204" pitchFamily="34" charset="-122"/>
              </a:rPr>
              <a:t>评分，满分10分。浙江省建筑市场公共服务管理平台中具有施工许可证的工程项目，自施工许可证发放之日起</a:t>
            </a:r>
            <a:r>
              <a:rPr lang="zh-CN" altLang="en-US" sz="1800" dirty="0">
                <a:solidFill>
                  <a:srgbClr val="FF0000"/>
                </a:solidFill>
                <a:latin typeface="微软雅黑" panose="020B0503020204020204" pitchFamily="34" charset="-122"/>
                <a:ea typeface="微软雅黑" panose="020B0503020204020204" pitchFamily="34" charset="-122"/>
              </a:rPr>
              <a:t>24个月内</a:t>
            </a:r>
            <a:r>
              <a:rPr lang="zh-CN" altLang="en-US" sz="1800" dirty="0">
                <a:solidFill>
                  <a:srgbClr val="002060"/>
                </a:solidFill>
                <a:latin typeface="微软雅黑" panose="020B0503020204020204" pitchFamily="34" charset="-122"/>
                <a:ea typeface="微软雅黑" panose="020B0503020204020204" pitchFamily="34" charset="-122"/>
              </a:rPr>
              <a:t>为有效工程项目。工程项目数量评分，每个项目得0.5分，最高得5分。工程规模评分，按合同确定的工程造价以下列规则计算：建筑工程，累计3000万元得0.5分（不足3000万元按3000万元计算、超过3000万元不足6000万元按6000万元计算，以此类推），满分5分；市政公用工程，累计1000万元得0.5分（不足1000万元按1000万元计算、超过1000万元不足2000万元按2000万元计算，以此类推），满分5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p:txBody>
      </p:sp>
      <p:graphicFrame>
        <p:nvGraphicFramePr>
          <p:cNvPr id="2" name="表格 1"/>
          <p:cNvGraphicFramePr/>
          <p:nvPr/>
        </p:nvGraphicFramePr>
        <p:xfrm>
          <a:off x="1703705" y="3789045"/>
          <a:ext cx="8534400" cy="2155190"/>
        </p:xfrm>
        <a:graphic>
          <a:graphicData uri="http://schemas.openxmlformats.org/drawingml/2006/table">
            <a:tbl>
              <a:tblPr firstRow="1" bandRow="1">
                <a:tableStyleId>{5C22544A-7EE6-4342-B048-85BDC9FD1C3A}</a:tableStyleId>
              </a:tblPr>
              <a:tblGrid>
                <a:gridCol w="2133600"/>
                <a:gridCol w="2133600"/>
                <a:gridCol w="2133600"/>
                <a:gridCol w="2133600"/>
              </a:tblGrid>
              <a:tr h="381000">
                <a:tc gridSpan="4">
                  <a:txBody>
                    <a:bodyPr/>
                    <a:p>
                      <a:pPr algn="ctr">
                        <a:buNone/>
                      </a:pPr>
                      <a:r>
                        <a:rPr lang="zh-CN" altLang="en-US" sz="1800">
                          <a:latin typeface="+mn-ea"/>
                          <a:cs typeface="+mn-ea"/>
                        </a:rPr>
                        <a:t>工程业绩分（</a:t>
                      </a:r>
                      <a:r>
                        <a:rPr lang="en-US" altLang="zh-CN" sz="1800">
                          <a:latin typeface="+mn-ea"/>
                          <a:cs typeface="+mn-ea"/>
                        </a:rPr>
                        <a:t>10</a:t>
                      </a:r>
                      <a:r>
                        <a:rPr lang="zh-CN" altLang="en-US" sz="1800">
                          <a:latin typeface="+mn-ea"/>
                          <a:cs typeface="+mn-ea"/>
                        </a:rPr>
                        <a:t>分）</a:t>
                      </a:r>
                      <a:endParaRPr lang="zh-CN" altLang="en-US" sz="1800">
                        <a:latin typeface="+mn-ea"/>
                        <a:cs typeface="+mn-ea"/>
                      </a:endParaRPr>
                    </a:p>
                  </a:txBody>
                  <a:tcPr/>
                </a:tc>
                <a:tc hMerge="1">
                  <a:tcPr/>
                </a:tc>
                <a:tc hMerge="1">
                  <a:tcPr/>
                </a:tc>
                <a:tc hMerge="1">
                  <a:tcPr/>
                </a:tc>
              </a:tr>
              <a:tr h="381000">
                <a:tc>
                  <a:txBody>
                    <a:bodyPr/>
                    <a:p>
                      <a:pPr algn="ctr">
                        <a:buNone/>
                      </a:pPr>
                      <a:r>
                        <a:rPr lang="zh-CN" altLang="en-US" sz="1800">
                          <a:latin typeface="+mn-ea"/>
                        </a:rPr>
                        <a:t>专业</a:t>
                      </a:r>
                      <a:endParaRPr lang="zh-CN" altLang="en-US" sz="1800">
                        <a:latin typeface="+mn-ea"/>
                      </a:endParaRPr>
                    </a:p>
                  </a:txBody>
                  <a:tcPr anchor="ctr" anchorCtr="0"/>
                </a:tc>
                <a:tc>
                  <a:txBody>
                    <a:bodyPr/>
                    <a:p>
                      <a:pPr indent="0" algn="ctr">
                        <a:buNone/>
                      </a:pPr>
                      <a:r>
                        <a:rPr lang="zh-CN" sz="1800" b="0">
                          <a:solidFill>
                            <a:srgbClr val="000000"/>
                          </a:solidFill>
                          <a:latin typeface="+mn-ea"/>
                        </a:rPr>
                        <a:t>项目个数</a:t>
                      </a:r>
                      <a:endParaRPr lang="zh-CN" altLang="en-US" sz="1800" b="0">
                        <a:solidFill>
                          <a:srgbClr val="000000"/>
                        </a:solidFill>
                        <a:latin typeface="+mn-ea"/>
                      </a:endParaRPr>
                    </a:p>
                  </a:txBody>
                  <a:tcPr marL="12700" marR="12700" marT="12700" vert="horz" anchor="ctr" anchorCtr="0"/>
                </a:tc>
                <a:tc>
                  <a:txBody>
                    <a:bodyPr/>
                    <a:p>
                      <a:pPr indent="0" algn="ctr">
                        <a:buNone/>
                      </a:pPr>
                      <a:r>
                        <a:rPr lang="zh-CN" sz="1800" b="0">
                          <a:solidFill>
                            <a:srgbClr val="000000"/>
                          </a:solidFill>
                          <a:latin typeface="+mn-ea"/>
                        </a:rPr>
                        <a:t>工程造价</a:t>
                      </a:r>
                      <a:endParaRPr lang="zh-CN" altLang="en-US" sz="1800" b="0">
                        <a:solidFill>
                          <a:srgbClr val="000000"/>
                        </a:solidFill>
                        <a:latin typeface="+mn-ea"/>
                      </a:endParaRPr>
                    </a:p>
                  </a:txBody>
                  <a:tcPr marL="12700" marR="12700" marT="12700" vert="horz" anchor="ctr" anchorCtr="0"/>
                </a:tc>
                <a:tc>
                  <a:txBody>
                    <a:bodyPr/>
                    <a:p>
                      <a:pPr algn="ctr">
                        <a:buNone/>
                      </a:pPr>
                      <a:r>
                        <a:rPr lang="zh-CN" altLang="en-US" sz="1800">
                          <a:latin typeface="+mn-ea"/>
                        </a:rPr>
                        <a:t>备注</a:t>
                      </a:r>
                      <a:endParaRPr lang="zh-CN" altLang="en-US" sz="1800">
                        <a:latin typeface="+mn-ea"/>
                      </a:endParaRPr>
                    </a:p>
                  </a:txBody>
                  <a:tcPr anchor="ctr" anchorCtr="0"/>
                </a:tc>
              </a:tr>
              <a:tr h="696595">
                <a:tc>
                  <a:txBody>
                    <a:bodyPr/>
                    <a:p>
                      <a:pPr algn="ctr">
                        <a:buNone/>
                      </a:pPr>
                      <a:r>
                        <a:rPr lang="zh-CN" altLang="en-US" sz="1800">
                          <a:latin typeface="+mn-ea"/>
                        </a:rPr>
                        <a:t>建筑工程</a:t>
                      </a:r>
                      <a:endParaRPr lang="zh-CN" altLang="en-US" sz="1800">
                        <a:latin typeface="+mn-ea"/>
                      </a:endParaRPr>
                    </a:p>
                  </a:txBody>
                  <a:tcPr anchor="ctr" anchorCtr="0"/>
                </a:tc>
                <a:tc>
                  <a:txBody>
                    <a:bodyPr/>
                    <a:p>
                      <a:pPr indent="0" algn="ctr">
                        <a:buNone/>
                      </a:pPr>
                      <a:r>
                        <a:rPr lang="zh-CN" sz="1800" b="0">
                          <a:solidFill>
                            <a:srgbClr val="000000"/>
                          </a:solidFill>
                          <a:latin typeface="+mn-ea"/>
                          <a:cs typeface="+mn-ea"/>
                        </a:rPr>
                        <a:t>每个</a:t>
                      </a:r>
                      <a:r>
                        <a:rPr lang="en-US" sz="1800" b="0">
                          <a:solidFill>
                            <a:srgbClr val="000000"/>
                          </a:solidFill>
                          <a:latin typeface="+mn-ea"/>
                          <a:cs typeface="+mn-ea"/>
                        </a:rPr>
                        <a:t>0.5，最高5分（10个</a:t>
                      </a:r>
                      <a:r>
                        <a:rPr lang="zh-CN" altLang="en-US" sz="1800" b="0">
                          <a:solidFill>
                            <a:srgbClr val="000000"/>
                          </a:solidFill>
                          <a:latin typeface="+mn-ea"/>
                          <a:cs typeface="+mn-ea"/>
                        </a:rPr>
                        <a:t>满分</a:t>
                      </a:r>
                      <a:r>
                        <a:rPr lang="en-US" sz="1800" b="0">
                          <a:solidFill>
                            <a:srgbClr val="000000"/>
                          </a:solidFill>
                          <a:latin typeface="+mn-ea"/>
                          <a:cs typeface="+mn-ea"/>
                        </a:rPr>
                        <a:t>）</a:t>
                      </a:r>
                      <a:endParaRPr lang="en-US" altLang="en-US" sz="1800" b="0">
                        <a:solidFill>
                          <a:srgbClr val="000000"/>
                        </a:solidFill>
                        <a:latin typeface="+mn-ea"/>
                        <a:cs typeface="+mn-ea"/>
                      </a:endParaRPr>
                    </a:p>
                  </a:txBody>
                  <a:tcPr marL="12700" marR="12700" marT="12700" vert="horz" anchor="ctr" anchorCtr="0"/>
                </a:tc>
                <a:tc>
                  <a:txBody>
                    <a:bodyPr/>
                    <a:p>
                      <a:pPr indent="0" algn="ctr">
                        <a:buNone/>
                      </a:pPr>
                      <a:r>
                        <a:rPr lang="zh-CN" sz="1800" b="0">
                          <a:solidFill>
                            <a:srgbClr val="000000"/>
                          </a:solidFill>
                          <a:latin typeface="+mn-ea"/>
                          <a:cs typeface="+mn-ea"/>
                        </a:rPr>
                        <a:t>每</a:t>
                      </a:r>
                      <a:r>
                        <a:rPr lang="en-US" sz="1800" b="0">
                          <a:solidFill>
                            <a:srgbClr val="000000"/>
                          </a:solidFill>
                          <a:latin typeface="+mn-ea"/>
                          <a:cs typeface="+mn-ea"/>
                        </a:rPr>
                        <a:t>3000万得</a:t>
                      </a:r>
                      <a:r>
                        <a:rPr lang="en-US" sz="1800" b="0">
                          <a:solidFill>
                            <a:srgbClr val="000000"/>
                          </a:solidFill>
                          <a:latin typeface="+mn-ea"/>
                          <a:cs typeface="+mn-ea"/>
                        </a:rPr>
                        <a:t>0.5分，最高5分（3亿</a:t>
                      </a:r>
                      <a:r>
                        <a:rPr lang="zh-CN" altLang="en-US" sz="1800" b="0">
                          <a:solidFill>
                            <a:srgbClr val="000000"/>
                          </a:solidFill>
                          <a:latin typeface="+mn-ea"/>
                          <a:cs typeface="+mn-ea"/>
                        </a:rPr>
                        <a:t>满分</a:t>
                      </a:r>
                      <a:r>
                        <a:rPr lang="en-US" sz="1800" b="0">
                          <a:solidFill>
                            <a:srgbClr val="000000"/>
                          </a:solidFill>
                          <a:latin typeface="+mn-ea"/>
                          <a:cs typeface="+mn-ea"/>
                        </a:rPr>
                        <a:t>）</a:t>
                      </a:r>
                      <a:endParaRPr lang="en-US" altLang="en-US" sz="1800" b="0">
                        <a:solidFill>
                          <a:srgbClr val="000000"/>
                        </a:solidFill>
                        <a:latin typeface="+mn-ea"/>
                        <a:cs typeface="+mn-ea"/>
                      </a:endParaRPr>
                    </a:p>
                  </a:txBody>
                  <a:tcPr marL="12700" marR="12700" marT="12700" vert="horz" anchor="ctr" anchorCtr="0"/>
                </a:tc>
                <a:tc rowSpan="2">
                  <a:txBody>
                    <a:bodyPr/>
                    <a:p>
                      <a:pPr algn="ctr">
                        <a:buNone/>
                      </a:pPr>
                      <a:r>
                        <a:rPr lang="zh-CN" altLang="en-US" sz="1800">
                          <a:latin typeface="+mn-ea"/>
                          <a:cs typeface="+mn-ea"/>
                        </a:rPr>
                        <a:t>诚信平台自动抓取24个月内办理施工许可证项目并按项目属性（房建市政）分别进行计算</a:t>
                      </a:r>
                      <a:endParaRPr lang="zh-CN" altLang="en-US" sz="1800">
                        <a:latin typeface="+mn-ea"/>
                        <a:cs typeface="+mn-ea"/>
                      </a:endParaRPr>
                    </a:p>
                  </a:txBody>
                  <a:tcPr anchor="ctr" anchorCtr="0"/>
                </a:tc>
              </a:tr>
              <a:tr h="696595">
                <a:tc>
                  <a:txBody>
                    <a:bodyPr/>
                    <a:p>
                      <a:pPr algn="ctr">
                        <a:buNone/>
                      </a:pPr>
                      <a:r>
                        <a:rPr lang="zh-CN" altLang="en-US" sz="1800">
                          <a:latin typeface="+mn-ea"/>
                        </a:rPr>
                        <a:t>市政公用工程</a:t>
                      </a:r>
                      <a:endParaRPr lang="zh-CN" altLang="en-US" sz="1800">
                        <a:latin typeface="+mn-ea"/>
                      </a:endParaRPr>
                    </a:p>
                  </a:txBody>
                  <a:tcPr anchor="ctr" anchorCtr="0"/>
                </a:tc>
                <a:tc>
                  <a:txBody>
                    <a:bodyPr/>
                    <a:p>
                      <a:pPr indent="0" algn="ctr">
                        <a:buNone/>
                      </a:pPr>
                      <a:r>
                        <a:rPr lang="zh-CN" sz="1800" b="0">
                          <a:solidFill>
                            <a:srgbClr val="000000"/>
                          </a:solidFill>
                          <a:latin typeface="+mn-ea"/>
                          <a:cs typeface="+mn-ea"/>
                        </a:rPr>
                        <a:t>每个</a:t>
                      </a:r>
                      <a:r>
                        <a:rPr lang="en-US" sz="1800" b="0">
                          <a:solidFill>
                            <a:srgbClr val="000000"/>
                          </a:solidFill>
                          <a:latin typeface="+mn-ea"/>
                          <a:cs typeface="+mn-ea"/>
                        </a:rPr>
                        <a:t>0.5，最高5分（10个</a:t>
                      </a:r>
                      <a:r>
                        <a:rPr lang="zh-CN" altLang="en-US" sz="1800" b="0">
                          <a:solidFill>
                            <a:srgbClr val="000000"/>
                          </a:solidFill>
                          <a:latin typeface="+mn-ea"/>
                          <a:cs typeface="+mn-ea"/>
                        </a:rPr>
                        <a:t>满分</a:t>
                      </a:r>
                      <a:r>
                        <a:rPr lang="en-US" sz="1800" b="0">
                          <a:solidFill>
                            <a:srgbClr val="000000"/>
                          </a:solidFill>
                          <a:latin typeface="+mn-ea"/>
                          <a:cs typeface="+mn-ea"/>
                        </a:rPr>
                        <a:t>）</a:t>
                      </a:r>
                      <a:endParaRPr lang="en-US" altLang="en-US" sz="1800" b="0">
                        <a:solidFill>
                          <a:srgbClr val="000000"/>
                        </a:solidFill>
                        <a:latin typeface="+mn-ea"/>
                        <a:cs typeface="+mn-ea"/>
                      </a:endParaRPr>
                    </a:p>
                  </a:txBody>
                  <a:tcPr marL="12700" marR="12700" marT="12700" vert="horz" anchor="ctr" anchorCtr="0"/>
                </a:tc>
                <a:tc>
                  <a:txBody>
                    <a:bodyPr/>
                    <a:p>
                      <a:pPr indent="0" algn="ctr">
                        <a:buNone/>
                      </a:pPr>
                      <a:r>
                        <a:rPr lang="zh-CN" sz="1800" b="0">
                          <a:solidFill>
                            <a:srgbClr val="000000"/>
                          </a:solidFill>
                          <a:latin typeface="+mn-ea"/>
                          <a:cs typeface="+mn-ea"/>
                        </a:rPr>
                        <a:t>每1</a:t>
                      </a:r>
                      <a:r>
                        <a:rPr lang="en-US" sz="1800" b="0">
                          <a:solidFill>
                            <a:srgbClr val="000000"/>
                          </a:solidFill>
                          <a:latin typeface="+mn-ea"/>
                          <a:cs typeface="+mn-ea"/>
                        </a:rPr>
                        <a:t>000万得</a:t>
                      </a:r>
                      <a:r>
                        <a:rPr lang="en-US" sz="1800" b="0">
                          <a:solidFill>
                            <a:srgbClr val="000000"/>
                          </a:solidFill>
                          <a:latin typeface="+mn-ea"/>
                          <a:cs typeface="+mn-ea"/>
                        </a:rPr>
                        <a:t>0.5分，最高5分（1亿</a:t>
                      </a:r>
                      <a:r>
                        <a:rPr lang="zh-CN" altLang="en-US" sz="1800" b="0">
                          <a:solidFill>
                            <a:srgbClr val="000000"/>
                          </a:solidFill>
                          <a:latin typeface="+mn-ea"/>
                          <a:cs typeface="+mn-ea"/>
                        </a:rPr>
                        <a:t>满分</a:t>
                      </a:r>
                      <a:r>
                        <a:rPr lang="en-US" sz="1800" b="0">
                          <a:solidFill>
                            <a:srgbClr val="000000"/>
                          </a:solidFill>
                          <a:latin typeface="+mn-ea"/>
                          <a:cs typeface="+mn-ea"/>
                        </a:rPr>
                        <a:t>）</a:t>
                      </a:r>
                      <a:endParaRPr lang="en-US" altLang="en-US" sz="1800" b="0">
                        <a:solidFill>
                          <a:srgbClr val="000000"/>
                        </a:solidFill>
                        <a:latin typeface="+mn-ea"/>
                        <a:cs typeface="+mn-ea"/>
                      </a:endParaRPr>
                    </a:p>
                  </a:txBody>
                  <a:tcPr marL="12700" marR="12700" marT="12700" vert="horz" anchor="ctr" anchorCtr="0"/>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7"/>
          <p:cNvSpPr/>
          <p:nvPr/>
        </p:nvSpPr>
        <p:spPr>
          <a:xfrm>
            <a:off x="1222375" y="715963"/>
            <a:ext cx="9915525" cy="563118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良好信息加分（</a:t>
            </a:r>
            <a:r>
              <a:rPr lang="en-US" altLang="zh-CN" sz="1800" dirty="0">
                <a:solidFill>
                  <a:srgbClr val="002060"/>
                </a:solidFill>
                <a:latin typeface="微软雅黑" panose="020B0503020204020204" pitchFamily="34" charset="-122"/>
                <a:ea typeface="微软雅黑" panose="020B0503020204020204" pitchFamily="34" charset="-122"/>
              </a:rPr>
              <a:t>40</a:t>
            </a:r>
            <a:r>
              <a:rPr lang="zh-CN" altLang="en-US" sz="1800" dirty="0">
                <a:solidFill>
                  <a:srgbClr val="002060"/>
                </a:solidFill>
                <a:latin typeface="微软雅黑" panose="020B0503020204020204" pitchFamily="34" charset="-122"/>
                <a:ea typeface="微软雅黑" panose="020B0503020204020204" pitchFamily="34" charset="-122"/>
              </a:rPr>
              <a:t>分）：对照《建筑施工企业良好信息加分标准》（附件</a:t>
            </a: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a:solidFill>
                  <a:srgbClr val="002060"/>
                </a:solidFill>
                <a:latin typeface="微软雅黑" panose="020B0503020204020204" pitchFamily="34" charset="-122"/>
                <a:ea typeface="微软雅黑" panose="020B0503020204020204" pitchFamily="34" charset="-122"/>
              </a:rPr>
              <a:t>）评分，初始分</a:t>
            </a:r>
            <a:r>
              <a:rPr lang="en-US" altLang="zh-CN" sz="1800" dirty="0">
                <a:solidFill>
                  <a:srgbClr val="002060"/>
                </a:solidFill>
                <a:latin typeface="微软雅黑" panose="020B0503020204020204" pitchFamily="34" charset="-122"/>
                <a:ea typeface="微软雅黑" panose="020B0503020204020204" pitchFamily="34" charset="-122"/>
              </a:rPr>
              <a:t>0</a:t>
            </a:r>
            <a:r>
              <a:rPr lang="zh-CN" altLang="en-US" sz="1800" dirty="0">
                <a:solidFill>
                  <a:srgbClr val="002060"/>
                </a:solidFill>
                <a:latin typeface="微软雅黑" panose="020B0503020204020204" pitchFamily="34" charset="-122"/>
                <a:ea typeface="微软雅黑" panose="020B0503020204020204" pitchFamily="34" charset="-122"/>
              </a:rPr>
              <a:t>分，最高</a:t>
            </a:r>
            <a:r>
              <a:rPr lang="en-US" altLang="zh-CN" sz="1800" dirty="0">
                <a:solidFill>
                  <a:srgbClr val="002060"/>
                </a:solidFill>
                <a:latin typeface="微软雅黑" panose="020B0503020204020204" pitchFamily="34" charset="-122"/>
                <a:ea typeface="微软雅黑" panose="020B0503020204020204" pitchFamily="34" charset="-122"/>
              </a:rPr>
              <a:t>40</a:t>
            </a:r>
            <a:r>
              <a:rPr lang="zh-CN" altLang="en-US" sz="1800" dirty="0">
                <a:solidFill>
                  <a:srgbClr val="002060"/>
                </a:solidFill>
                <a:latin typeface="微软雅黑" panose="020B0503020204020204" pitchFamily="34" charset="-122"/>
                <a:ea typeface="微软雅黑" panose="020B0503020204020204" pitchFamily="34" charset="-122"/>
              </a:rPr>
              <a:t>分。同一企业的同一工程具有同一性质不同级别良好信息的，按最高级别标准加分，不作累计加分。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不良信息扣分（</a:t>
            </a:r>
            <a:r>
              <a:rPr lang="en-US" altLang="zh-CN" sz="1800" dirty="0">
                <a:solidFill>
                  <a:srgbClr val="002060"/>
                </a:solidFill>
                <a:latin typeface="微软雅黑" panose="020B0503020204020204" pitchFamily="34" charset="-122"/>
                <a:ea typeface="微软雅黑" panose="020B0503020204020204" pitchFamily="34" charset="-122"/>
              </a:rPr>
              <a:t>70</a:t>
            </a:r>
            <a:r>
              <a:rPr lang="zh-CN" altLang="en-US" sz="1800" dirty="0">
                <a:solidFill>
                  <a:srgbClr val="002060"/>
                </a:solidFill>
                <a:latin typeface="微软雅黑" panose="020B0503020204020204" pitchFamily="34" charset="-122"/>
                <a:ea typeface="微软雅黑" panose="020B0503020204020204" pitchFamily="34" charset="-122"/>
              </a:rPr>
              <a:t>分）：根据企业被依法认定的违法行为对照《建筑施工企业不良信息扣分标准》（附件2）扣分，初始分70分。同一企业的同一事项涉及多个扣分标准的，按照扣分最高标准执行，不作累计扣分。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  </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良好信息和不良信息</a:t>
            </a:r>
            <a:r>
              <a:rPr lang="zh-CN" altLang="en-US" sz="1800" dirty="0">
                <a:solidFill>
                  <a:srgbClr val="FF0000"/>
                </a:solidFill>
                <a:latin typeface="微软雅黑" panose="020B0503020204020204" pitchFamily="34" charset="-122"/>
                <a:ea typeface="微软雅黑" panose="020B0503020204020204" pitchFamily="34" charset="-122"/>
                <a:sym typeface="+mn-ea"/>
              </a:rPr>
              <a:t>涉及项目（省内项目）</a:t>
            </a:r>
            <a:r>
              <a:rPr lang="zh-CN" altLang="en-US" sz="1800" dirty="0">
                <a:solidFill>
                  <a:srgbClr val="002060"/>
                </a:solidFill>
                <a:latin typeface="微软雅黑" panose="020B0503020204020204" pitchFamily="34" charset="-122"/>
                <a:ea typeface="微软雅黑" panose="020B0503020204020204" pitchFamily="34" charset="-122"/>
                <a:sym typeface="+mn-ea"/>
              </a:rPr>
              <a:t>的原则上由</a:t>
            </a:r>
            <a:r>
              <a:rPr lang="zh-CN" altLang="en-US" sz="1800" dirty="0">
                <a:solidFill>
                  <a:srgbClr val="FF0000"/>
                </a:solidFill>
                <a:latin typeface="微软雅黑" panose="020B0503020204020204" pitchFamily="34" charset="-122"/>
                <a:ea typeface="微软雅黑" panose="020B0503020204020204" pitchFamily="34" charset="-122"/>
                <a:sym typeface="+mn-ea"/>
              </a:rPr>
              <a:t>项目所在地</a:t>
            </a:r>
            <a:r>
              <a:rPr lang="zh-CN" altLang="en-US" sz="1800" dirty="0">
                <a:solidFill>
                  <a:srgbClr val="002060"/>
                </a:solidFill>
                <a:latin typeface="微软雅黑" panose="020B0503020204020204" pitchFamily="34" charset="-122"/>
                <a:ea typeface="微软雅黑" panose="020B0503020204020204" pitchFamily="34" charset="-122"/>
                <a:sym typeface="+mn-ea"/>
              </a:rPr>
              <a:t>县级住房城乡建设主管部门</a:t>
            </a:r>
            <a:r>
              <a:rPr lang="en-US" altLang="zh-CN" sz="1800" dirty="0">
                <a:solidFill>
                  <a:srgbClr val="002060"/>
                </a:solidFill>
                <a:latin typeface="微软雅黑" panose="020B0503020204020204" pitchFamily="34" charset="-122"/>
                <a:ea typeface="微软雅黑" panose="020B0503020204020204" pitchFamily="34" charset="-122"/>
                <a:sym typeface="+mn-ea"/>
              </a:rPr>
              <a:t>   </a:t>
            </a:r>
            <a:endParaRPr lang="en-US" altLang="zh-CN" sz="1800" dirty="0">
              <a:solidFill>
                <a:srgbClr val="002060"/>
              </a:solidFill>
              <a:latin typeface="微软雅黑" panose="020B0503020204020204" pitchFamily="34" charset="-122"/>
              <a:ea typeface="微软雅黑" panose="020B0503020204020204" pitchFamily="34" charset="-122"/>
              <a:sym typeface="+mn-ea"/>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负责采集</a:t>
            </a:r>
            <a:br>
              <a:rPr lang="zh-CN" altLang="en-US" sz="1800" dirty="0">
                <a:solidFill>
                  <a:srgbClr val="002060"/>
                </a:solidFill>
                <a:latin typeface="微软雅黑" panose="020B0503020204020204" pitchFamily="34" charset="-122"/>
                <a:ea typeface="微软雅黑" panose="020B0503020204020204" pitchFamily="34" charset="-122"/>
                <a:sym typeface="+mn-ea"/>
              </a:rPr>
            </a:br>
            <a:r>
              <a:rPr lang="zh-CN" altLang="en-US" sz="1800" dirty="0">
                <a:solidFill>
                  <a:srgbClr val="002060"/>
                </a:solidFill>
                <a:latin typeface="微软雅黑" panose="020B0503020204020204" pitchFamily="34" charset="-122"/>
                <a:ea typeface="微软雅黑" panose="020B0503020204020204" pitchFamily="34" charset="-122"/>
                <a:sym typeface="+mn-ea"/>
              </a:rPr>
              <a:t>    </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en-US" altLang="zh-CN" sz="1800" dirty="0">
                <a:solidFill>
                  <a:srgbClr val="FF0000"/>
                </a:solidFill>
                <a:latin typeface="微软雅黑" panose="020B0503020204020204" pitchFamily="34" charset="-122"/>
                <a:ea typeface="微软雅黑" panose="020B0503020204020204" pitchFamily="34" charset="-122"/>
                <a:sym typeface="+mn-ea"/>
              </a:rPr>
              <a:t> </a:t>
            </a:r>
            <a:r>
              <a:rPr lang="zh-CN" altLang="en-US" sz="1800" dirty="0">
                <a:solidFill>
                  <a:srgbClr val="FF0000"/>
                </a:solidFill>
                <a:latin typeface="微软雅黑" panose="020B0503020204020204" pitchFamily="34" charset="-122"/>
                <a:ea typeface="微软雅黑" panose="020B0503020204020204" pitchFamily="34" charset="-122"/>
                <a:sym typeface="+mn-ea"/>
              </a:rPr>
              <a:t>其他（关联企业的）</a:t>
            </a:r>
            <a:r>
              <a:rPr lang="zh-CN" altLang="en-US" sz="1800" dirty="0">
                <a:solidFill>
                  <a:srgbClr val="002060"/>
                </a:solidFill>
                <a:latin typeface="微软雅黑" panose="020B0503020204020204" pitchFamily="34" charset="-122"/>
                <a:ea typeface="微软雅黑" panose="020B0503020204020204" pitchFamily="34" charset="-122"/>
                <a:sym typeface="+mn-ea"/>
              </a:rPr>
              <a:t>良好信息和不良信息由</a:t>
            </a:r>
            <a:r>
              <a:rPr lang="zh-CN" altLang="en-US" sz="1800" dirty="0">
                <a:solidFill>
                  <a:srgbClr val="FF0000"/>
                </a:solidFill>
                <a:latin typeface="微软雅黑" panose="020B0503020204020204" pitchFamily="34" charset="-122"/>
                <a:ea typeface="微软雅黑" panose="020B0503020204020204" pitchFamily="34" charset="-122"/>
                <a:sym typeface="+mn-ea"/>
              </a:rPr>
              <a:t>企业注册地</a:t>
            </a:r>
            <a:r>
              <a:rPr lang="zh-CN" altLang="en-US" sz="1800" dirty="0">
                <a:solidFill>
                  <a:srgbClr val="002060"/>
                </a:solidFill>
                <a:latin typeface="微软雅黑" panose="020B0503020204020204" pitchFamily="34" charset="-122"/>
                <a:ea typeface="微软雅黑" panose="020B0503020204020204" pitchFamily="34" charset="-122"/>
                <a:sym typeface="+mn-ea"/>
              </a:rPr>
              <a:t>县级住房城乡建设主管部门负责采集，</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zh-CN" altLang="en-US" sz="1800" dirty="0">
                <a:solidFill>
                  <a:srgbClr val="002060"/>
                </a:solidFill>
                <a:latin typeface="微软雅黑" panose="020B0503020204020204" pitchFamily="34" charset="-122"/>
                <a:ea typeface="微软雅黑" panose="020B0503020204020204" pitchFamily="34" charset="-122"/>
                <a:sym typeface="+mn-ea"/>
              </a:rPr>
              <a:t>    </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省信用分良好信息</a:t>
            </a:r>
            <a:r>
              <a:rPr lang="zh-CN" altLang="en-US" sz="1800" dirty="0">
                <a:solidFill>
                  <a:srgbClr val="FF0000"/>
                </a:solidFill>
                <a:latin typeface="微软雅黑" panose="020B0503020204020204" pitchFamily="34" charset="-122"/>
                <a:ea typeface="微软雅黑" panose="020B0503020204020204" pitchFamily="34" charset="-122"/>
                <a:sym typeface="+mn-ea"/>
              </a:rPr>
              <a:t>无需企业申报，</a:t>
            </a:r>
            <a:r>
              <a:rPr lang="zh-CN" altLang="en-US" sz="1800" dirty="0">
                <a:solidFill>
                  <a:srgbClr val="002060"/>
                </a:solidFill>
                <a:latin typeface="微软雅黑" panose="020B0503020204020204" pitchFamily="34" charset="-122"/>
                <a:ea typeface="微软雅黑" panose="020B0503020204020204" pitchFamily="34" charset="-122"/>
                <a:sym typeface="+mn-ea"/>
              </a:rPr>
              <a:t>主管部门未采集到的按以上原则找各地建设主管部门</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r>
              <a:rPr lang="zh-CN" altLang="en-US" sz="1800" dirty="0">
                <a:solidFill>
                  <a:srgbClr val="002060"/>
                </a:solidFill>
                <a:latin typeface="微软雅黑" panose="020B0503020204020204" pitchFamily="34" charset="-122"/>
                <a:ea typeface="微软雅黑" panose="020B0503020204020204" pitchFamily="34" charset="-122"/>
                <a:sym typeface="+mn-ea"/>
              </a:rPr>
              <a:t> </a:t>
            </a:r>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各县（市、区）采集人员联系方式详见申报指南-附件2</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（注：</a:t>
            </a:r>
            <a:r>
              <a:rPr lang="zh-CN" altLang="en-US" sz="1800" dirty="0">
                <a:solidFill>
                  <a:srgbClr val="FF0000"/>
                </a:solidFill>
                <a:latin typeface="微软雅黑" panose="020B0503020204020204" pitchFamily="34" charset="-122"/>
                <a:ea typeface="微软雅黑" panose="020B0503020204020204" pitchFamily="34" charset="-122"/>
              </a:rPr>
              <a:t>省外项目</a:t>
            </a:r>
            <a:r>
              <a:rPr lang="zh-CN" altLang="en-US" sz="1800" dirty="0">
                <a:solidFill>
                  <a:srgbClr val="002060"/>
                </a:solidFill>
                <a:latin typeface="微软雅黑" panose="020B0503020204020204" pitchFamily="34" charset="-122"/>
                <a:ea typeface="微软雅黑" panose="020B0503020204020204" pitchFamily="34" charset="-122"/>
              </a:rPr>
              <a:t>的良好信息找企业注册地县级建设主管部门采集）</a:t>
            </a:r>
            <a:endParaRPr lang="zh-CN" altLang="en-US" sz="1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《建筑施工企业良好信息加分标准》</a:t>
            </a:r>
            <a:endParaRPr lang="zh-CN" altLang="en-US"/>
          </a:p>
        </p:txBody>
      </p:sp>
      <p:sp>
        <p:nvSpPr>
          <p:cNvPr id="6" name="文本框 5"/>
          <p:cNvSpPr txBox="1"/>
          <p:nvPr/>
        </p:nvSpPr>
        <p:spPr>
          <a:xfrm>
            <a:off x="983615" y="4563110"/>
            <a:ext cx="10927080" cy="1753235"/>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a:t>
            </a: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a:solidFill>
                  <a:srgbClr val="002060"/>
                </a:solidFill>
                <a:latin typeface="微软雅黑" panose="020B0503020204020204" pitchFamily="34" charset="-122"/>
                <a:ea typeface="微软雅黑" panose="020B0503020204020204" pitchFamily="34" charset="-122"/>
              </a:rPr>
              <a:t>表彰奖励需有具体评审程序和发文形式等内容，如：衢州市政府组织的建筑产业之星奖、</a:t>
            </a:r>
            <a:br>
              <a:rPr lang="zh-CN" altLang="en-US" sz="1800" dirty="0">
                <a:solidFill>
                  <a:srgbClr val="002060"/>
                </a:solidFill>
                <a:latin typeface="微软雅黑" panose="020B0503020204020204" pitchFamily="34" charset="-122"/>
                <a:ea typeface="微软雅黑" panose="020B0503020204020204" pitchFamily="34" charset="-122"/>
              </a:rPr>
            </a:b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市住建局组织的建筑业龙头骨干优秀企业评选（预计于下月发布</a:t>
            </a:r>
            <a:r>
              <a:rPr lang="zh-CN" altLang="en-US" sz="1800" dirty="0">
                <a:solidFill>
                  <a:srgbClr val="002060"/>
                </a:solidFill>
                <a:latin typeface="微软雅黑" panose="020B0503020204020204" pitchFamily="34" charset="-122"/>
                <a:ea typeface="微软雅黑" panose="020B0503020204020204" pitchFamily="34" charset="-122"/>
                <a:sym typeface="+mn-ea"/>
              </a:rPr>
              <a:t>）等。</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不含各级党委政府办公室和各类领导小组表彰的文件、红头表扬信以及无文号的表彰文件。</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2.</a:t>
            </a:r>
            <a:r>
              <a:rPr lang="zh-CN" altLang="en-US" sz="1800" dirty="0">
                <a:solidFill>
                  <a:srgbClr val="002060"/>
                </a:solidFill>
                <a:latin typeface="微软雅黑" panose="020B0503020204020204" pitchFamily="34" charset="-122"/>
                <a:ea typeface="微软雅黑" panose="020B0503020204020204" pitchFamily="34" charset="-122"/>
              </a:rPr>
              <a:t>只关联企业的荣誉奖项（表彰奖励、政府质量奖、示范企业、企业技术中心、高新技术企业等</a:t>
            </a:r>
            <a:r>
              <a:rPr lang="zh-CN" altLang="en-US" sz="1800" dirty="0">
                <a:solidFill>
                  <a:srgbClr val="002060"/>
                </a:solidFill>
                <a:latin typeface="微软雅黑" panose="020B0503020204020204" pitchFamily="34" charset="-122"/>
                <a:ea typeface="微软雅黑" panose="020B0503020204020204" pitchFamily="34" charset="-122"/>
                <a:sym typeface="+mn-ea"/>
              </a:rPr>
              <a:t>）</a:t>
            </a:r>
            <a:r>
              <a:rPr lang="zh-CN" altLang="en-US" sz="1800" dirty="0">
                <a:solidFill>
                  <a:srgbClr val="002060"/>
                </a:solidFill>
                <a:latin typeface="微软雅黑" panose="020B0503020204020204" pitchFamily="34" charset="-122"/>
                <a:ea typeface="微软雅黑" panose="020B0503020204020204" pitchFamily="34" charset="-122"/>
              </a:rPr>
              <a:t>加分</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内容是不分房建市政的，房建市政分可同时加分。</a:t>
            </a:r>
            <a:endParaRPr lang="en-US" altLang="zh-CN"/>
          </a:p>
          <a:p>
            <a:pPr algn="l"/>
            <a:endParaRPr lang="en-US" altLang="zh-CN"/>
          </a:p>
        </p:txBody>
      </p:sp>
      <p:pic>
        <p:nvPicPr>
          <p:cNvPr id="7" name="图片 6"/>
          <p:cNvPicPr>
            <a:picLocks noChangeAspect="1"/>
          </p:cNvPicPr>
          <p:nvPr/>
        </p:nvPicPr>
        <p:blipFill>
          <a:blip r:embed="rId1"/>
          <a:stretch>
            <a:fillRect/>
          </a:stretch>
        </p:blipFill>
        <p:spPr>
          <a:xfrm>
            <a:off x="623570" y="908685"/>
            <a:ext cx="11134725" cy="3438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《建筑施工企业良好信息加分标准》</a:t>
            </a:r>
            <a:endParaRPr lang="zh-CN" altLang="en-US"/>
          </a:p>
        </p:txBody>
      </p:sp>
      <p:sp>
        <p:nvSpPr>
          <p:cNvPr id="6" name="文本框 5"/>
          <p:cNvSpPr txBox="1"/>
          <p:nvPr/>
        </p:nvSpPr>
        <p:spPr>
          <a:xfrm>
            <a:off x="1127125" y="3212465"/>
            <a:ext cx="10698480" cy="645160"/>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注：政府质量奖有效期按发文日期计算，即使我市政府质量奖永久有效，但此奖只在发文有效期内得分。</a:t>
            </a:r>
            <a:endParaRPr lang="en-US" altLang="zh-CN"/>
          </a:p>
          <a:p>
            <a:pPr algn="l"/>
            <a:endParaRPr lang="en-US" altLang="zh-CN"/>
          </a:p>
        </p:txBody>
      </p:sp>
      <p:pic>
        <p:nvPicPr>
          <p:cNvPr id="5" name="图片 4"/>
          <p:cNvPicPr>
            <a:picLocks noChangeAspect="1"/>
          </p:cNvPicPr>
          <p:nvPr/>
        </p:nvPicPr>
        <p:blipFill>
          <a:blip r:embed="rId1"/>
          <a:stretch>
            <a:fillRect/>
          </a:stretch>
        </p:blipFill>
        <p:spPr>
          <a:xfrm>
            <a:off x="839470" y="1268730"/>
            <a:ext cx="10801350" cy="1314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《建筑施工企业良好信息加分标准》</a:t>
            </a:r>
            <a:endParaRPr lang="zh-CN" altLang="en-US"/>
          </a:p>
        </p:txBody>
      </p:sp>
      <p:sp>
        <p:nvSpPr>
          <p:cNvPr id="6" name="文本框 5"/>
          <p:cNvSpPr txBox="1"/>
          <p:nvPr/>
        </p:nvSpPr>
        <p:spPr>
          <a:xfrm>
            <a:off x="767080" y="4436745"/>
            <a:ext cx="11384280" cy="2584450"/>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注：1.项目奖项跟项目属性关联，分房建市政项目分别加分；</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2.获奖的项目可以为全国范围内，并且在全国建筑市场监管公共服务平台能提取到项目信息。</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zh-CN" altLang="en-US" sz="1800" dirty="0">
                <a:solidFill>
                  <a:srgbClr val="002060"/>
                </a:solidFill>
                <a:latin typeface="微软雅黑" panose="020B0503020204020204" pitchFamily="34" charset="-122"/>
                <a:ea typeface="微软雅黑" panose="020B0503020204020204" pitchFamily="34" charset="-122"/>
                <a:sym typeface="+mn-ea"/>
              </a:rPr>
              <a:t>    3.获奖项目需在全国建筑市场监管公共服务平台或省诚信平台项目为竣工状态才能提取到进行加分；</a:t>
            </a:r>
            <a:br>
              <a:rPr lang="zh-CN" altLang="en-US" sz="1800" dirty="0">
                <a:solidFill>
                  <a:srgbClr val="002060"/>
                </a:solidFill>
                <a:latin typeface="微软雅黑" panose="020B0503020204020204" pitchFamily="34" charset="-122"/>
                <a:ea typeface="微软雅黑" panose="020B0503020204020204" pitchFamily="34" charset="-122"/>
                <a:sym typeface="+mn-ea"/>
              </a:rPr>
            </a:br>
            <a:r>
              <a:rPr lang="zh-CN" altLang="en-US" sz="1800" dirty="0">
                <a:solidFill>
                  <a:srgbClr val="002060"/>
                </a:solidFill>
                <a:latin typeface="微软雅黑" panose="020B0503020204020204" pitchFamily="34" charset="-122"/>
                <a:ea typeface="微软雅黑" panose="020B0503020204020204" pitchFamily="34" charset="-122"/>
                <a:sym typeface="+mn-ea"/>
              </a:rPr>
              <a:t>    4.优质工程为本地区质量最高奖，暨省级优质工程指“钱江杯”或其他省同等级的省级优质工程，市级优质</a:t>
            </a:r>
            <a:br>
              <a:rPr lang="zh-CN" altLang="en-US" sz="1800" dirty="0">
                <a:solidFill>
                  <a:srgbClr val="002060"/>
                </a:solidFill>
                <a:latin typeface="微软雅黑" panose="020B0503020204020204" pitchFamily="34" charset="-122"/>
                <a:ea typeface="微软雅黑" panose="020B0503020204020204" pitchFamily="34" charset="-122"/>
                <a:sym typeface="+mn-ea"/>
              </a:rPr>
            </a:br>
            <a:r>
              <a:rPr lang="zh-CN" altLang="en-US" sz="1800" dirty="0">
                <a:solidFill>
                  <a:srgbClr val="002060"/>
                </a:solidFill>
                <a:latin typeface="微软雅黑" panose="020B0503020204020204" pitchFamily="34" charset="-122"/>
                <a:ea typeface="微软雅黑" panose="020B0503020204020204" pitchFamily="34" charset="-122"/>
                <a:sym typeface="+mn-ea"/>
              </a:rPr>
              <a:t> </a:t>
            </a:r>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工程指“衢江杯”或其他设区市同等级的市级优质工程，县级优质工程同理。</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r>
              <a:rPr lang="zh-CN" altLang="en-US" sz="1800" dirty="0">
                <a:solidFill>
                  <a:srgbClr val="002060"/>
                </a:solidFill>
                <a:latin typeface="微软雅黑" panose="020B0503020204020204" pitchFamily="34" charset="-122"/>
                <a:ea typeface="微软雅黑" panose="020B0503020204020204" pitchFamily="34" charset="-122"/>
                <a:sym typeface="+mn-ea"/>
              </a:rPr>
              <a:t>    5.标准化工地以住房和城乡建设行政主管部门发文明确的单位为准。</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r>
              <a:rPr lang="zh-CN" altLang="en-US" sz="1800" dirty="0">
                <a:solidFill>
                  <a:srgbClr val="002060"/>
                </a:solidFill>
                <a:latin typeface="微软雅黑" panose="020B0503020204020204" pitchFamily="34" charset="-122"/>
                <a:ea typeface="微软雅黑" panose="020B0503020204020204" pitchFamily="34" charset="-122"/>
                <a:sym typeface="+mn-ea"/>
              </a:rPr>
              <a:t>    6.市里评的“优质结构”、“市政金奖”、“优秀园林工程奖”以及其他协会（组织）评定的优质工程、</a:t>
            </a:r>
            <a:br>
              <a:rPr lang="zh-CN" altLang="en-US" sz="1800" dirty="0">
                <a:solidFill>
                  <a:srgbClr val="002060"/>
                </a:solidFill>
                <a:latin typeface="微软雅黑" panose="020B0503020204020204" pitchFamily="34" charset="-122"/>
                <a:ea typeface="微软雅黑" panose="020B0503020204020204" pitchFamily="34" charset="-122"/>
                <a:sym typeface="+mn-ea"/>
              </a:rPr>
            </a:br>
            <a:r>
              <a:rPr lang="zh-CN" altLang="en-US" sz="1800" dirty="0">
                <a:solidFill>
                  <a:srgbClr val="002060"/>
                </a:solidFill>
                <a:latin typeface="微软雅黑" panose="020B0503020204020204" pitchFamily="34" charset="-122"/>
                <a:ea typeface="微软雅黑" panose="020B0503020204020204" pitchFamily="34" charset="-122"/>
                <a:sym typeface="+mn-ea"/>
              </a:rPr>
              <a:t>      标化工地等奖项均不列入信用评价范围。</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endParaRPr lang="en-US" altLang="zh-CN"/>
          </a:p>
        </p:txBody>
      </p:sp>
      <p:pic>
        <p:nvPicPr>
          <p:cNvPr id="4" name="图片 3"/>
          <p:cNvPicPr>
            <a:picLocks noChangeAspect="1"/>
          </p:cNvPicPr>
          <p:nvPr/>
        </p:nvPicPr>
        <p:blipFill>
          <a:blip r:embed="rId1"/>
          <a:stretch>
            <a:fillRect/>
          </a:stretch>
        </p:blipFill>
        <p:spPr>
          <a:xfrm>
            <a:off x="685800" y="764540"/>
            <a:ext cx="10820400" cy="3533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37211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67" name="圆角矩形 66"/>
          <p:cNvSpPr/>
          <p:nvPr/>
        </p:nvSpPr>
        <p:spPr>
          <a:xfrm>
            <a:off x="5788025" y="1027113"/>
            <a:ext cx="512763" cy="511175"/>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6" tIns="60913" rIns="121826" bIns="60913"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rPr>
              <a:t>1</a:t>
            </a: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69088" y="1066800"/>
            <a:ext cx="3740760" cy="511175"/>
            <a:chOff x="6339097" y="1613757"/>
            <a:chExt cx="3744416" cy="511504"/>
          </a:xfrm>
          <a:solidFill>
            <a:srgbClr val="00B0F0"/>
          </a:solidFill>
        </p:grpSpPr>
        <p:sp>
          <p:nvSpPr>
            <p:cNvPr id="69" name="圆角矩形 68"/>
            <p:cNvSpPr/>
            <p:nvPr/>
          </p:nvSpPr>
          <p:spPr>
            <a:xfrm>
              <a:off x="6339097" y="1613757"/>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613" tIns="81306" rIns="162613" bIns="81306"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sp>
          <p:nvSpPr>
            <p:cNvPr id="19461" name="矩形 69"/>
            <p:cNvSpPr/>
            <p:nvPr/>
          </p:nvSpPr>
          <p:spPr>
            <a:xfrm>
              <a:off x="6723012" y="1613757"/>
              <a:ext cx="2977247" cy="470202"/>
            </a:xfrm>
            <a:prstGeom prst="rect">
              <a:avLst/>
            </a:prstGeom>
            <a:grpFill/>
            <a:ln w="9525">
              <a:noFill/>
            </a:ln>
          </p:spPr>
          <p:txBody>
            <a:bodyPr wrap="square" lIns="162613" tIns="81306" rIns="162613" bIns="81306"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修订背景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71" name="圆角矩形 70"/>
          <p:cNvSpPr/>
          <p:nvPr/>
        </p:nvSpPr>
        <p:spPr>
          <a:xfrm>
            <a:off x="5788025" y="1863725"/>
            <a:ext cx="512763" cy="511175"/>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6" tIns="60913" rIns="121826" bIns="60913"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rPr>
              <a:t>2</a:t>
            </a: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5275" y="1863725"/>
            <a:ext cx="3740150" cy="511175"/>
            <a:chOff x="6315199" y="2410178"/>
            <a:chExt cx="3744416" cy="511504"/>
          </a:xfrm>
        </p:grpSpPr>
        <p:sp>
          <p:nvSpPr>
            <p:cNvPr id="73" name="圆角矩形 72"/>
            <p:cNvSpPr/>
            <p:nvPr/>
          </p:nvSpPr>
          <p:spPr>
            <a:xfrm>
              <a:off x="6315199" y="2410178"/>
              <a:ext cx="3744416" cy="511504"/>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613" tIns="81306" rIns="162613" bIns="81306"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sp>
          <p:nvSpPr>
            <p:cNvPr id="19465" name="矩形 73"/>
            <p:cNvSpPr/>
            <p:nvPr/>
          </p:nvSpPr>
          <p:spPr>
            <a:xfrm>
              <a:off x="6747492" y="2450209"/>
              <a:ext cx="3207865" cy="470202"/>
            </a:xfrm>
            <a:prstGeom prst="rect">
              <a:avLst/>
            </a:prstGeom>
            <a:noFill/>
            <a:ln w="9525">
              <a:noFill/>
            </a:ln>
          </p:spPr>
          <p:txBody>
            <a:bodyPr wrap="square" lIns="162613" tIns="81306" rIns="162613" bIns="81306" anchor="t" anchorCtr="0">
              <a:spAutoFit/>
            </a:bodyPr>
            <a:p>
              <a:r>
                <a:rPr lang="zh-CN" altLang="zh-CN" sz="2000" b="1" dirty="0">
                  <a:solidFill>
                    <a:schemeClr val="bg1"/>
                  </a:solidFill>
                  <a:latin typeface="微软雅黑" panose="020B0503020204020204" pitchFamily="34" charset="-122"/>
                  <a:ea typeface="微软雅黑" panose="020B0503020204020204" pitchFamily="34" charset="-122"/>
                </a:rPr>
                <a:t>新旧条款对比</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专用指标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75" name="圆角矩形 74"/>
          <p:cNvSpPr/>
          <p:nvPr/>
        </p:nvSpPr>
        <p:spPr>
          <a:xfrm>
            <a:off x="5788025" y="2749550"/>
            <a:ext cx="512763" cy="511175"/>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6" tIns="60913" rIns="121826" bIns="60913"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rPr>
              <a:t>3</a:t>
            </a: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grpSp>
        <p:nvGrpSpPr>
          <p:cNvPr id="76" name="组合 75"/>
          <p:cNvGrpSpPr/>
          <p:nvPr/>
        </p:nvGrpSpPr>
        <p:grpSpPr>
          <a:xfrm>
            <a:off x="6669088" y="2740025"/>
            <a:ext cx="3954462" cy="519974"/>
            <a:chOff x="6339097" y="3285864"/>
            <a:chExt cx="3958655" cy="521263"/>
          </a:xfrm>
        </p:grpSpPr>
        <p:sp>
          <p:nvSpPr>
            <p:cNvPr id="77" name="圆角矩形 76"/>
            <p:cNvSpPr/>
            <p:nvPr/>
          </p:nvSpPr>
          <p:spPr>
            <a:xfrm>
              <a:off x="6339097" y="3285864"/>
              <a:ext cx="3744416" cy="511504"/>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613" tIns="81306" rIns="162613" bIns="81306"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sp>
          <p:nvSpPr>
            <p:cNvPr id="19469" name="矩形 77"/>
            <p:cNvSpPr/>
            <p:nvPr/>
          </p:nvSpPr>
          <p:spPr>
            <a:xfrm>
              <a:off x="6723074" y="3336062"/>
              <a:ext cx="3574678" cy="471065"/>
            </a:xfrm>
            <a:prstGeom prst="rect">
              <a:avLst/>
            </a:prstGeom>
            <a:noFill/>
            <a:ln w="9525">
              <a:noFill/>
            </a:ln>
          </p:spPr>
          <p:txBody>
            <a:bodyPr wrap="square" lIns="162613" tIns="81306" rIns="162613" bIns="81306" anchor="t" anchorCtr="0">
              <a:spAutoFit/>
            </a:bodyPr>
            <a:p>
              <a:r>
                <a:rPr lang="zh-CN" altLang="zh-CN" sz="2000" b="1" dirty="0">
                  <a:solidFill>
                    <a:schemeClr val="bg1"/>
                  </a:solidFill>
                  <a:latin typeface="微软雅黑" panose="020B0503020204020204" pitchFamily="34" charset="-122"/>
                  <a:ea typeface="微软雅黑" panose="020B0503020204020204" pitchFamily="34" charset="-122"/>
                </a:rPr>
                <a:t>施工企业省信用分解读</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79" name="圆角矩形 78"/>
          <p:cNvSpPr/>
          <p:nvPr/>
        </p:nvSpPr>
        <p:spPr>
          <a:xfrm>
            <a:off x="5788025" y="3633788"/>
            <a:ext cx="512763" cy="511175"/>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6" tIns="60913" rIns="121826" bIns="60913"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rPr>
              <a:t>4</a:t>
            </a: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grpSp>
        <p:nvGrpSpPr>
          <p:cNvPr id="80" name="组合 79"/>
          <p:cNvGrpSpPr/>
          <p:nvPr/>
        </p:nvGrpSpPr>
        <p:grpSpPr>
          <a:xfrm>
            <a:off x="6669088" y="3633788"/>
            <a:ext cx="3740150" cy="511175"/>
            <a:chOff x="6339098" y="4180903"/>
            <a:chExt cx="3744416" cy="511504"/>
          </a:xfrm>
        </p:grpSpPr>
        <p:sp>
          <p:nvSpPr>
            <p:cNvPr id="81" name="圆角矩形 80"/>
            <p:cNvSpPr/>
            <p:nvPr/>
          </p:nvSpPr>
          <p:spPr>
            <a:xfrm>
              <a:off x="6339098" y="4180903"/>
              <a:ext cx="3744416" cy="511504"/>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613" tIns="81306" rIns="162613" bIns="81306"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sp>
          <p:nvSpPr>
            <p:cNvPr id="19473" name="矩形 81"/>
            <p:cNvSpPr/>
            <p:nvPr/>
          </p:nvSpPr>
          <p:spPr>
            <a:xfrm>
              <a:off x="6723075" y="4221569"/>
              <a:ext cx="3048934" cy="470202"/>
            </a:xfrm>
            <a:prstGeom prst="rect">
              <a:avLst/>
            </a:prstGeom>
            <a:noFill/>
            <a:ln w="9525">
              <a:noFill/>
            </a:ln>
          </p:spPr>
          <p:txBody>
            <a:bodyPr wrap="square" lIns="162613" tIns="81306" rIns="162613" bIns="81306" anchor="t" anchorCtr="0">
              <a:spAutoFit/>
            </a:bodyPr>
            <a:p>
              <a:r>
                <a:rPr lang="zh-CN" altLang="zh-CN" sz="2000" b="1" dirty="0">
                  <a:solidFill>
                    <a:schemeClr val="bg1"/>
                  </a:solidFill>
                  <a:latin typeface="微软雅黑" panose="020B0503020204020204" pitchFamily="34" charset="-122"/>
                  <a:ea typeface="微软雅黑" panose="020B0503020204020204" pitchFamily="34" charset="-122"/>
                </a:rPr>
                <a:t>专用指标申报指南</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83" name="圆角矩形 82"/>
          <p:cNvSpPr/>
          <p:nvPr/>
        </p:nvSpPr>
        <p:spPr>
          <a:xfrm>
            <a:off x="5788025" y="4682808"/>
            <a:ext cx="512763" cy="511175"/>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6" tIns="60913" rIns="121826" bIns="60913"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rPr>
              <a:t>5</a:t>
            </a: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sp>
        <p:nvSpPr>
          <p:cNvPr id="85" name="圆角矩形 84"/>
          <p:cNvSpPr/>
          <p:nvPr/>
        </p:nvSpPr>
        <p:spPr>
          <a:xfrm>
            <a:off x="6669405" y="4510405"/>
            <a:ext cx="3740150" cy="806450"/>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613" tIns="81306" rIns="162613" bIns="81306"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sp>
        <p:nvSpPr>
          <p:cNvPr id="87" name="TextBox 86"/>
          <p:cNvSpPr txBox="1"/>
          <p:nvPr/>
        </p:nvSpPr>
        <p:spPr>
          <a:xfrm>
            <a:off x="338138" y="2219325"/>
            <a:ext cx="2805112" cy="1350963"/>
          </a:xfrm>
          <a:prstGeom prst="rect">
            <a:avLst/>
          </a:prstGeom>
          <a:noFill/>
          <a:ln w="9525">
            <a:noFill/>
          </a:ln>
        </p:spPr>
        <p:txBody>
          <a:bodyPr lIns="121814" tIns="60905" rIns="121814" bIns="60905" anchor="t" anchorCtr="0">
            <a:spAutoFit/>
          </a:bodyPr>
          <a:p>
            <a:pPr algn="r"/>
            <a:r>
              <a:rPr lang="en-US" altLang="en-US" sz="4800" b="1" dirty="0">
                <a:solidFill>
                  <a:schemeClr val="bg1"/>
                </a:solidFill>
                <a:latin typeface="微软雅黑" panose="020B0503020204020204" pitchFamily="34" charset="-122"/>
                <a:ea typeface="微软雅黑" panose="020B0503020204020204" pitchFamily="34" charset="-122"/>
              </a:rPr>
              <a:t>目录 </a:t>
            </a:r>
            <a:endParaRPr lang="en-US" altLang="zh-CN" sz="4800" b="1" dirty="0">
              <a:solidFill>
                <a:schemeClr val="bg1"/>
              </a:solidFill>
              <a:latin typeface="微软雅黑" panose="020B0503020204020204" pitchFamily="34" charset="-122"/>
              <a:ea typeface="微软雅黑" panose="020B0503020204020204" pitchFamily="34" charset="-122"/>
            </a:endParaRPr>
          </a:p>
          <a:p>
            <a:pPr algn="r"/>
            <a:r>
              <a:rPr lang="en-US" altLang="zh-CN" sz="3200" b="1" dirty="0">
                <a:solidFill>
                  <a:schemeClr val="bg1"/>
                </a:solidFill>
                <a:latin typeface="微软雅黑" panose="020B0503020204020204" pitchFamily="34" charset="-122"/>
                <a:ea typeface="微软雅黑" panose="020B0503020204020204" pitchFamily="34" charset="-122"/>
              </a:rPr>
              <a:t>CONTENTS</a:t>
            </a:r>
            <a:endParaRPr lang="en-US" altLang="en-US" sz="3200" b="1" dirty="0">
              <a:solidFill>
                <a:schemeClr val="bg1"/>
              </a:solidFill>
              <a:latin typeface="微软雅黑" panose="020B0503020204020204" pitchFamily="34" charset="-122"/>
              <a:ea typeface="微软雅黑" panose="020B0503020204020204" pitchFamily="34" charset="-122"/>
            </a:endParaRPr>
          </a:p>
        </p:txBody>
      </p:sp>
      <p:sp>
        <p:nvSpPr>
          <p:cNvPr id="25" name="Rectangle 4"/>
          <p:cNvSpPr txBox="1">
            <a:spLocks noChangeArrowheads="1"/>
          </p:cNvSpPr>
          <p:nvPr/>
        </p:nvSpPr>
        <p:spPr bwMode="auto">
          <a:xfrm>
            <a:off x="-7937" y="7100888"/>
            <a:ext cx="12199938"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4" tIns="34272" rIns="68544" bIns="34272"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665"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sp>
        <p:nvSpPr>
          <p:cNvPr id="19478" name="矩形 81"/>
          <p:cNvSpPr/>
          <p:nvPr/>
        </p:nvSpPr>
        <p:spPr>
          <a:xfrm>
            <a:off x="7077075" y="4510088"/>
            <a:ext cx="3044825" cy="777875"/>
          </a:xfrm>
          <a:prstGeom prst="rect">
            <a:avLst/>
          </a:prstGeom>
          <a:solidFill>
            <a:srgbClr val="00B0F0"/>
          </a:solidFill>
          <a:ln w="9525">
            <a:noFill/>
          </a:ln>
        </p:spPr>
        <p:txBody>
          <a:bodyPr wrap="square" lIns="162613" tIns="81306" rIns="162613" bIns="81306"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注册建造师信用评价（征求意见稿）解读</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5788025" y="5732463"/>
            <a:ext cx="512763" cy="511175"/>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26" tIns="60913" rIns="121826" bIns="60913"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rPr>
              <a:t>6</a:t>
            </a:r>
            <a:endParaRPr kumimoji="0" lang="en-US" altLang="zh-CN"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sp>
        <p:nvSpPr>
          <p:cNvPr id="5" name="圆角矩形 4"/>
          <p:cNvSpPr/>
          <p:nvPr/>
        </p:nvSpPr>
        <p:spPr>
          <a:xfrm>
            <a:off x="6705600" y="5711825"/>
            <a:ext cx="3740150" cy="806450"/>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613" tIns="81306" rIns="162613" bIns="81306"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lt1"/>
              </a:solidFill>
              <a:effectLst/>
              <a:uLnTx/>
              <a:uFillTx/>
              <a:latin typeface="+mj-lt"/>
              <a:ea typeface="Arial Unicode MS" panose="020B0604020202020204" pitchFamily="34" charset="-122"/>
              <a:cs typeface="Arial Unicode MS" panose="020B0604020202020204" pitchFamily="34" charset="-122"/>
            </a:endParaRPr>
          </a:p>
        </p:txBody>
      </p:sp>
      <p:sp>
        <p:nvSpPr>
          <p:cNvPr id="6" name="矩形 81"/>
          <p:cNvSpPr/>
          <p:nvPr/>
        </p:nvSpPr>
        <p:spPr>
          <a:xfrm>
            <a:off x="7053580" y="5876608"/>
            <a:ext cx="3044825" cy="469900"/>
          </a:xfrm>
          <a:prstGeom prst="rect">
            <a:avLst/>
          </a:prstGeom>
          <a:solidFill>
            <a:srgbClr val="00B0F0"/>
          </a:solidFill>
          <a:ln w="9525">
            <a:noFill/>
          </a:ln>
        </p:spPr>
        <p:txBody>
          <a:bodyPr wrap="square" lIns="162613" tIns="81306" rIns="162613" bIns="81306"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监理企业信用评价解读</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pic>
        <p:nvPicPr>
          <p:cNvPr id="3" name="图片 2" descr="小微你好logo横版PNG"/>
          <p:cNvPicPr>
            <a:picLocks noChangeAspect="1"/>
          </p:cNvPicPr>
          <p:nvPr/>
        </p:nvPicPr>
        <p:blipFill>
          <a:blip r:embed="rId1"/>
          <a:stretch>
            <a:fillRect/>
          </a:stretch>
        </p:blipFill>
        <p:spPr>
          <a:xfrm>
            <a:off x="0" y="-403225"/>
            <a:ext cx="3261360" cy="2306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000000"/>
                                          </p:val>
                                        </p:tav>
                                        <p:tav tm="100000">
                                          <p:val>
                                            <p:strVal val="#ppt_h"/>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67"/>
                                        </p:tgtEl>
                                        <p:attrNameLst>
                                          <p:attrName>ppt_x</p:attrName>
                                          <p:attrName>ppt_y</p:attrName>
                                        </p:attrNameLst>
                                      </p:cBhvr>
                                      <p:rCtr x="1800" y="-2000"/>
                                    </p:animMotion>
                                  </p:childTnLst>
                                </p:cTn>
                              </p:par>
                              <p:par>
                                <p:cTn id="22" presetID="22" presetClass="entr" presetSubtype="8" fill="hold"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1"/>
                                        </p:tgtEl>
                                        <p:attrNameLst>
                                          <p:attrName>ppt_x</p:attrName>
                                          <p:attrName>ppt_y</p:attrName>
                                        </p:attrNameLst>
                                      </p:cBhvr>
                                      <p:rCtr x="1800" y="-2000"/>
                                    </p:animMotion>
                                  </p:childTnLst>
                                </p:cTn>
                              </p:par>
                              <p:par>
                                <p:cTn id="30" presetID="22" presetClass="entr" presetSubtype="8" fill="hold" nodeType="withEffect">
                                  <p:stCondLst>
                                    <p:cond delay="50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1000"/>
                                        <p:tgtEl>
                                          <p:spTgt spid="75"/>
                                        </p:tgtEl>
                                      </p:cBhvr>
                                    </p:animEffect>
                                  </p:childTnLst>
                                </p:cTn>
                              </p:par>
                              <p:par>
                                <p:cTn id="36" presetID="56" presetClass="path" presetSubtype="0" accel="50000" decel="50000" fill="hold" grpId="1" nodeType="withEffect">
                                  <p:stCondLst>
                                    <p:cond delay="500"/>
                                  </p:stCondLst>
                                  <p:childTnLst>
                                    <p:animMotion origin="layout" path="M -0.03737 0.0412 L -6.25E-7 -7.40741E-7 " pathEditMode="relative" rAng="0" ptsTypes="AA">
                                      <p:cBhvr>
                                        <p:cTn id="37" dur="700" fill="hold"/>
                                        <p:tgtEl>
                                          <p:spTgt spid="75"/>
                                        </p:tgtEl>
                                        <p:attrNameLst>
                                          <p:attrName>ppt_x</p:attrName>
                                          <p:attrName>ppt_y</p:attrName>
                                        </p:attrNameLst>
                                      </p:cBhvr>
                                      <p:rCtr x="1800" y="-2000"/>
                                    </p:animMotion>
                                  </p:childTnLst>
                                </p:cTn>
                              </p:par>
                              <p:par>
                                <p:cTn id="38" presetID="22" presetClass="entr" presetSubtype="8" fill="hold" nodeType="withEffect">
                                  <p:stCondLst>
                                    <p:cond delay="75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1000"/>
                                        <p:tgtEl>
                                          <p:spTgt spid="79"/>
                                        </p:tgtEl>
                                      </p:cBhvr>
                                    </p:animEffect>
                                  </p:childTnLst>
                                </p:cTn>
                              </p:par>
                              <p:par>
                                <p:cTn id="44" presetID="56" presetClass="path" presetSubtype="0" accel="50000" decel="50000" fill="hold" grpId="1" nodeType="withEffect">
                                  <p:stCondLst>
                                    <p:cond delay="750"/>
                                  </p:stCondLst>
                                  <p:childTnLst>
                                    <p:animMotion origin="layout" path="M -0.03737 0.04121 L -6.25E-7 -4.44444E-6 " pathEditMode="relative" rAng="0" ptsTypes="AA">
                                      <p:cBhvr>
                                        <p:cTn id="45" dur="700" fill="hold"/>
                                        <p:tgtEl>
                                          <p:spTgt spid="79"/>
                                        </p:tgtEl>
                                        <p:attrNameLst>
                                          <p:attrName>ppt_x</p:attrName>
                                          <p:attrName>ppt_y</p:attrName>
                                        </p:attrNameLst>
                                      </p:cBhvr>
                                      <p:rCtr x="1800" y="-2000"/>
                                    </p:animMotion>
                                  </p:childTnLst>
                                </p:cTn>
                              </p:par>
                              <p:par>
                                <p:cTn id="46" presetID="22" presetClass="entr" presetSubtype="8" fill="hold" nodeType="withEffect">
                                  <p:stCondLst>
                                    <p:cond delay="100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childTnLst>
                                </p:cTn>
                              </p:par>
                              <p:par>
                                <p:cTn id="52" presetID="56" presetClass="path" presetSubtype="0" accel="50000" decel="50000" fill="hold" grpId="1" nodeType="withEffect">
                                  <p:stCondLst>
                                    <p:cond delay="750"/>
                                  </p:stCondLst>
                                  <p:childTnLst>
                                    <p:animMotion origin="layout" path="M -0.03737 0.04121 L -6.25E-7 -4.44444E-6 " pathEditMode="relative" rAng="0" ptsTypes="AA">
                                      <p:cBhvr>
                                        <p:cTn id="53" dur="700" fill="hold"/>
                                        <p:tgtEl>
                                          <p:spTgt spid="83"/>
                                        </p:tgtEl>
                                        <p:attrNameLst>
                                          <p:attrName>ppt_x</p:attrName>
                                          <p:attrName>ppt_y</p:attrName>
                                        </p:attrNameLst>
                                      </p:cBhvr>
                                      <p:rCtr x="1800" y="-2000"/>
                                    </p:animMotion>
                                  </p:childTnLst>
                                </p:cTn>
                              </p:par>
                            </p:childTnLst>
                          </p:cTn>
                        </p:par>
                        <p:par>
                          <p:cTn id="54" fill="hold">
                            <p:stCondLst>
                              <p:cond delay="2750"/>
                            </p:stCondLst>
                            <p:childTnLst>
                              <p:par>
                                <p:cTn id="55" presetID="26" presetClass="emph" presetSubtype="0" fill="hold" grpId="2" nodeType="afterEffect">
                                  <p:stCondLst>
                                    <p:cond delay="0"/>
                                  </p:stCondLst>
                                  <p:childTnLst>
                                    <p:animEffect transition="out" filter="fade">
                                      <p:cBhvr>
                                        <p:cTn id="56" dur="500" tmFilter="0, 0; .2, .5; .8, .5; 1, 0"/>
                                        <p:tgtEl>
                                          <p:spTgt spid="67"/>
                                        </p:tgtEl>
                                      </p:cBhvr>
                                    </p:animEffect>
                                    <p:animScale>
                                      <p:cBhvr>
                                        <p:cTn id="57" dur="250" autoRev="1" fill="hold"/>
                                        <p:tgtEl>
                                          <p:spTgt spid="67"/>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68"/>
                                        </p:tgtEl>
                                      </p:cBhvr>
                                    </p:animEffect>
                                    <p:animScale>
                                      <p:cBhvr>
                                        <p:cTn id="60" dur="250" autoRev="1" fill="hold"/>
                                        <p:tgtEl>
                                          <p:spTgt spid="68"/>
                                        </p:tgtEl>
                                      </p:cBhvr>
                                      <p:by x="105000" y="105000"/>
                                    </p:animScale>
                                  </p:childTnLst>
                                </p:cTn>
                              </p:par>
                            </p:childTnLst>
                          </p:cTn>
                        </p:par>
                        <p:par>
                          <p:cTn id="61" fill="hold">
                            <p:stCondLst>
                              <p:cond delay="3250"/>
                            </p:stCondLst>
                            <p:childTnLst>
                              <p:par>
                                <p:cTn id="62" presetID="22" presetClass="entr" presetSubtype="8" fill="hold" grpId="0" nodeType="afterEffect" nodePh="1">
                                  <p:stCondLst>
                                    <p:cond delay="0"/>
                                  </p:stCondLst>
                                  <p:endCondLst>
                                    <p:cond delay="0"/>
                                  </p:end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par>
                                <p:cTn id="65" presetID="10" presetClass="entr" presetSubtype="0" fill="hold" grpId="0" nodeType="withEffect">
                                  <p:stCondLst>
                                    <p:cond delay="75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childTnLst>
                                </p:cTn>
                              </p:par>
                              <p:par>
                                <p:cTn id="68" presetID="56" presetClass="path" presetSubtype="0" accel="50000" decel="50000" fill="hold" grpId="1" nodeType="withEffect">
                                  <p:stCondLst>
                                    <p:cond delay="750"/>
                                  </p:stCondLst>
                                  <p:childTnLst>
                                    <p:animMotion origin="layout" path="M -0.03737 0.04121 L -6.25E-7 -4.44444E-6 " pathEditMode="relative" rAng="0" ptsTypes="AA">
                                      <p:cBhvr>
                                        <p:cTn id="69" dur="700" fill="hold"/>
                                        <p:tgtEl>
                                          <p:spTgt spid="4"/>
                                        </p:tgtEl>
                                        <p:attrNameLst>
                                          <p:attrName>ppt_x</p:attrName>
                                          <p:attrName>ppt_y</p:attrName>
                                        </p:attrNameLst>
                                      </p:cBhvr>
                                      <p:rCtr x="1800" y="-2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7" grpId="0" bldLvl="0" animBg="1"/>
      <p:bldP spid="67" grpId="1" bldLvl="0" animBg="1"/>
      <p:bldP spid="67" grpId="2" bldLvl="0" animBg="1"/>
      <p:bldP spid="71" grpId="0" bldLvl="0" animBg="1"/>
      <p:bldP spid="71" grpId="1" bldLvl="0" animBg="1"/>
      <p:bldP spid="75" grpId="0" bldLvl="0" animBg="1"/>
      <p:bldP spid="75" grpId="1" bldLvl="0" animBg="1"/>
      <p:bldP spid="79" grpId="0" bldLvl="0" animBg="1"/>
      <p:bldP spid="79" grpId="1" bldLvl="0" animBg="1"/>
      <p:bldP spid="83" grpId="0" bldLvl="0" animBg="1"/>
      <p:bldP spid="83" grpId="1" bldLvl="0" animBg="1"/>
      <p:bldP spid="87" grpId="0"/>
      <p:bldP spid="25" grpId="0" bldLvl="0" animBg="1"/>
      <p:bldP spid="4" grpId="0" bldLvl="0" animBg="1"/>
      <p:bldP spid="4"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《建筑施工企业良好信息加分标准》</a:t>
            </a:r>
            <a:endParaRPr lang="zh-CN" altLang="en-US"/>
          </a:p>
        </p:txBody>
      </p:sp>
      <p:sp>
        <p:nvSpPr>
          <p:cNvPr id="6" name="文本框 5"/>
          <p:cNvSpPr txBox="1"/>
          <p:nvPr/>
        </p:nvSpPr>
        <p:spPr>
          <a:xfrm>
            <a:off x="695325" y="5114290"/>
            <a:ext cx="11498580" cy="1198880"/>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注：1.省级建筑产业现代化示范企业由每年约5月份，企业根据《浙江省建筑产业现代化示范企业培育实施方案》</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评选标准，向属地住建逐级申报，并且每2年一复评，省级建筑产业现代化示范企业称号有效期为24个月。</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zh-CN" altLang="en-US" sz="1800" dirty="0">
                <a:solidFill>
                  <a:srgbClr val="002060"/>
                </a:solidFill>
                <a:latin typeface="微软雅黑" panose="020B0503020204020204" pitchFamily="34" charset="-122"/>
                <a:ea typeface="微软雅黑" panose="020B0503020204020204" pitchFamily="34" charset="-122"/>
              </a:rPr>
              <a:t>    2.市县级</a:t>
            </a:r>
            <a:r>
              <a:rPr lang="zh-CN" altLang="en-US" sz="1800" dirty="0">
                <a:solidFill>
                  <a:srgbClr val="002060"/>
                </a:solidFill>
                <a:latin typeface="微软雅黑" panose="020B0503020204020204" pitchFamily="34" charset="-122"/>
                <a:ea typeface="微软雅黑" panose="020B0503020204020204" pitchFamily="34" charset="-122"/>
                <a:sym typeface="+mn-ea"/>
              </a:rPr>
              <a:t>建筑产业现代化示范企业培育实施方案正在制定中。</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endParaRPr lang="en-US" altLang="zh-CN"/>
          </a:p>
        </p:txBody>
      </p:sp>
      <p:pic>
        <p:nvPicPr>
          <p:cNvPr id="4" name="图片 3"/>
          <p:cNvPicPr>
            <a:picLocks noChangeAspect="1"/>
          </p:cNvPicPr>
          <p:nvPr/>
        </p:nvPicPr>
        <p:blipFill>
          <a:blip r:embed="rId1"/>
          <a:stretch>
            <a:fillRect/>
          </a:stretch>
        </p:blipFill>
        <p:spPr>
          <a:xfrm>
            <a:off x="1199515" y="1711960"/>
            <a:ext cx="9921240" cy="3402330"/>
          </a:xfrm>
          <a:prstGeom prst="rect">
            <a:avLst/>
          </a:prstGeom>
        </p:spPr>
      </p:pic>
      <p:pic>
        <p:nvPicPr>
          <p:cNvPr id="7" name="图片 6"/>
          <p:cNvPicPr>
            <a:picLocks noChangeAspect="1"/>
          </p:cNvPicPr>
          <p:nvPr/>
        </p:nvPicPr>
        <p:blipFill>
          <a:blip r:embed="rId2"/>
          <a:stretch>
            <a:fillRect/>
          </a:stretch>
        </p:blipFill>
        <p:spPr>
          <a:xfrm>
            <a:off x="1101090" y="692785"/>
            <a:ext cx="10175240" cy="1028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《建筑施工企业良好信息加分标准》</a:t>
            </a:r>
            <a:endParaRPr lang="zh-CN" altLang="en-US"/>
          </a:p>
        </p:txBody>
      </p:sp>
      <p:pic>
        <p:nvPicPr>
          <p:cNvPr id="2" name="图片 1"/>
          <p:cNvPicPr>
            <a:picLocks noChangeAspect="1"/>
          </p:cNvPicPr>
          <p:nvPr/>
        </p:nvPicPr>
        <p:blipFill>
          <a:blip r:embed="rId1"/>
          <a:stretch>
            <a:fillRect/>
          </a:stretch>
        </p:blipFill>
        <p:spPr>
          <a:xfrm>
            <a:off x="1000760" y="764540"/>
            <a:ext cx="10829925" cy="1038225"/>
          </a:xfrm>
          <a:prstGeom prst="rect">
            <a:avLst/>
          </a:prstGeom>
        </p:spPr>
      </p:pic>
      <p:pic>
        <p:nvPicPr>
          <p:cNvPr id="4" name="图片 3"/>
          <p:cNvPicPr>
            <a:picLocks noChangeAspect="1"/>
          </p:cNvPicPr>
          <p:nvPr/>
        </p:nvPicPr>
        <p:blipFill>
          <a:blip r:embed="rId2"/>
          <a:stretch>
            <a:fillRect/>
          </a:stretch>
        </p:blipFill>
        <p:spPr>
          <a:xfrm>
            <a:off x="1032510" y="1916430"/>
            <a:ext cx="10126980" cy="453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《建筑施工企业良好信息加分标准》</a:t>
            </a:r>
            <a:endParaRPr lang="zh-CN" altLang="en-US"/>
          </a:p>
        </p:txBody>
      </p:sp>
      <p:pic>
        <p:nvPicPr>
          <p:cNvPr id="2" name="图片 1"/>
          <p:cNvPicPr>
            <a:picLocks noChangeAspect="1"/>
          </p:cNvPicPr>
          <p:nvPr/>
        </p:nvPicPr>
        <p:blipFill>
          <a:blip r:embed="rId1"/>
          <a:stretch>
            <a:fillRect/>
          </a:stretch>
        </p:blipFill>
        <p:spPr>
          <a:xfrm>
            <a:off x="1000760" y="764540"/>
            <a:ext cx="10829925" cy="1038225"/>
          </a:xfrm>
          <a:prstGeom prst="rect">
            <a:avLst/>
          </a:prstGeom>
        </p:spPr>
      </p:pic>
      <p:pic>
        <p:nvPicPr>
          <p:cNvPr id="4" name="图片 3"/>
          <p:cNvPicPr>
            <a:picLocks noChangeAspect="1"/>
          </p:cNvPicPr>
          <p:nvPr/>
        </p:nvPicPr>
        <p:blipFill>
          <a:blip r:embed="rId2"/>
          <a:stretch>
            <a:fillRect/>
          </a:stretch>
        </p:blipFill>
        <p:spPr>
          <a:xfrm>
            <a:off x="1055370" y="1809750"/>
            <a:ext cx="10592435" cy="3238500"/>
          </a:xfrm>
          <a:prstGeom prst="rect">
            <a:avLst/>
          </a:prstGeom>
        </p:spPr>
      </p:pic>
      <p:sp>
        <p:nvSpPr>
          <p:cNvPr id="7" name="文本框 6"/>
          <p:cNvSpPr txBox="1"/>
          <p:nvPr/>
        </p:nvSpPr>
        <p:spPr>
          <a:xfrm>
            <a:off x="263525" y="5085080"/>
            <a:ext cx="11841480" cy="1198880"/>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注：1.企业技术中心由经信部门主办，</a:t>
            </a:r>
            <a:r>
              <a:rPr lang="zh-CN" altLang="en-US" sz="1800" dirty="0">
                <a:solidFill>
                  <a:srgbClr val="002060"/>
                </a:solidFill>
                <a:latin typeface="微软雅黑" panose="020B0503020204020204" pitchFamily="34" charset="-122"/>
                <a:ea typeface="微软雅黑" panose="020B0503020204020204" pitchFamily="34" charset="-122"/>
                <a:sym typeface="+mn-ea"/>
              </a:rPr>
              <a:t>省级企业技术中心</a:t>
            </a:r>
            <a:r>
              <a:rPr lang="zh-CN" altLang="en-US" sz="1800" dirty="0">
                <a:solidFill>
                  <a:srgbClr val="002060"/>
                </a:solidFill>
                <a:latin typeface="微软雅黑" panose="020B0503020204020204" pitchFamily="34" charset="-122"/>
                <a:ea typeface="微软雅黑" panose="020B0503020204020204" pitchFamily="34" charset="-122"/>
              </a:rPr>
              <a:t>由企业根据每年的《浙江省企业技术中心评价工作的通知》</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对照评选标准，通过浙江政务服务网申报，并且每2年一复评，</a:t>
            </a:r>
            <a:r>
              <a:rPr lang="zh-CN" altLang="en-US" sz="1800" dirty="0">
                <a:solidFill>
                  <a:srgbClr val="002060"/>
                </a:solidFill>
                <a:latin typeface="微软雅黑" panose="020B0503020204020204" pitchFamily="34" charset="-122"/>
                <a:ea typeface="微软雅黑" panose="020B0503020204020204" pitchFamily="34" charset="-122"/>
                <a:sym typeface="+mn-ea"/>
              </a:rPr>
              <a:t>省级企业技术中心</a:t>
            </a:r>
            <a:r>
              <a:rPr lang="zh-CN" altLang="en-US" sz="1800" dirty="0">
                <a:solidFill>
                  <a:srgbClr val="002060"/>
                </a:solidFill>
                <a:latin typeface="微软雅黑" panose="020B0503020204020204" pitchFamily="34" charset="-122"/>
                <a:ea typeface="微软雅黑" panose="020B0503020204020204" pitchFamily="34" charset="-122"/>
              </a:rPr>
              <a:t>称号有效期为24个月。</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zh-CN" altLang="en-US" sz="1800" dirty="0">
                <a:solidFill>
                  <a:srgbClr val="002060"/>
                </a:solidFill>
                <a:latin typeface="微软雅黑" panose="020B0503020204020204" pitchFamily="34" charset="-122"/>
                <a:ea typeface="微软雅黑" panose="020B0503020204020204" pitchFamily="34" charset="-122"/>
              </a:rPr>
              <a:t>    2.市级企业技术中心由企业根据</a:t>
            </a:r>
            <a:r>
              <a:rPr lang="zh-CN" altLang="en-US" sz="1800" dirty="0">
                <a:solidFill>
                  <a:srgbClr val="002060"/>
                </a:solidFill>
                <a:latin typeface="微软雅黑" panose="020B0503020204020204" pitchFamily="34" charset="-122"/>
                <a:ea typeface="微软雅黑" panose="020B0503020204020204" pitchFamily="34" charset="-122"/>
                <a:sym typeface="+mn-ea"/>
              </a:rPr>
              <a:t>每年的</a:t>
            </a:r>
            <a:r>
              <a:rPr lang="zh-CN" altLang="en-US" sz="1800" dirty="0">
                <a:solidFill>
                  <a:srgbClr val="002060"/>
                </a:solidFill>
                <a:latin typeface="微软雅黑" panose="020B0503020204020204" pitchFamily="34" charset="-122"/>
                <a:ea typeface="微软雅黑" panose="020B0503020204020204" pitchFamily="34" charset="-122"/>
              </a:rPr>
              <a:t>《市级企业技术中心认定工作的通知》对照</a:t>
            </a:r>
            <a:r>
              <a:rPr lang="zh-CN" sz="1800" dirty="0">
                <a:solidFill>
                  <a:srgbClr val="002060"/>
                </a:solidFill>
                <a:latin typeface="微软雅黑" panose="020B0503020204020204" pitchFamily="34" charset="-122"/>
                <a:ea typeface="微软雅黑" panose="020B0503020204020204" pitchFamily="34" charset="-122"/>
              </a:rPr>
              <a:t>评选</a:t>
            </a:r>
            <a:r>
              <a:rPr lang="zh-CN" altLang="en-US" sz="1800" dirty="0">
                <a:solidFill>
                  <a:srgbClr val="002060"/>
                </a:solidFill>
                <a:latin typeface="微软雅黑" panose="020B0503020204020204" pitchFamily="34" charset="-122"/>
                <a:ea typeface="微软雅黑" panose="020B0503020204020204" pitchFamily="34" charset="-122"/>
              </a:rPr>
              <a:t>标准，向属地经信和住建</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 部门逐级申报，市级企业技术中心称号永久有效。（今年</a:t>
            </a:r>
            <a:r>
              <a:rPr lang="en-US" altLang="zh-CN" sz="1800" dirty="0">
                <a:solidFill>
                  <a:srgbClr val="002060"/>
                </a:solidFill>
                <a:latin typeface="微软雅黑" panose="020B0503020204020204" pitchFamily="34" charset="-122"/>
                <a:ea typeface="微软雅黑" panose="020B0503020204020204" pitchFamily="34" charset="-122"/>
              </a:rPr>
              <a:t>3</a:t>
            </a:r>
            <a:r>
              <a:rPr lang="zh-CN" altLang="en-US" sz="1800" dirty="0">
                <a:solidFill>
                  <a:srgbClr val="002060"/>
                </a:solidFill>
                <a:latin typeface="微软雅黑" panose="020B0503020204020204" pitchFamily="34" charset="-122"/>
                <a:ea typeface="微软雅黑" panose="020B0503020204020204" pitchFamily="34" charset="-122"/>
              </a:rPr>
              <a:t>家市级建设行业企业技术中心已公布）</a:t>
            </a:r>
            <a:endParaRPr lang="zh-CN" altLang="en-US" sz="1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《建筑施工企业良好信息加分标准》</a:t>
            </a:r>
            <a:endParaRPr lang="zh-CN" altLang="en-US"/>
          </a:p>
        </p:txBody>
      </p:sp>
      <p:sp>
        <p:nvSpPr>
          <p:cNvPr id="7" name="文本框 6"/>
          <p:cNvSpPr txBox="1"/>
          <p:nvPr/>
        </p:nvSpPr>
        <p:spPr>
          <a:xfrm>
            <a:off x="479425" y="5779135"/>
            <a:ext cx="11384280" cy="645160"/>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注：1.高新技术企业由科技厅主办，企业根据《高新技术企业认定管理办法》对照认定标准，通过高新技术企业</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认定管理工作网站进行申报，高新技术企业称号有效期为36个月。</a:t>
            </a:r>
            <a:endParaRPr lang="zh-CN" altLang="en-US" sz="1800" dirty="0">
              <a:solidFill>
                <a:srgbClr val="00206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911225" y="692785"/>
            <a:ext cx="10763250" cy="676275"/>
          </a:xfrm>
          <a:prstGeom prst="rect">
            <a:avLst/>
          </a:prstGeom>
        </p:spPr>
      </p:pic>
      <p:pic>
        <p:nvPicPr>
          <p:cNvPr id="6" name="图片 5"/>
          <p:cNvPicPr>
            <a:picLocks noChangeAspect="1"/>
          </p:cNvPicPr>
          <p:nvPr/>
        </p:nvPicPr>
        <p:blipFill>
          <a:blip r:embed="rId2"/>
          <a:stretch>
            <a:fillRect/>
          </a:stretch>
        </p:blipFill>
        <p:spPr>
          <a:xfrm>
            <a:off x="948055" y="1412875"/>
            <a:ext cx="10689590" cy="418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《建筑施工企业良好信息加分标准》</a:t>
            </a:r>
            <a:endParaRPr lang="zh-CN" altLang="en-US"/>
          </a:p>
        </p:txBody>
      </p:sp>
      <p:sp>
        <p:nvSpPr>
          <p:cNvPr id="6" name="文本框 5"/>
          <p:cNvSpPr txBox="1"/>
          <p:nvPr/>
        </p:nvSpPr>
        <p:spPr>
          <a:xfrm>
            <a:off x="948690" y="4076700"/>
            <a:ext cx="11155680" cy="1198880"/>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注：项目经理到岗率以</a:t>
            </a:r>
            <a:r>
              <a:rPr lang="zh-CN" altLang="en-US" sz="1800" dirty="0">
                <a:solidFill>
                  <a:srgbClr val="002060"/>
                </a:solidFill>
                <a:latin typeface="微软雅黑" panose="020B0503020204020204" pitchFamily="34" charset="-122"/>
                <a:ea typeface="微软雅黑" panose="020B0503020204020204" pitchFamily="34" charset="-122"/>
                <a:sym typeface="+mn-ea"/>
              </a:rPr>
              <a:t>每季度</a:t>
            </a:r>
            <a:r>
              <a:rPr lang="zh-CN" altLang="en-US" sz="1800" dirty="0">
                <a:solidFill>
                  <a:srgbClr val="002060"/>
                </a:solidFill>
                <a:latin typeface="微软雅黑" panose="020B0503020204020204" pitchFamily="34" charset="-122"/>
                <a:ea typeface="微软雅黑" panose="020B0503020204020204" pitchFamily="34" charset="-122"/>
              </a:rPr>
              <a:t>保障在线实名制系统数据为准，目前暂以主管部门发的通报为依据进行加扣分，</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后续省建设厅拟</a:t>
            </a:r>
            <a:r>
              <a:rPr lang="zh-CN" altLang="en-US" sz="1800" dirty="0">
                <a:solidFill>
                  <a:srgbClr val="002060"/>
                </a:solidFill>
                <a:latin typeface="微软雅黑" panose="020B0503020204020204" pitchFamily="34" charset="-122"/>
                <a:ea typeface="微软雅黑" panose="020B0503020204020204" pitchFamily="34" charset="-122"/>
                <a:sym typeface="+mn-ea"/>
              </a:rPr>
              <a:t>打通</a:t>
            </a:r>
            <a:r>
              <a:rPr lang="zh-CN" altLang="en-US" sz="1800" dirty="0">
                <a:solidFill>
                  <a:srgbClr val="002060"/>
                </a:solidFill>
                <a:latin typeface="微软雅黑" panose="020B0503020204020204" pitchFamily="34" charset="-122"/>
                <a:ea typeface="微软雅黑" panose="020B0503020204020204" pitchFamily="34" charset="-122"/>
              </a:rPr>
              <a:t>系统，每季度自动获取保障在线数据进行加扣分。</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endParaRPr lang="en-US" altLang="zh-CN" sz="1800" dirty="0">
              <a:solidFill>
                <a:srgbClr val="002060"/>
              </a:solidFill>
              <a:latin typeface="微软雅黑" panose="020B0503020204020204" pitchFamily="34" charset="-122"/>
              <a:ea typeface="微软雅黑" panose="020B0503020204020204" pitchFamily="34" charset="-122"/>
            </a:endParaRPr>
          </a:p>
          <a:p>
            <a:pPr algn="l"/>
            <a:endParaRPr lang="en-US" altLang="zh-CN"/>
          </a:p>
        </p:txBody>
      </p:sp>
      <p:graphicFrame>
        <p:nvGraphicFramePr>
          <p:cNvPr id="7" name="表格 6"/>
          <p:cNvGraphicFramePr/>
          <p:nvPr/>
        </p:nvGraphicFramePr>
        <p:xfrm>
          <a:off x="948690" y="764540"/>
          <a:ext cx="10622915" cy="2941320"/>
        </p:xfrm>
        <a:graphic>
          <a:graphicData uri="http://schemas.openxmlformats.org/drawingml/2006/table">
            <a:tbl>
              <a:tblPr firstRow="1" bandRow="1">
                <a:tableStyleId>{5C22544A-7EE6-4342-B048-85BDC9FD1C3A}</a:tableStyleId>
              </a:tblPr>
              <a:tblGrid>
                <a:gridCol w="1149985"/>
                <a:gridCol w="1448435"/>
                <a:gridCol w="5167630"/>
                <a:gridCol w="1358900"/>
                <a:gridCol w="1497965"/>
              </a:tblGrid>
              <a:tr h="640080">
                <a:tc rowSpan="4">
                  <a:txBody>
                    <a:bodyPr/>
                    <a:p>
                      <a:pPr algn="ctr">
                        <a:buNone/>
                      </a:pPr>
                      <a:r>
                        <a:rPr lang="zh-CN" altLang="en-US"/>
                        <a:t>项目管理</a:t>
                      </a:r>
                      <a:endParaRPr lang="zh-CN" altLang="en-US"/>
                    </a:p>
                  </a:txBody>
                  <a:tcPr anchor="ctr" anchorCtr="0"/>
                </a:tc>
                <a:tc>
                  <a:txBody>
                    <a:bodyPr/>
                    <a:p>
                      <a:pPr algn="ctr">
                        <a:buClrTx/>
                        <a:buSzTx/>
                        <a:buFontTx/>
                        <a:buNone/>
                      </a:pPr>
                      <a:r>
                        <a:rPr lang="en-US" altLang="zh-CN" b="0">
                          <a:solidFill>
                            <a:schemeClr val="dk1"/>
                          </a:solidFill>
                        </a:rPr>
                        <a:t>9.1</a:t>
                      </a:r>
                      <a:endParaRPr lang="en-US" altLang="zh-CN" b="0">
                        <a:solidFill>
                          <a:schemeClr val="dk1"/>
                        </a:solidFill>
                      </a:endParaRPr>
                    </a:p>
                  </a:txBody>
                  <a:tcPr anchor="ctr" anchorCtr="0"/>
                </a:tc>
                <a:tc>
                  <a:txBody>
                    <a:bodyPr/>
                    <a:p>
                      <a:pPr algn="ctr">
                        <a:buClrTx/>
                        <a:buSzTx/>
                        <a:buFontTx/>
                        <a:buNone/>
                      </a:pPr>
                      <a:r>
                        <a:rPr lang="en-US" altLang="zh-CN" b="0">
                          <a:solidFill>
                            <a:schemeClr val="dk1"/>
                          </a:solidFill>
                        </a:rPr>
                        <a:t>项目经理每季度平均带班生产时间大于本季度施工时间90%的</a:t>
                      </a:r>
                      <a:endParaRPr lang="en-US" altLang="zh-CN" b="0">
                        <a:solidFill>
                          <a:schemeClr val="dk1"/>
                        </a:solidFill>
                      </a:endParaRPr>
                    </a:p>
                  </a:txBody>
                  <a:tcPr anchor="ctr" anchorCtr="0"/>
                </a:tc>
                <a:tc>
                  <a:txBody>
                    <a:bodyPr/>
                    <a:p>
                      <a:pPr algn="ctr">
                        <a:buClrTx/>
                        <a:buSzTx/>
                        <a:buFontTx/>
                        <a:buNone/>
                      </a:pPr>
                      <a:r>
                        <a:rPr lang="en-US" altLang="zh-CN" b="0">
                          <a:solidFill>
                            <a:schemeClr val="dk1"/>
                          </a:solidFill>
                        </a:rPr>
                        <a:t>加1分</a:t>
                      </a:r>
                      <a:endParaRPr lang="en-US" altLang="zh-CN" b="0">
                        <a:solidFill>
                          <a:schemeClr val="dk1"/>
                        </a:solidFill>
                      </a:endParaRPr>
                    </a:p>
                  </a:txBody>
                  <a:tcPr anchor="ctr" anchorCtr="0"/>
                </a:tc>
                <a:tc rowSpan="4">
                  <a:txBody>
                    <a:bodyPr/>
                    <a:p>
                      <a:pPr algn="ctr">
                        <a:buNone/>
                      </a:pPr>
                      <a:r>
                        <a:rPr lang="zh-CN" altLang="en-US"/>
                        <a:t>有效期</a:t>
                      </a:r>
                      <a:r>
                        <a:rPr lang="en-US" altLang="zh-CN"/>
                        <a:t>3</a:t>
                      </a:r>
                      <a:r>
                        <a:rPr lang="zh-CN" altLang="en-US"/>
                        <a:t>个月</a:t>
                      </a:r>
                      <a:endParaRPr lang="zh-CN" altLang="en-US"/>
                    </a:p>
                  </a:txBody>
                  <a:tcPr anchor="ctr" anchorCtr="0"/>
                </a:tc>
              </a:tr>
              <a:tr h="640080">
                <a:tc vMerge="1">
                  <a:tcPr/>
                </a:tc>
                <a:tc>
                  <a:txBody>
                    <a:bodyPr/>
                    <a:p>
                      <a:pPr algn="ctr">
                        <a:buNone/>
                      </a:pPr>
                      <a:r>
                        <a:rPr lang="en-US" altLang="zh-CN"/>
                        <a:t>9.2</a:t>
                      </a:r>
                      <a:endParaRPr lang="en-US" altLang="zh-CN"/>
                    </a:p>
                  </a:txBody>
                  <a:tcPr anchor="ctr" anchorCtr="0"/>
                </a:tc>
                <a:tc>
                  <a:txBody>
                    <a:bodyPr/>
                    <a:p>
                      <a:pPr algn="ctr">
                        <a:buNone/>
                      </a:pPr>
                      <a:r>
                        <a:rPr lang="zh-CN" altLang="en-US"/>
                        <a:t>项目经理每季度平均带班生产时间为本季度施工时间80%-90%的</a:t>
                      </a:r>
                      <a:endParaRPr lang="zh-CN" altLang="en-US"/>
                    </a:p>
                  </a:txBody>
                  <a:tcPr anchor="ctr" anchorCtr="0"/>
                </a:tc>
                <a:tc>
                  <a:txBody>
                    <a:bodyPr/>
                    <a:p>
                      <a:pPr algn="ctr">
                        <a:buNone/>
                      </a:pPr>
                      <a:r>
                        <a:rPr lang="zh-CN" altLang="en-US"/>
                        <a:t>加</a:t>
                      </a:r>
                      <a:r>
                        <a:rPr lang="en-US" altLang="zh-CN"/>
                        <a:t>0.5</a:t>
                      </a:r>
                      <a:r>
                        <a:rPr lang="zh-CN" altLang="en-US"/>
                        <a:t>分</a:t>
                      </a:r>
                      <a:endParaRPr lang="zh-CN" altLang="en-US"/>
                    </a:p>
                  </a:txBody>
                  <a:tcPr anchor="ctr" anchorCtr="0"/>
                </a:tc>
                <a:tc vMerge="1">
                  <a:tcPr/>
                </a:tc>
              </a:tr>
              <a:tr h="381000">
                <a:tc vMerge="1">
                  <a:tcPr/>
                </a:tc>
                <a:tc>
                  <a:txBody>
                    <a:bodyPr/>
                    <a:p>
                      <a:pPr algn="ctr">
                        <a:buNone/>
                      </a:pPr>
                      <a:r>
                        <a:rPr lang="en-US" altLang="zh-CN"/>
                        <a:t>23</a:t>
                      </a:r>
                      <a:endParaRPr lang="en-US" altLang="zh-CN"/>
                    </a:p>
                  </a:txBody>
                  <a:tcPr anchor="ctr" anchorCtr="0"/>
                </a:tc>
                <a:tc>
                  <a:txBody>
                    <a:bodyPr/>
                    <a:p>
                      <a:pPr algn="ctr">
                        <a:buNone/>
                      </a:pPr>
                      <a:r>
                        <a:rPr lang="zh-CN" altLang="en-US"/>
                        <a:t>项目经理每季度平均带班生产时间少于本季度施工时间60%的</a:t>
                      </a:r>
                      <a:endParaRPr lang="zh-CN" altLang="en-US"/>
                    </a:p>
                  </a:txBody>
                  <a:tcPr anchor="ctr" anchorCtr="0"/>
                </a:tc>
                <a:tc>
                  <a:txBody>
                    <a:bodyPr/>
                    <a:p>
                      <a:pPr algn="ctr">
                        <a:buNone/>
                      </a:pPr>
                      <a:r>
                        <a:rPr lang="zh-CN" altLang="en-US"/>
                        <a:t>扣</a:t>
                      </a:r>
                      <a:r>
                        <a:rPr lang="en-US" altLang="zh-CN"/>
                        <a:t>1</a:t>
                      </a:r>
                      <a:r>
                        <a:rPr lang="zh-CN" altLang="en-US"/>
                        <a:t>分</a:t>
                      </a:r>
                      <a:endParaRPr lang="zh-CN" altLang="en-US"/>
                    </a:p>
                  </a:txBody>
                  <a:tcPr anchor="ctr" anchorCtr="0"/>
                </a:tc>
                <a:tc vMerge="1">
                  <a:tcPr/>
                </a:tc>
              </a:tr>
              <a:tr h="381000">
                <a:tc vMerge="1">
                  <a:tcPr/>
                </a:tc>
                <a:tc>
                  <a:txBody>
                    <a:bodyPr/>
                    <a:p>
                      <a:pPr algn="ctr">
                        <a:buNone/>
                      </a:pPr>
                      <a:r>
                        <a:rPr lang="en-US" altLang="zh-CN"/>
                        <a:t>24</a:t>
                      </a:r>
                      <a:endParaRPr lang="en-US" altLang="zh-CN"/>
                    </a:p>
                  </a:txBody>
                  <a:tcPr anchor="ctr" anchorCtr="0"/>
                </a:tc>
                <a:tc>
                  <a:txBody>
                    <a:bodyPr/>
                    <a:p>
                      <a:pPr algn="ctr">
                        <a:buNone/>
                      </a:pPr>
                      <a:r>
                        <a:rPr lang="zh-CN" altLang="en-US"/>
                        <a:t>项目经理每季度平均带班生产时间为本季度施工时间60%-80%的</a:t>
                      </a:r>
                      <a:endParaRPr lang="zh-CN" altLang="en-US"/>
                    </a:p>
                  </a:txBody>
                  <a:tcPr anchor="ctr" anchorCtr="0"/>
                </a:tc>
                <a:tc>
                  <a:txBody>
                    <a:bodyPr/>
                    <a:p>
                      <a:pPr algn="ctr">
                        <a:buNone/>
                      </a:pPr>
                      <a:r>
                        <a:rPr lang="zh-CN" altLang="en-US"/>
                        <a:t>扣</a:t>
                      </a:r>
                      <a:r>
                        <a:rPr lang="en-US" altLang="zh-CN"/>
                        <a:t>0.5</a:t>
                      </a:r>
                      <a:r>
                        <a:rPr lang="zh-CN" altLang="en-US"/>
                        <a:t>分</a:t>
                      </a:r>
                      <a:endParaRPr lang="zh-CN" altLang="en-US"/>
                    </a:p>
                  </a:txBody>
                  <a:tcPr anchor="ctr" anchorCtr="0"/>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67740" y="44450"/>
            <a:ext cx="10310495" cy="6758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04260" y="476885"/>
            <a:ext cx="4983480" cy="64516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全省各地浙江省建筑施工企业信用评价划分标准</a:t>
            </a:r>
            <a:endParaRPr lang="zh-CN" altLang="en-US" dirty="0">
              <a:solidFill>
                <a:srgbClr val="002060"/>
              </a:solidFill>
              <a:latin typeface="微软雅黑" panose="020B0503020204020204" pitchFamily="34" charset="-122"/>
              <a:ea typeface="微软雅黑" panose="020B0503020204020204" pitchFamily="34" charset="-122"/>
            </a:endParaRPr>
          </a:p>
          <a:p>
            <a:endParaRPr lang="en-US" altLang="zh-CN"/>
          </a:p>
        </p:txBody>
      </p:sp>
      <p:graphicFrame>
        <p:nvGraphicFramePr>
          <p:cNvPr id="3" name="表格 2"/>
          <p:cNvGraphicFramePr/>
          <p:nvPr/>
        </p:nvGraphicFramePr>
        <p:xfrm>
          <a:off x="911225" y="1122045"/>
          <a:ext cx="10296000" cy="4812665"/>
        </p:xfrm>
        <a:graphic>
          <a:graphicData uri="http://schemas.openxmlformats.org/drawingml/2006/table">
            <a:tbl>
              <a:tblPr firstRow="1" bandRow="1">
                <a:tableStyleId>{5C22544A-7EE6-4342-B048-85BDC9FD1C3A}</a:tableStyleId>
              </a:tblPr>
              <a:tblGrid>
                <a:gridCol w="936000"/>
                <a:gridCol w="936000"/>
                <a:gridCol w="936000"/>
                <a:gridCol w="936000"/>
                <a:gridCol w="936000"/>
                <a:gridCol w="936000"/>
                <a:gridCol w="936000"/>
                <a:gridCol w="936000"/>
                <a:gridCol w="936000"/>
                <a:gridCol w="936000"/>
                <a:gridCol w="936000"/>
              </a:tblGrid>
              <a:tr h="381000">
                <a:tc rowSpan="2">
                  <a:txBody>
                    <a:bodyPr/>
                    <a:p>
                      <a:pPr algn="ctr">
                        <a:buNone/>
                      </a:pPr>
                      <a:r>
                        <a:rPr lang="zh-CN" altLang="en-US" sz="1200">
                          <a:latin typeface="+mn-ea"/>
                        </a:rPr>
                        <a:t>地区</a:t>
                      </a:r>
                      <a:endParaRPr lang="zh-CN" altLang="en-US" sz="1200">
                        <a:latin typeface="+mn-ea"/>
                      </a:endParaRPr>
                    </a:p>
                  </a:txBody>
                  <a:tcPr anchor="ctr" anchorCtr="0"/>
                </a:tc>
                <a:tc gridSpan="5">
                  <a:txBody>
                    <a:bodyPr/>
                    <a:p>
                      <a:pPr algn="ctr">
                        <a:buNone/>
                      </a:pPr>
                      <a:r>
                        <a:rPr lang="zh-CN" altLang="en-US" sz="1200">
                          <a:latin typeface="+mn-ea"/>
                        </a:rPr>
                        <a:t>建筑工程</a:t>
                      </a:r>
                      <a:endParaRPr lang="zh-CN" altLang="en-US" sz="1200">
                        <a:latin typeface="+mn-ea"/>
                      </a:endParaRPr>
                    </a:p>
                  </a:txBody>
                  <a:tcPr anchor="ctr" anchorCtr="0"/>
                </a:tc>
                <a:tc hMerge="1">
                  <a:tcPr/>
                </a:tc>
                <a:tc hMerge="1">
                  <a:tcPr/>
                </a:tc>
                <a:tc hMerge="1">
                  <a:tcPr/>
                </a:tc>
                <a:tc hMerge="1">
                  <a:tcPr/>
                </a:tc>
                <a:tc gridSpan="5">
                  <a:txBody>
                    <a:bodyPr/>
                    <a:p>
                      <a:pPr algn="ctr">
                        <a:buNone/>
                      </a:pPr>
                      <a:r>
                        <a:rPr lang="zh-CN" altLang="en-US" sz="1200">
                          <a:latin typeface="+mn-ea"/>
                        </a:rPr>
                        <a:t>市政公用工程</a:t>
                      </a:r>
                      <a:endParaRPr lang="zh-CN" altLang="en-US" sz="1200">
                        <a:latin typeface="+mn-ea"/>
                      </a:endParaRPr>
                    </a:p>
                  </a:txBody>
                  <a:tcPr anchor="ctr" anchorCtr="0"/>
                </a:tc>
                <a:tc hMerge="1">
                  <a:tcPr/>
                </a:tc>
                <a:tc hMerge="1">
                  <a:tcPr/>
                </a:tc>
                <a:tc hMerge="1">
                  <a:tcPr/>
                </a:tc>
                <a:tc hMerge="1">
                  <a:tcPr/>
                </a:tc>
              </a:tr>
              <a:tr h="381000">
                <a:tc vMerge="1">
                  <a:tcPr/>
                </a:tc>
                <a:tc>
                  <a:txBody>
                    <a:bodyPr/>
                    <a:p>
                      <a:pPr indent="0" algn="ctr">
                        <a:buNone/>
                      </a:pPr>
                      <a:r>
                        <a:rPr lang="en-US" sz="1200" b="1">
                          <a:latin typeface="+mn-ea"/>
                        </a:rPr>
                        <a:t>A</a:t>
                      </a:r>
                      <a:endParaRPr lang="en-US" altLang="en-US" sz="1200" b="1">
                        <a:latin typeface="+mn-ea"/>
                      </a:endParaRPr>
                    </a:p>
                  </a:txBody>
                  <a:tcPr marL="68580" marR="68580" marT="0" marB="0" vert="horz" anchor="ctr" anchorCtr="0"/>
                </a:tc>
                <a:tc>
                  <a:txBody>
                    <a:bodyPr/>
                    <a:p>
                      <a:pPr indent="0" algn="ctr">
                        <a:buNone/>
                      </a:pPr>
                      <a:r>
                        <a:rPr lang="en-US" sz="1200" b="0">
                          <a:latin typeface="+mn-ea"/>
                        </a:rPr>
                        <a:t>B</a:t>
                      </a:r>
                      <a:endParaRPr lang="en-US" altLang="en-US" sz="1200" b="0">
                        <a:latin typeface="+mn-ea"/>
                      </a:endParaRPr>
                    </a:p>
                  </a:txBody>
                  <a:tcPr marL="68580" marR="68580" marT="0" marB="0" vert="horz" anchor="ctr" anchorCtr="0"/>
                </a:tc>
                <a:tc>
                  <a:txBody>
                    <a:bodyPr/>
                    <a:p>
                      <a:pPr indent="0" algn="ctr">
                        <a:buNone/>
                      </a:pPr>
                      <a:r>
                        <a:rPr lang="en-US" sz="1200" b="0">
                          <a:latin typeface="+mn-ea"/>
                        </a:rPr>
                        <a:t>C</a:t>
                      </a:r>
                      <a:endParaRPr lang="en-US" altLang="en-US" sz="1200" b="0">
                        <a:latin typeface="+mn-ea"/>
                      </a:endParaRPr>
                    </a:p>
                  </a:txBody>
                  <a:tcPr marL="68580" marR="68580" marT="0" marB="0" vert="horz" anchor="ctr" anchorCtr="0"/>
                </a:tc>
                <a:tc>
                  <a:txBody>
                    <a:bodyPr/>
                    <a:p>
                      <a:pPr indent="0" algn="ctr">
                        <a:buNone/>
                      </a:pPr>
                      <a:r>
                        <a:rPr lang="en-US" sz="1200" b="0">
                          <a:latin typeface="+mn-ea"/>
                        </a:rPr>
                        <a:t>D</a:t>
                      </a:r>
                      <a:endParaRPr lang="en-US" altLang="en-US" sz="1200" b="0">
                        <a:latin typeface="+mn-ea"/>
                      </a:endParaRPr>
                    </a:p>
                  </a:txBody>
                  <a:tcPr marL="68580" marR="68580" marT="0" marB="0" vert="horz" anchor="ctr" anchorCtr="0"/>
                </a:tc>
                <a:tc>
                  <a:txBody>
                    <a:bodyPr/>
                    <a:p>
                      <a:pPr indent="0" algn="ctr">
                        <a:buNone/>
                      </a:pPr>
                      <a:r>
                        <a:rPr lang="en-US" sz="1200" b="0">
                          <a:latin typeface="+mn-ea"/>
                        </a:rPr>
                        <a:t>E</a:t>
                      </a:r>
                      <a:endParaRPr lang="en-US" altLang="en-US" sz="1200" b="0">
                        <a:latin typeface="+mn-ea"/>
                      </a:endParaRPr>
                    </a:p>
                  </a:txBody>
                  <a:tcPr marL="68580" marR="68580" marT="0" marB="0" vert="horz" anchor="ctr" anchorCtr="0"/>
                </a:tc>
                <a:tc>
                  <a:txBody>
                    <a:bodyPr/>
                    <a:p>
                      <a:pPr indent="0" algn="ctr">
                        <a:buNone/>
                      </a:pPr>
                      <a:r>
                        <a:rPr lang="en-US" sz="1200" b="1">
                          <a:latin typeface="+mn-ea"/>
                        </a:rPr>
                        <a:t>A</a:t>
                      </a:r>
                      <a:endParaRPr lang="en-US" altLang="en-US" sz="1200" b="1">
                        <a:latin typeface="+mn-ea"/>
                      </a:endParaRPr>
                    </a:p>
                  </a:txBody>
                  <a:tcPr marL="68580" marR="68580" marT="0" marB="0" vert="horz" anchor="ctr" anchorCtr="0"/>
                </a:tc>
                <a:tc>
                  <a:txBody>
                    <a:bodyPr/>
                    <a:p>
                      <a:pPr indent="0" algn="ctr">
                        <a:buNone/>
                      </a:pPr>
                      <a:r>
                        <a:rPr lang="en-US" sz="1200" b="0">
                          <a:latin typeface="+mn-ea"/>
                        </a:rPr>
                        <a:t>B</a:t>
                      </a:r>
                      <a:endParaRPr lang="en-US" altLang="en-US" sz="1200" b="0">
                        <a:latin typeface="+mn-ea"/>
                      </a:endParaRPr>
                    </a:p>
                  </a:txBody>
                  <a:tcPr marL="68580" marR="68580" marT="0" marB="0" vert="horz" anchor="ctr" anchorCtr="0"/>
                </a:tc>
                <a:tc>
                  <a:txBody>
                    <a:bodyPr/>
                    <a:p>
                      <a:pPr indent="0" algn="ctr">
                        <a:buNone/>
                      </a:pPr>
                      <a:r>
                        <a:rPr lang="en-US" sz="1200" b="0">
                          <a:latin typeface="+mn-ea"/>
                        </a:rPr>
                        <a:t>C</a:t>
                      </a:r>
                      <a:endParaRPr lang="en-US" altLang="en-US" sz="1200" b="0">
                        <a:latin typeface="+mn-ea"/>
                      </a:endParaRPr>
                    </a:p>
                  </a:txBody>
                  <a:tcPr marL="68580" marR="68580" marT="0" marB="0" vert="horz" anchor="ctr" anchorCtr="0"/>
                </a:tc>
                <a:tc>
                  <a:txBody>
                    <a:bodyPr/>
                    <a:p>
                      <a:pPr indent="0" algn="ctr">
                        <a:buNone/>
                      </a:pPr>
                      <a:r>
                        <a:rPr lang="en-US" sz="1200" b="0">
                          <a:latin typeface="+mn-ea"/>
                        </a:rPr>
                        <a:t>D</a:t>
                      </a:r>
                      <a:endParaRPr lang="en-US" altLang="en-US" sz="1200" b="0">
                        <a:latin typeface="+mn-ea"/>
                      </a:endParaRPr>
                    </a:p>
                  </a:txBody>
                  <a:tcPr marL="68580" marR="68580" marT="0" marB="0" vert="horz" anchor="ctr" anchorCtr="0"/>
                </a:tc>
                <a:tc>
                  <a:txBody>
                    <a:bodyPr/>
                    <a:p>
                      <a:pPr indent="0" algn="ctr">
                        <a:buNone/>
                      </a:pPr>
                      <a:r>
                        <a:rPr lang="en-US" sz="1200" b="0">
                          <a:latin typeface="+mn-ea"/>
                        </a:rPr>
                        <a:t>E</a:t>
                      </a:r>
                      <a:endParaRPr lang="en-US" altLang="en-US" sz="1200" b="0">
                        <a:latin typeface="+mn-ea"/>
                      </a:endParaRPr>
                    </a:p>
                  </a:txBody>
                  <a:tcPr marL="68580" marR="68580" marT="0" marB="0" vert="horz" anchor="ctr" anchorCtr="0"/>
                </a:tc>
              </a:tr>
              <a:tr h="324000">
                <a:tc>
                  <a:txBody>
                    <a:bodyPr/>
                    <a:p>
                      <a:pPr algn="ctr">
                        <a:buNone/>
                      </a:pPr>
                      <a:r>
                        <a:rPr lang="zh-CN" altLang="en-US" sz="1200">
                          <a:latin typeface="+mn-ea"/>
                        </a:rPr>
                        <a:t>杭州</a:t>
                      </a:r>
                      <a:endParaRPr lang="zh-CN" altLang="en-US" sz="1200">
                        <a:latin typeface="+mn-ea"/>
                      </a:endParaRPr>
                    </a:p>
                  </a:txBody>
                  <a:tcPr anchor="ctr" anchorCtr="0"/>
                </a:tc>
                <a:tc>
                  <a:txBody>
                    <a:bodyPr/>
                    <a:p>
                      <a:pPr indent="0" algn="ctr">
                        <a:buNone/>
                      </a:pPr>
                      <a:r>
                        <a:rPr lang="en-US" sz="1200" b="1">
                          <a:latin typeface="+mn-ea"/>
                          <a:cs typeface="+mn-ea"/>
                        </a:rPr>
                        <a:t>前20%且100分以上</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20%-60%且87分以上</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未列入A、B两级且85分及以上</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85分以下</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列入失信“黑名单”</a:t>
                      </a:r>
                      <a:endParaRPr lang="en-US" altLang="en-US" sz="1200" b="0">
                        <a:latin typeface="+mn-ea"/>
                        <a:cs typeface="+mn-ea"/>
                      </a:endParaRPr>
                    </a:p>
                  </a:txBody>
                  <a:tcPr marL="68580" marR="68580" marT="0" marB="0" vert="horz" anchor="ctr" anchorCtr="0"/>
                </a:tc>
                <a:tc>
                  <a:txBody>
                    <a:bodyPr/>
                    <a:p>
                      <a:pPr indent="0" algn="ctr">
                        <a:buNone/>
                      </a:pPr>
                      <a:r>
                        <a:rPr lang="en-US" sz="1200" b="1">
                          <a:latin typeface="+mn-ea"/>
                          <a:cs typeface="+mn-ea"/>
                        </a:rPr>
                        <a:t>前20%且100分以上</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20%-60%且87分以上</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未列入A、B两级且85分及以上</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85分以下</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列入失信“黑名单”</a:t>
                      </a:r>
                      <a:endParaRPr lang="en-US" altLang="en-US" sz="1200" b="0">
                        <a:latin typeface="+mn-ea"/>
                        <a:cs typeface="+mn-ea"/>
                      </a:endParaRPr>
                    </a:p>
                  </a:txBody>
                  <a:tcPr marL="68580" marR="68580" marT="0" marB="0" vert="horz" anchor="ctr" anchorCtr="0"/>
                </a:tc>
              </a:tr>
              <a:tr h="324000">
                <a:tc>
                  <a:txBody>
                    <a:bodyPr/>
                    <a:p>
                      <a:pPr algn="ctr">
                        <a:buNone/>
                      </a:pPr>
                      <a:r>
                        <a:rPr lang="zh-CN" altLang="en-US" sz="1200">
                          <a:latin typeface="+mn-ea"/>
                        </a:rPr>
                        <a:t>温州</a:t>
                      </a:r>
                      <a:endParaRPr lang="zh-CN" altLang="en-US" sz="1200">
                        <a:latin typeface="+mn-ea"/>
                      </a:endParaRPr>
                    </a:p>
                  </a:txBody>
                  <a:tcPr anchor="ctr" anchorCtr="0"/>
                </a:tc>
                <a:tc>
                  <a:txBody>
                    <a:bodyPr/>
                    <a:p>
                      <a:pPr indent="0" algn="ctr">
                        <a:buNone/>
                      </a:pPr>
                      <a:r>
                        <a:rPr lang="en-US" sz="1200" b="1">
                          <a:latin typeface="+mn-ea"/>
                          <a:cs typeface="+mn-ea"/>
                        </a:rPr>
                        <a:t>105以上（含105）</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100～105（含100）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85～100（不含85）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85分以下</a:t>
                      </a:r>
                      <a:endParaRPr lang="en-US" altLang="en-US" sz="1200" b="0">
                        <a:latin typeface="+mn-ea"/>
                        <a:cs typeface="+mn-ea"/>
                      </a:endParaRPr>
                    </a:p>
                  </a:txBody>
                  <a:tcPr marL="68580" marR="68580" marT="0" marB="0" vert="horz" anchor="ctr" anchorCtr="0"/>
                </a:tc>
                <a:tc>
                  <a:txBody>
                    <a:bodyPr/>
                    <a:p>
                      <a:pPr indent="0" algn="ctr">
                        <a:buNone/>
                      </a:pPr>
                      <a:r>
                        <a:rPr lang="en-US" sz="1200" b="1">
                          <a:latin typeface="+mn-ea"/>
                          <a:cs typeface="+mn-ea"/>
                        </a:rPr>
                        <a:t>105以上（含105）</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100～105（含100）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85～100（不含85）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85分以下</a:t>
                      </a:r>
                      <a:endParaRPr lang="en-US" altLang="en-US" sz="1200" b="0">
                        <a:latin typeface="+mn-ea"/>
                        <a:cs typeface="+mn-ea"/>
                      </a:endParaRPr>
                    </a:p>
                  </a:txBody>
                  <a:tcPr marL="68580" marR="68580" marT="0" marB="0" vert="horz" anchor="ctr" anchorCtr="0"/>
                </a:tc>
              </a:tr>
              <a:tr h="324000">
                <a:tc>
                  <a:txBody>
                    <a:bodyPr/>
                    <a:p>
                      <a:pPr algn="ctr">
                        <a:buNone/>
                      </a:pPr>
                      <a:r>
                        <a:rPr lang="zh-CN" altLang="en-US" sz="1200">
                          <a:latin typeface="+mn-ea"/>
                        </a:rPr>
                        <a:t>绍兴</a:t>
                      </a:r>
                      <a:endParaRPr lang="zh-CN" altLang="en-US" sz="1200">
                        <a:latin typeface="+mn-ea"/>
                      </a:endParaRPr>
                    </a:p>
                  </a:txBody>
                  <a:tcPr anchor="ctr" anchorCtr="0"/>
                </a:tc>
                <a:tc>
                  <a:txBody>
                    <a:bodyPr/>
                    <a:p>
                      <a:pPr indent="0" algn="ctr">
                        <a:buNone/>
                      </a:pPr>
                      <a:r>
                        <a:rPr lang="en-US" sz="1200" b="1">
                          <a:latin typeface="+mn-ea"/>
                          <a:cs typeface="+mn-ea"/>
                        </a:rPr>
                        <a:t>前10%（含）</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10%-60%（含）</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60%-95%（含）</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95%以下</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8种违法违规行为直接降为E级</a:t>
                      </a:r>
                      <a:endParaRPr lang="en-US" altLang="en-US" sz="1200" b="0">
                        <a:latin typeface="+mn-ea"/>
                        <a:cs typeface="+mn-ea"/>
                      </a:endParaRPr>
                    </a:p>
                  </a:txBody>
                  <a:tcPr marL="68580" marR="68580" marT="0" marB="0" vert="horz" anchor="ctr" anchorCtr="0"/>
                </a:tc>
                <a:tc>
                  <a:txBody>
                    <a:bodyPr/>
                    <a:p>
                      <a:pPr indent="0" algn="ctr">
                        <a:buNone/>
                      </a:pPr>
                      <a:r>
                        <a:rPr lang="en-US" sz="1200" b="1">
                          <a:latin typeface="+mn-ea"/>
                          <a:cs typeface="+mn-ea"/>
                        </a:rPr>
                        <a:t>前10%（含）</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10%-60%（含）</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60%-95%（含）</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95%以下</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8种违法违规行为直接降为E级</a:t>
                      </a:r>
                      <a:endParaRPr lang="en-US" altLang="en-US" sz="1200" b="0">
                        <a:latin typeface="+mn-ea"/>
                        <a:cs typeface="+mn-ea"/>
                      </a:endParaRPr>
                    </a:p>
                  </a:txBody>
                  <a:tcPr marL="68580" marR="68580" marT="0" marB="0" vert="horz" anchor="ctr" anchorCtr="0"/>
                </a:tc>
              </a:tr>
              <a:tr h="324000">
                <a:tc>
                  <a:txBody>
                    <a:bodyPr/>
                    <a:p>
                      <a:pPr algn="ctr">
                        <a:buNone/>
                      </a:pPr>
                      <a:r>
                        <a:rPr lang="zh-CN" altLang="en-US" sz="1200">
                          <a:latin typeface="+mn-ea"/>
                        </a:rPr>
                        <a:t>嘉兴</a:t>
                      </a:r>
                      <a:endParaRPr lang="zh-CN" altLang="en-US" sz="1200">
                        <a:latin typeface="+mn-ea"/>
                      </a:endParaRPr>
                    </a:p>
                  </a:txBody>
                  <a:tcPr anchor="ctr" anchorCtr="0"/>
                </a:tc>
                <a:tc>
                  <a:txBody>
                    <a:bodyPr/>
                    <a:p>
                      <a:pPr indent="0" algn="ctr">
                        <a:buNone/>
                      </a:pPr>
                      <a:r>
                        <a:rPr lang="en-US" sz="1200" b="1">
                          <a:latin typeface="+mn-ea"/>
                          <a:cs typeface="+mn-ea"/>
                        </a:rPr>
                        <a:t>110以上（含110）</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105-110（含105）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100-105（含100）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85-100（含85）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85以下或列入失信“黑名单”</a:t>
                      </a:r>
                      <a:endParaRPr lang="en-US" altLang="en-US" sz="1200" b="0">
                        <a:latin typeface="+mn-ea"/>
                        <a:cs typeface="+mn-ea"/>
                      </a:endParaRPr>
                    </a:p>
                  </a:txBody>
                  <a:tcPr marL="68580" marR="68580" marT="0" marB="0" vert="horz" anchor="ctr" anchorCtr="0"/>
                </a:tc>
                <a:tc>
                  <a:txBody>
                    <a:bodyPr/>
                    <a:p>
                      <a:pPr indent="0" algn="ctr">
                        <a:buNone/>
                      </a:pPr>
                      <a:r>
                        <a:rPr lang="en-US" sz="1200" b="1">
                          <a:latin typeface="+mn-ea"/>
                          <a:cs typeface="+mn-ea"/>
                        </a:rPr>
                        <a:t>110以上（含110）</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105-110（含105）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100-105（含100）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85-100（含85）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85以下或列入失信“黑名单”</a:t>
                      </a:r>
                      <a:endParaRPr lang="en-US" altLang="en-US" sz="1200" b="0">
                        <a:latin typeface="+mn-ea"/>
                        <a:cs typeface="+mn-ea"/>
                      </a:endParaRPr>
                    </a:p>
                  </a:txBody>
                  <a:tcPr marL="68580" marR="68580" marT="0" marB="0" vert="horz" anchor="ctr" anchorCtr="0"/>
                </a:tc>
              </a:tr>
              <a:tr h="324000">
                <a:tc>
                  <a:txBody>
                    <a:bodyPr/>
                    <a:p>
                      <a:pPr algn="ctr">
                        <a:buNone/>
                      </a:pPr>
                      <a:r>
                        <a:rPr lang="zh-CN" altLang="en-US" sz="1200">
                          <a:latin typeface="+mn-ea"/>
                        </a:rPr>
                        <a:t>台州</a:t>
                      </a:r>
                      <a:endParaRPr lang="zh-CN" altLang="en-US" sz="1200">
                        <a:latin typeface="+mn-ea"/>
                      </a:endParaRPr>
                    </a:p>
                  </a:txBody>
                  <a:tcPr anchor="ctr" anchorCtr="0"/>
                </a:tc>
                <a:tc>
                  <a:txBody>
                    <a:bodyPr/>
                    <a:p>
                      <a:pPr indent="0" algn="ctr">
                        <a:buNone/>
                      </a:pPr>
                      <a:r>
                        <a:rPr lang="en-US" sz="1200" b="1">
                          <a:latin typeface="+mn-ea"/>
                          <a:cs typeface="+mn-ea"/>
                        </a:rPr>
                        <a:t>110以上（含110）</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105-110（含105）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100-105（含100）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90-100（含90）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90分以下</a:t>
                      </a:r>
                      <a:endParaRPr lang="en-US" altLang="en-US" sz="1200" b="0">
                        <a:latin typeface="+mn-ea"/>
                        <a:cs typeface="+mn-ea"/>
                      </a:endParaRPr>
                    </a:p>
                  </a:txBody>
                  <a:tcPr marL="68580" marR="68580" marT="0" marB="0" vert="horz" anchor="ctr" anchorCtr="0"/>
                </a:tc>
                <a:tc>
                  <a:txBody>
                    <a:bodyPr/>
                    <a:p>
                      <a:pPr indent="0" algn="ctr">
                        <a:buNone/>
                      </a:pPr>
                      <a:r>
                        <a:rPr lang="en-US" sz="1200" b="1">
                          <a:latin typeface="+mn-ea"/>
                          <a:cs typeface="+mn-ea"/>
                        </a:rPr>
                        <a:t>110以上（含110）</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105-110（含105）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100-105（含100）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90-100（含90）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90分以下</a:t>
                      </a:r>
                      <a:endParaRPr lang="en-US" altLang="en-US" sz="1200" b="0">
                        <a:latin typeface="+mn-ea"/>
                        <a:cs typeface="+mn-ea"/>
                      </a:endParaRPr>
                    </a:p>
                  </a:txBody>
                  <a:tcPr marL="68580" marR="68580" marT="0" marB="0" vert="horz" anchor="ctr" anchorCtr="0"/>
                </a:tc>
              </a:tr>
              <a:tr h="324000">
                <a:tc>
                  <a:txBody>
                    <a:bodyPr/>
                    <a:p>
                      <a:pPr algn="ctr">
                        <a:buNone/>
                      </a:pPr>
                      <a:r>
                        <a:rPr lang="zh-CN" altLang="en-US" sz="1200">
                          <a:latin typeface="+mn-ea"/>
                        </a:rPr>
                        <a:t>金华</a:t>
                      </a:r>
                      <a:endParaRPr lang="zh-CN" altLang="en-US" sz="1200">
                        <a:latin typeface="+mn-ea"/>
                      </a:endParaRPr>
                    </a:p>
                  </a:txBody>
                  <a:tcPr anchor="ctr" anchorCtr="0"/>
                </a:tc>
                <a:tc>
                  <a:txBody>
                    <a:bodyPr/>
                    <a:p>
                      <a:pPr indent="0" algn="ctr">
                        <a:buNone/>
                      </a:pPr>
                      <a:r>
                        <a:rPr lang="en-US" sz="1200" b="1">
                          <a:latin typeface="+mn-ea"/>
                          <a:cs typeface="+mn-ea"/>
                        </a:rPr>
                        <a:t>103以上（含）</a:t>
                      </a:r>
                      <a:endParaRPr lang="en-US" altLang="en-US" sz="1200" b="1">
                        <a:latin typeface="+mn-ea"/>
                        <a:cs typeface="+mn-ea"/>
                      </a:endParaRPr>
                    </a:p>
                  </a:txBody>
                  <a:tcPr marL="68580" marR="68580" marT="0" marB="0" vert="horz" anchor="ctr" anchorCtr="0"/>
                </a:tc>
                <a:tc>
                  <a:txBody>
                    <a:bodyPr/>
                    <a:p>
                      <a:pPr indent="0" algn="ctr">
                        <a:buNone/>
                      </a:pPr>
                      <a:r>
                        <a:rPr lang="en-US" sz="1200" b="0">
                          <a:solidFill>
                            <a:srgbClr val="404040"/>
                          </a:solidFill>
                          <a:latin typeface="+mn-ea"/>
                          <a:cs typeface="+mn-ea"/>
                        </a:rPr>
                        <a:t>90（含）-103分</a:t>
                      </a:r>
                      <a:endParaRPr lang="en-US" altLang="en-US" sz="1200" b="0">
                        <a:solidFill>
                          <a:srgbClr val="404040"/>
                        </a:solidFill>
                        <a:latin typeface="+mn-ea"/>
                        <a:cs typeface="+mn-ea"/>
                      </a:endParaRPr>
                    </a:p>
                  </a:txBody>
                  <a:tcPr marL="68580" marR="68580" marT="0" marB="0" vert="horz" anchor="ctr" anchorCtr="0"/>
                </a:tc>
                <a:tc>
                  <a:txBody>
                    <a:bodyPr/>
                    <a:p>
                      <a:pPr indent="0" algn="ctr">
                        <a:buNone/>
                      </a:pPr>
                      <a:r>
                        <a:rPr lang="en-US" sz="1200" b="0">
                          <a:solidFill>
                            <a:srgbClr val="404040"/>
                          </a:solidFill>
                          <a:latin typeface="+mn-ea"/>
                          <a:cs typeface="+mn-ea"/>
                        </a:rPr>
                        <a:t>75（含）-90分</a:t>
                      </a:r>
                      <a:endParaRPr lang="en-US" altLang="en-US" sz="1200" b="0">
                        <a:solidFill>
                          <a:srgbClr val="404040"/>
                        </a:solidFill>
                        <a:latin typeface="+mn-ea"/>
                        <a:cs typeface="+mn-ea"/>
                      </a:endParaRPr>
                    </a:p>
                  </a:txBody>
                  <a:tcPr marL="68580" marR="68580" marT="0" marB="0" vert="horz" anchor="ctr" anchorCtr="0"/>
                </a:tc>
                <a:tc>
                  <a:txBody>
                    <a:bodyPr/>
                    <a:p>
                      <a:pPr indent="0" algn="ctr">
                        <a:buNone/>
                      </a:pPr>
                      <a:r>
                        <a:rPr lang="en-US" sz="1200" b="0">
                          <a:solidFill>
                            <a:srgbClr val="404040"/>
                          </a:solidFill>
                          <a:latin typeface="+mn-ea"/>
                          <a:cs typeface="+mn-ea"/>
                        </a:rPr>
                        <a:t>未列入A、B、C等级的</a:t>
                      </a:r>
                      <a:endParaRPr lang="en-US" altLang="en-US" sz="1200" b="0">
                        <a:solidFill>
                          <a:srgbClr val="404040"/>
                        </a:solidFill>
                        <a:latin typeface="+mn-ea"/>
                        <a:cs typeface="+mn-ea"/>
                      </a:endParaRPr>
                    </a:p>
                  </a:txBody>
                  <a:tcPr marL="68580" marR="68580" marT="0" marB="0" vert="horz" anchor="ctr" anchorCtr="0"/>
                </a:tc>
                <a:tc>
                  <a:txBody>
                    <a:bodyPr/>
                    <a:p>
                      <a:pPr indent="0" algn="ctr">
                        <a:buNone/>
                      </a:pPr>
                      <a:r>
                        <a:rPr lang="en-US" sz="1200" b="0">
                          <a:latin typeface="+mn-ea"/>
                          <a:cs typeface="+mn-ea"/>
                        </a:rPr>
                        <a:t>列入失信“黑名单”</a:t>
                      </a:r>
                      <a:endParaRPr lang="en-US" altLang="en-US" sz="1200" b="0">
                        <a:latin typeface="+mn-ea"/>
                        <a:cs typeface="+mn-ea"/>
                      </a:endParaRPr>
                    </a:p>
                  </a:txBody>
                  <a:tcPr marL="68580" marR="68580" marT="0" marB="0" vert="horz" anchor="ctr" anchorCtr="0"/>
                </a:tc>
                <a:tc>
                  <a:txBody>
                    <a:bodyPr/>
                    <a:p>
                      <a:pPr indent="0" algn="ctr">
                        <a:buNone/>
                      </a:pPr>
                      <a:r>
                        <a:rPr lang="en-US" sz="1200" b="1">
                          <a:solidFill>
                            <a:srgbClr val="404040"/>
                          </a:solidFill>
                          <a:latin typeface="+mn-ea"/>
                          <a:cs typeface="+mn-ea"/>
                        </a:rPr>
                        <a:t>95分（含）以上</a:t>
                      </a:r>
                      <a:endParaRPr lang="en-US" altLang="en-US" sz="1200" b="1">
                        <a:solidFill>
                          <a:srgbClr val="404040"/>
                        </a:solidFill>
                        <a:latin typeface="+mn-ea"/>
                        <a:cs typeface="+mn-ea"/>
                      </a:endParaRPr>
                    </a:p>
                  </a:txBody>
                  <a:tcPr marL="68580" marR="68580" marT="0" marB="0" vert="horz" anchor="ctr" anchorCtr="0"/>
                </a:tc>
                <a:tc>
                  <a:txBody>
                    <a:bodyPr/>
                    <a:p>
                      <a:pPr indent="0" algn="ctr">
                        <a:buNone/>
                      </a:pPr>
                      <a:r>
                        <a:rPr lang="en-US" sz="1200" b="0">
                          <a:solidFill>
                            <a:srgbClr val="404040"/>
                          </a:solidFill>
                          <a:latin typeface="+mn-ea"/>
                          <a:cs typeface="+mn-ea"/>
                        </a:rPr>
                        <a:t>80（含）-95分</a:t>
                      </a:r>
                      <a:endParaRPr lang="en-US" altLang="en-US" sz="1200" b="0">
                        <a:solidFill>
                          <a:srgbClr val="404040"/>
                        </a:solidFill>
                        <a:latin typeface="+mn-ea"/>
                        <a:cs typeface="+mn-ea"/>
                      </a:endParaRPr>
                    </a:p>
                  </a:txBody>
                  <a:tcPr marL="68580" marR="68580" marT="0" marB="0" vert="horz" anchor="ctr" anchorCtr="0"/>
                </a:tc>
                <a:tc>
                  <a:txBody>
                    <a:bodyPr/>
                    <a:p>
                      <a:pPr indent="0" algn="ctr">
                        <a:buNone/>
                      </a:pPr>
                      <a:r>
                        <a:rPr lang="en-US" sz="1200" b="0">
                          <a:solidFill>
                            <a:srgbClr val="404040"/>
                          </a:solidFill>
                          <a:latin typeface="+mn-ea"/>
                          <a:cs typeface="+mn-ea"/>
                        </a:rPr>
                        <a:t>75（含）-80分</a:t>
                      </a:r>
                      <a:endParaRPr lang="en-US" altLang="en-US" sz="1200" b="0">
                        <a:solidFill>
                          <a:srgbClr val="404040"/>
                        </a:solidFill>
                        <a:latin typeface="+mn-ea"/>
                        <a:cs typeface="+mn-ea"/>
                      </a:endParaRPr>
                    </a:p>
                  </a:txBody>
                  <a:tcPr marL="68580" marR="68580" marT="0" marB="0" vert="horz" anchor="ctr" anchorCtr="0"/>
                </a:tc>
                <a:tc>
                  <a:txBody>
                    <a:bodyPr/>
                    <a:p>
                      <a:pPr indent="0" algn="ctr">
                        <a:buNone/>
                      </a:pPr>
                      <a:r>
                        <a:rPr lang="en-US" sz="1200" b="0">
                          <a:solidFill>
                            <a:srgbClr val="404040"/>
                          </a:solidFill>
                          <a:latin typeface="+mn-ea"/>
                          <a:cs typeface="+mn-ea"/>
                        </a:rPr>
                        <a:t>未列入A、B、C等级的</a:t>
                      </a:r>
                      <a:endParaRPr lang="en-US" altLang="en-US" sz="1200" b="0">
                        <a:solidFill>
                          <a:srgbClr val="404040"/>
                        </a:solidFill>
                        <a:latin typeface="+mn-ea"/>
                        <a:cs typeface="+mn-ea"/>
                      </a:endParaRPr>
                    </a:p>
                  </a:txBody>
                  <a:tcPr marL="68580" marR="68580" marT="0" marB="0" vert="horz" anchor="ctr" anchorCtr="0"/>
                </a:tc>
                <a:tc>
                  <a:txBody>
                    <a:bodyPr/>
                    <a:p>
                      <a:pPr indent="0" algn="ctr">
                        <a:buNone/>
                      </a:pPr>
                      <a:r>
                        <a:rPr lang="en-US" sz="1200" b="0">
                          <a:latin typeface="+mn-ea"/>
                          <a:cs typeface="+mn-ea"/>
                        </a:rPr>
                        <a:t>列入失信“黑名单”</a:t>
                      </a:r>
                      <a:endParaRPr lang="en-US" altLang="en-US" sz="1200" b="0">
                        <a:latin typeface="+mn-ea"/>
                        <a:cs typeface="+mn-ea"/>
                      </a:endParaRPr>
                    </a:p>
                  </a:txBody>
                  <a:tcPr marL="68580" marR="68580" marT="0" marB="0" vert="horz" anchor="ctr" anchorCtr="0"/>
                </a:tc>
              </a:tr>
              <a:tr h="324000">
                <a:tc>
                  <a:txBody>
                    <a:bodyPr/>
                    <a:p>
                      <a:pPr algn="ctr">
                        <a:buNone/>
                      </a:pPr>
                      <a:r>
                        <a:rPr lang="zh-CN" altLang="en-US" sz="1200">
                          <a:latin typeface="+mn-ea"/>
                        </a:rPr>
                        <a:t>丽水</a:t>
                      </a:r>
                      <a:endParaRPr lang="zh-CN" altLang="en-US" sz="1200">
                        <a:latin typeface="+mn-ea"/>
                      </a:endParaRPr>
                    </a:p>
                  </a:txBody>
                  <a:tcPr anchor="ctr" anchorCtr="0"/>
                </a:tc>
                <a:tc>
                  <a:txBody>
                    <a:bodyPr/>
                    <a:p>
                      <a:pPr indent="0" algn="ctr">
                        <a:buNone/>
                      </a:pPr>
                      <a:r>
                        <a:rPr lang="en-US" sz="1200" b="1">
                          <a:latin typeface="+mn-ea"/>
                          <a:cs typeface="+mn-ea"/>
                        </a:rPr>
                        <a:t>105以上（含105）</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100-105（含100）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90-100（含90）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85-90（含85）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85分以下</a:t>
                      </a:r>
                      <a:endParaRPr lang="en-US" altLang="en-US" sz="1200" b="0">
                        <a:latin typeface="+mn-ea"/>
                        <a:cs typeface="+mn-ea"/>
                      </a:endParaRPr>
                    </a:p>
                  </a:txBody>
                  <a:tcPr marL="68580" marR="68580" marT="0" marB="0" vert="horz" anchor="ctr" anchorCtr="0"/>
                </a:tc>
                <a:tc>
                  <a:txBody>
                    <a:bodyPr/>
                    <a:p>
                      <a:pPr indent="0" algn="ctr">
                        <a:buNone/>
                      </a:pPr>
                      <a:r>
                        <a:rPr lang="en-US" sz="1200" b="1">
                          <a:latin typeface="+mn-ea"/>
                          <a:cs typeface="+mn-ea"/>
                        </a:rPr>
                        <a:t>102以上（含102）</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97-102（含97）</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90-97（含90）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85-90（含80）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85分以下</a:t>
                      </a:r>
                      <a:endParaRPr lang="en-US" altLang="en-US" sz="1200" b="0">
                        <a:latin typeface="+mn-ea"/>
                        <a:cs typeface="+mn-ea"/>
                      </a:endParaRPr>
                    </a:p>
                  </a:txBody>
                  <a:tcPr marL="68580" marR="68580" marT="0" marB="0" vert="horz" anchor="ctr" anchorCtr="0"/>
                </a:tc>
              </a:tr>
              <a:tr h="324000">
                <a:tc>
                  <a:txBody>
                    <a:bodyPr/>
                    <a:p>
                      <a:pPr algn="ctr">
                        <a:buNone/>
                      </a:pPr>
                      <a:r>
                        <a:rPr lang="zh-CN" altLang="en-US" sz="1200">
                          <a:latin typeface="+mn-ea"/>
                        </a:rPr>
                        <a:t>舟山</a:t>
                      </a:r>
                      <a:endParaRPr lang="zh-CN" altLang="en-US" sz="1200">
                        <a:latin typeface="+mn-ea"/>
                      </a:endParaRPr>
                    </a:p>
                  </a:txBody>
                  <a:tcPr anchor="ctr" anchorCtr="0"/>
                </a:tc>
                <a:tc>
                  <a:txBody>
                    <a:bodyPr/>
                    <a:p>
                      <a:pPr indent="0" algn="ctr">
                        <a:buNone/>
                      </a:pPr>
                      <a:r>
                        <a:rPr lang="en-US" sz="1200" b="1">
                          <a:latin typeface="+mn-ea"/>
                          <a:cs typeface="+mn-ea"/>
                        </a:rPr>
                        <a:t>105以上（含105）</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100-105（含100）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85-100（含85）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85分以下</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列入失信“黑名单”</a:t>
                      </a:r>
                      <a:endParaRPr lang="en-US" altLang="en-US" sz="1200" b="0">
                        <a:latin typeface="+mn-ea"/>
                        <a:cs typeface="+mn-ea"/>
                      </a:endParaRPr>
                    </a:p>
                  </a:txBody>
                  <a:tcPr marL="68580" marR="68580" marT="0" marB="0" vert="horz" anchor="ctr" anchorCtr="0"/>
                </a:tc>
                <a:tc>
                  <a:txBody>
                    <a:bodyPr/>
                    <a:p>
                      <a:pPr indent="0" algn="ctr">
                        <a:buNone/>
                      </a:pPr>
                      <a:r>
                        <a:rPr lang="en-US" sz="1200" b="1">
                          <a:latin typeface="+mn-ea"/>
                          <a:cs typeface="+mn-ea"/>
                        </a:rPr>
                        <a:t>103以上（含103）</a:t>
                      </a:r>
                      <a:endParaRPr lang="en-US" altLang="en-US" sz="1200" b="1">
                        <a:latin typeface="+mn-ea"/>
                        <a:cs typeface="+mn-ea"/>
                      </a:endParaRPr>
                    </a:p>
                  </a:txBody>
                  <a:tcPr marL="68580" marR="68580" marT="0" marB="0" vert="horz" anchor="ctr" anchorCtr="0"/>
                </a:tc>
                <a:tc>
                  <a:txBody>
                    <a:bodyPr/>
                    <a:p>
                      <a:pPr indent="0" algn="ctr">
                        <a:buNone/>
                      </a:pPr>
                      <a:r>
                        <a:rPr lang="en-US" sz="1200" b="0">
                          <a:latin typeface="+mn-ea"/>
                          <a:cs typeface="+mn-ea"/>
                        </a:rPr>
                        <a:t>100-103（含100）</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85-100（含85）</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85分以下</a:t>
                      </a:r>
                      <a:endParaRPr lang="en-US" altLang="en-US" sz="1200" b="0">
                        <a:latin typeface="+mn-ea"/>
                        <a:cs typeface="+mn-ea"/>
                      </a:endParaRPr>
                    </a:p>
                  </a:txBody>
                  <a:tcPr marL="68580" marR="68580" marT="0" marB="0" vert="horz" anchor="ctr" anchorCtr="0"/>
                </a:tc>
                <a:tc>
                  <a:txBody>
                    <a:bodyPr/>
                    <a:p>
                      <a:pPr indent="0" algn="ctr">
                        <a:buNone/>
                      </a:pPr>
                      <a:r>
                        <a:rPr lang="en-US" sz="1200" b="0">
                          <a:latin typeface="+mn-ea"/>
                          <a:cs typeface="+mn-ea"/>
                        </a:rPr>
                        <a:t>列入失信“黑名单”</a:t>
                      </a:r>
                      <a:endParaRPr lang="en-US" altLang="en-US" sz="1200" b="0">
                        <a:latin typeface="+mn-ea"/>
                        <a:cs typeface="+mn-ea"/>
                      </a:endParaRPr>
                    </a:p>
                  </a:txBody>
                  <a:tcPr marL="68580" marR="68580" marT="0" marB="0" vert="horz" anchor="ctr" anchorCtr="0"/>
                </a:tc>
              </a:tr>
              <a:tr h="393065">
                <a:tc>
                  <a:txBody>
                    <a:bodyPr/>
                    <a:p>
                      <a:pPr algn="ctr">
                        <a:buNone/>
                      </a:pPr>
                      <a:r>
                        <a:rPr lang="zh-CN" altLang="en-US" sz="1200">
                          <a:latin typeface="+mn-ea"/>
                        </a:rPr>
                        <a:t>宁波</a:t>
                      </a:r>
                      <a:endParaRPr lang="zh-CN" altLang="en-US" sz="1200">
                        <a:latin typeface="+mn-ea"/>
                      </a:endParaRPr>
                    </a:p>
                  </a:txBody>
                  <a:tcPr anchor="ctr" anchorCtr="0"/>
                </a:tc>
                <a:tc gridSpan="10">
                  <a:txBody>
                    <a:bodyPr/>
                    <a:p>
                      <a:pPr algn="ctr">
                        <a:buNone/>
                      </a:pPr>
                      <a:r>
                        <a:rPr lang="zh-CN" altLang="en-US" sz="1200">
                          <a:latin typeface="+mn-ea"/>
                        </a:rPr>
                        <a:t>评价周期内</a:t>
                      </a:r>
                      <a:r>
                        <a:rPr lang="zh-CN" altLang="en-US" sz="1200">
                          <a:latin typeface="+mn-ea"/>
                          <a:sym typeface="+mn-ea"/>
                        </a:rPr>
                        <a:t>按</a:t>
                      </a:r>
                      <a:r>
                        <a:rPr lang="zh-CN" altLang="en-US" sz="1200">
                          <a:latin typeface="+mn-ea"/>
                        </a:rPr>
                        <a:t>省信用评价分平均分加权后作为宁波市施工企业信用评价基础信息分</a:t>
                      </a:r>
                      <a:endParaRPr lang="zh-CN" altLang="en-US" sz="1200">
                        <a:latin typeface="+mn-ea"/>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768350" y="318135"/>
            <a:ext cx="10386695" cy="522191"/>
            <a:chOff x="251520" y="-115832"/>
            <a:chExt cx="3692108" cy="495933"/>
          </a:xfrm>
          <a:solidFill>
            <a:srgbClr val="00B0F0"/>
          </a:solidFill>
        </p:grpSpPr>
        <p:sp>
          <p:nvSpPr>
            <p:cNvPr id="3" name="五边形 8"/>
            <p:cNvSpPr/>
            <p:nvPr/>
          </p:nvSpPr>
          <p:spPr bwMode="auto">
            <a:xfrm>
              <a:off x="251520" y="-79597"/>
              <a:ext cx="3692108" cy="459698"/>
            </a:xfrm>
            <a:prstGeom prst="homePlate">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75375" tIns="0" rIns="0" bIns="0" anchor="ctr"/>
            <a:lstStyle/>
            <a:p>
              <a:pPr marL="0" marR="0" lvl="0" indent="0" algn="ctr" defTabSz="7531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55" b="0" i="0" u="none" strike="noStrike" kern="1200" cap="none" spc="0" normalizeH="0" baseline="0" noProof="1">
                <a:ln>
                  <a:noFill/>
                </a:ln>
                <a:solidFill>
                  <a:schemeClr val="tx1"/>
                </a:solidFill>
                <a:effectLst/>
                <a:uLnTx/>
                <a:uFillTx/>
                <a:latin typeface="楷体_GB2312" panose="02010609030101010101" charset="-122"/>
                <a:ea typeface="+mn-ea"/>
                <a:cs typeface="+mn-cs"/>
              </a:endParaRPr>
            </a:p>
          </p:txBody>
        </p:sp>
        <p:sp>
          <p:nvSpPr>
            <p:cNvPr id="4" name="文本框 3"/>
            <p:cNvSpPr txBox="1"/>
            <p:nvPr/>
          </p:nvSpPr>
          <p:spPr>
            <a:xfrm>
              <a:off x="251520" y="-115832"/>
              <a:ext cx="3591204" cy="495723"/>
            </a:xfrm>
            <a:prstGeom prst="rect">
              <a:avLst/>
            </a:prstGeom>
            <a:noFill/>
            <a:ln>
              <a:noFill/>
            </a:ln>
            <a:extLst>
              <a:ext uri="{909E8E84-426E-40DD-AFC4-6F175D3DCCD1}">
                <a14:hiddenFill xmlns:a14="http://schemas.microsoft.com/office/drawing/2010/main">
                  <a:grp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41" normalizeH="0" baseline="0" noProof="1">
                  <a:ln w="9525" cmpd="sng">
                    <a:solidFill>
                      <a:schemeClr val="accent1"/>
                    </a:solidFill>
                    <a:prstDash val="solid"/>
                  </a:ln>
                  <a:solidFill>
                    <a:srgbClr val="70AD47">
                      <a:tint val="1000"/>
                    </a:srgbClr>
                  </a:solidFill>
                  <a:effectLst/>
                  <a:uLnTx/>
                  <a:uFillTx/>
                  <a:latin typeface="微软雅黑" panose="020B0503020204020204" pitchFamily="34" charset="-122"/>
                  <a:ea typeface="微软雅黑" panose="020B0503020204020204" pitchFamily="34" charset="-122"/>
                  <a:cs typeface="+mj-cs"/>
                </a:rPr>
                <a:t>四、专用指标申报指南（施工现场行为）</a:t>
              </a:r>
              <a:endParaRPr kumimoji="0" lang="zh-CN" altLang="en-US" sz="2800" b="1" i="0" u="none" strike="noStrike" kern="1200" cap="none" spc="41" normalizeH="0" baseline="0" noProof="1">
                <a:ln w="9525" cmpd="sng">
                  <a:solidFill>
                    <a:schemeClr val="accent1"/>
                  </a:solidFill>
                  <a:prstDash val="solid"/>
                </a:ln>
                <a:solidFill>
                  <a:srgbClr val="70AD47">
                    <a:tint val="1000"/>
                  </a:srgbClr>
                </a:solidFill>
                <a:effectLst/>
                <a:uLnTx/>
                <a:uFillTx/>
                <a:latin typeface="微软雅黑" panose="020B0503020204020204" pitchFamily="34" charset="-122"/>
                <a:ea typeface="微软雅黑" panose="020B0503020204020204" pitchFamily="34" charset="-122"/>
                <a:cs typeface="+mj-cs"/>
              </a:endParaRPr>
            </a:p>
          </p:txBody>
        </p:sp>
      </p:grpSp>
      <p:sp>
        <p:nvSpPr>
          <p:cNvPr id="8" name="文本框 7"/>
          <p:cNvSpPr txBox="1"/>
          <p:nvPr/>
        </p:nvSpPr>
        <p:spPr>
          <a:xfrm>
            <a:off x="901065" y="1075055"/>
            <a:ext cx="9836785" cy="1753235"/>
          </a:xfrm>
          <a:prstGeom prst="rect">
            <a:avLst/>
          </a:prstGeom>
          <a:noFill/>
        </p:spPr>
        <p:txBody>
          <a:bodyPr wrap="square" rtlCol="0">
            <a:spAutoFit/>
          </a:bodyPr>
          <a:p>
            <a:pPr algn="l"/>
            <a:r>
              <a:rPr lang="zh-CN" altLang="en-US" dirty="0">
                <a:solidFill>
                  <a:srgbClr val="002060"/>
                </a:solidFill>
                <a:latin typeface="微软雅黑" panose="020B0503020204020204" pitchFamily="34" charset="-122"/>
                <a:ea typeface="微软雅黑" panose="020B0503020204020204" pitchFamily="34" charset="-122"/>
                <a:sym typeface="+mn-ea"/>
              </a:rPr>
              <a:t>一、专用指标内容依托“浙里工程建设现场管控应用”下面的子系统“信用管理”模块予以管理使用。</a:t>
            </a:r>
            <a:endParaRPr lang="zh-CN" altLang="en-US" dirty="0">
              <a:solidFill>
                <a:srgbClr val="002060"/>
              </a:solidFill>
              <a:latin typeface="微软雅黑" panose="020B0503020204020204" pitchFamily="34" charset="-122"/>
              <a:ea typeface="微软雅黑" panose="020B0503020204020204" pitchFamily="34" charset="-122"/>
              <a:sym typeface="+mn-ea"/>
            </a:endParaRPr>
          </a:p>
          <a:p>
            <a:pPr algn="l"/>
            <a:r>
              <a:rPr lang="en-US" altLang="zh-CN"/>
              <a:t>  </a:t>
            </a:r>
            <a:r>
              <a:rPr lang="zh-CN" altLang="en-US" sz="1800" dirty="0">
                <a:solidFill>
                  <a:srgbClr val="002060"/>
                </a:solidFill>
                <a:latin typeface="微软雅黑" panose="020B0503020204020204" pitchFamily="34" charset="-122"/>
                <a:ea typeface="微软雅黑" panose="020B0503020204020204" pitchFamily="34" charset="-122"/>
              </a:rPr>
              <a:t>系统登录网址：https://zhjs.ysb.qz.gov.cn/webserver/app_qzzhjg/index.html</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账号：统一社会信用代码           初始密码：qzjg@123</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登录方式二：</a:t>
            </a:r>
            <a:r>
              <a:rPr lang="zh-CN" sz="1800" dirty="0">
                <a:solidFill>
                  <a:srgbClr val="002060"/>
                </a:solidFill>
                <a:latin typeface="微软雅黑" panose="020B0503020204020204" pitchFamily="34" charset="-122"/>
                <a:ea typeface="微软雅黑" panose="020B0503020204020204" pitchFamily="34" charset="-122"/>
                <a:sym typeface="+mn-ea"/>
              </a:rPr>
              <a:t>通过浙里办→法人账号登录→地区选衢州市→特色创新→工程建设项目管理系统→工程建设项目数字化管理系统（智慧建管）→信用评价→信用管理</a:t>
            </a:r>
            <a:endParaRPr lang="zh-CN" altLang="en-US" sz="1800" dirty="0">
              <a:solidFill>
                <a:srgbClr val="00206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68350" y="2924810"/>
            <a:ext cx="10431780" cy="3766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767080" y="260350"/>
            <a:ext cx="9836785" cy="368300"/>
          </a:xfrm>
          <a:prstGeom prst="rect">
            <a:avLst/>
          </a:prstGeom>
          <a:noFill/>
        </p:spPr>
        <p:txBody>
          <a:bodyPr wrap="square" rtlCol="0">
            <a:spAutoFit/>
          </a:bodyPr>
          <a:p>
            <a:pPr algn="l"/>
            <a:r>
              <a:rPr lang="zh-CN" altLang="en-US" dirty="0">
                <a:solidFill>
                  <a:srgbClr val="002060"/>
                </a:solidFill>
                <a:latin typeface="微软雅黑" panose="020B0503020204020204" pitchFamily="34" charset="-122"/>
                <a:ea typeface="微软雅黑" panose="020B0503020204020204" pitchFamily="34" charset="-122"/>
                <a:sym typeface="+mn-ea"/>
              </a:rPr>
              <a:t>二、</a:t>
            </a:r>
            <a:r>
              <a:rPr lang="zh-CN" dirty="0">
                <a:solidFill>
                  <a:srgbClr val="002060"/>
                </a:solidFill>
                <a:latin typeface="微软雅黑" panose="020B0503020204020204" pitchFamily="34" charset="-122"/>
                <a:ea typeface="微软雅黑" panose="020B0503020204020204" pitchFamily="34" charset="-122"/>
                <a:sym typeface="+mn-ea"/>
              </a:rPr>
              <a:t>申报流程</a:t>
            </a:r>
            <a:endParaRPr lang="zh-CN" sz="1800" dirty="0">
              <a:solidFill>
                <a:srgbClr val="002060"/>
              </a:solidFill>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610235" y="260350"/>
          <a:ext cx="11012805" cy="19939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1" name="图片 10"/>
          <p:cNvPicPr>
            <a:picLocks noChangeAspect="1"/>
          </p:cNvPicPr>
          <p:nvPr/>
        </p:nvPicPr>
        <p:blipFill>
          <a:blip r:embed="rId6"/>
          <a:stretch>
            <a:fillRect/>
          </a:stretch>
        </p:blipFill>
        <p:spPr>
          <a:xfrm>
            <a:off x="623570" y="1844675"/>
            <a:ext cx="10865485" cy="4899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矩形 7"/>
          <p:cNvSpPr/>
          <p:nvPr/>
        </p:nvSpPr>
        <p:spPr>
          <a:xfrm>
            <a:off x="479425" y="116840"/>
            <a:ext cx="9915525" cy="92202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三、申报指南</a:t>
            </a:r>
            <a:r>
              <a:rPr lang="en-US" altLang="zh-CN" sz="1800" dirty="0">
                <a:solidFill>
                  <a:srgbClr val="002060"/>
                </a:solidFill>
                <a:latin typeface="微软雅黑" panose="020B0503020204020204" pitchFamily="34" charset="-122"/>
                <a:ea typeface="微软雅黑" panose="020B0503020204020204" pitchFamily="34" charset="-122"/>
              </a:rPr>
              <a:t> </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p:txBody>
      </p:sp>
      <p:graphicFrame>
        <p:nvGraphicFramePr>
          <p:cNvPr id="5" name="表格 4"/>
          <p:cNvGraphicFramePr/>
          <p:nvPr/>
        </p:nvGraphicFramePr>
        <p:xfrm>
          <a:off x="695325" y="548640"/>
          <a:ext cx="10960100" cy="5090160"/>
        </p:xfrm>
        <a:graphic>
          <a:graphicData uri="http://schemas.openxmlformats.org/drawingml/2006/table">
            <a:tbl>
              <a:tblPr firstRow="1" bandRow="1">
                <a:tableStyleId>{5C22544A-7EE6-4342-B048-85BDC9FD1C3A}</a:tableStyleId>
              </a:tblPr>
              <a:tblGrid>
                <a:gridCol w="1278890"/>
                <a:gridCol w="1298575"/>
                <a:gridCol w="2642870"/>
                <a:gridCol w="641985"/>
                <a:gridCol w="5097780"/>
              </a:tblGrid>
              <a:tr h="381000">
                <a:tc>
                  <a:txBody>
                    <a:bodyPr/>
                    <a:p>
                      <a:pPr algn="ctr">
                        <a:buNone/>
                      </a:pPr>
                      <a:r>
                        <a:rPr lang="zh-CN" altLang="en-US" sz="1400">
                          <a:latin typeface="+mn-ea"/>
                        </a:rPr>
                        <a:t>一级指标</a:t>
                      </a:r>
                      <a:endParaRPr lang="zh-CN" altLang="en-US" sz="1400">
                        <a:latin typeface="+mn-ea"/>
                      </a:endParaRPr>
                    </a:p>
                  </a:txBody>
                  <a:tcPr anchor="ctr" anchorCtr="0"/>
                </a:tc>
                <a:tc>
                  <a:txBody>
                    <a:bodyPr/>
                    <a:p>
                      <a:pPr algn="ctr">
                        <a:buNone/>
                      </a:pPr>
                      <a:r>
                        <a:rPr lang="zh-CN" altLang="en-US" sz="1400">
                          <a:latin typeface="+mn-ea"/>
                        </a:rPr>
                        <a:t>二级指标</a:t>
                      </a:r>
                      <a:endParaRPr lang="zh-CN" altLang="en-US" sz="1400">
                        <a:latin typeface="+mn-ea"/>
                      </a:endParaRPr>
                    </a:p>
                  </a:txBody>
                  <a:tcPr anchor="ctr" anchorCtr="0"/>
                </a:tc>
                <a:tc>
                  <a:txBody>
                    <a:bodyPr/>
                    <a:p>
                      <a:pPr algn="ctr">
                        <a:buNone/>
                      </a:pPr>
                      <a:r>
                        <a:rPr lang="zh-CN" altLang="en-US" sz="1400">
                          <a:latin typeface="+mn-ea"/>
                        </a:rPr>
                        <a:t>考核内容及说明</a:t>
                      </a:r>
                      <a:endParaRPr lang="zh-CN" altLang="en-US" sz="1400">
                        <a:latin typeface="+mn-ea"/>
                      </a:endParaRPr>
                    </a:p>
                  </a:txBody>
                  <a:tcPr anchor="ctr" anchorCtr="0"/>
                </a:tc>
                <a:tc>
                  <a:txBody>
                    <a:bodyPr/>
                    <a:p>
                      <a:pPr algn="ctr">
                        <a:buNone/>
                      </a:pPr>
                      <a:r>
                        <a:rPr lang="zh-CN" altLang="en-US" sz="1400">
                          <a:latin typeface="+mn-ea"/>
                        </a:rPr>
                        <a:t>权重</a:t>
                      </a:r>
                      <a:endParaRPr lang="zh-CN" altLang="en-US" sz="1400">
                        <a:latin typeface="+mn-ea"/>
                      </a:endParaRPr>
                    </a:p>
                  </a:txBody>
                  <a:tcPr anchor="ctr" anchorCtr="0"/>
                </a:tc>
                <a:tc>
                  <a:txBody>
                    <a:bodyPr/>
                    <a:p>
                      <a:pPr algn="ctr">
                        <a:buNone/>
                      </a:pPr>
                      <a:r>
                        <a:rPr lang="zh-CN" altLang="en-US" sz="1400">
                          <a:latin typeface="+mn-ea"/>
                        </a:rPr>
                        <a:t>申报指南</a:t>
                      </a:r>
                      <a:endParaRPr lang="zh-CN" altLang="en-US" sz="1400">
                        <a:latin typeface="+mn-ea"/>
                      </a:endParaRPr>
                    </a:p>
                  </a:txBody>
                  <a:tcPr anchor="ctr" anchorCtr="0"/>
                </a:tc>
              </a:tr>
              <a:tr h="381000">
                <a:tc>
                  <a:txBody>
                    <a:bodyPr/>
                    <a:p>
                      <a:pPr algn="ctr">
                        <a:buNone/>
                      </a:pPr>
                      <a:r>
                        <a:rPr lang="zh-CN" altLang="en-US" sz="1400">
                          <a:latin typeface="+mn-ea"/>
                        </a:rPr>
                        <a:t>浙江省建筑施工企业信用评价（</a:t>
                      </a:r>
                      <a:r>
                        <a:rPr lang="en-US" altLang="zh-CN" sz="1400">
                          <a:latin typeface="+mn-ea"/>
                        </a:rPr>
                        <a:t>300</a:t>
                      </a:r>
                      <a:r>
                        <a:rPr lang="zh-CN" altLang="en-US" sz="1400">
                          <a:latin typeface="+mn-ea"/>
                        </a:rPr>
                        <a:t>）</a:t>
                      </a:r>
                      <a:endParaRPr lang="zh-CN" altLang="en-US" sz="1400">
                        <a:latin typeface="+mn-ea"/>
                      </a:endParaRPr>
                    </a:p>
                  </a:txBody>
                  <a:tcPr anchor="ctr" anchorCtr="0"/>
                </a:tc>
                <a:tc>
                  <a:txBody>
                    <a:bodyPr/>
                    <a:p>
                      <a:pPr algn="ctr">
                        <a:buNone/>
                      </a:pPr>
                      <a:r>
                        <a:rPr lang="en-US" altLang="zh-CN" sz="1400">
                          <a:latin typeface="+mn-ea"/>
                        </a:rPr>
                        <a:t>/</a:t>
                      </a:r>
                      <a:endParaRPr lang="en-US" altLang="zh-CN" sz="1400">
                        <a:latin typeface="+mn-ea"/>
                      </a:endParaRPr>
                    </a:p>
                  </a:txBody>
                  <a:tcPr anchor="ctr" anchorCtr="0"/>
                </a:tc>
                <a:tc>
                  <a:txBody>
                    <a:bodyPr/>
                    <a:p>
                      <a:pPr algn="l">
                        <a:buNone/>
                      </a:pPr>
                      <a:r>
                        <a:rPr lang="en-US" altLang="zh-CN" sz="1400">
                          <a:latin typeface="+mn-ea"/>
                          <a:cs typeface="+mn-ea"/>
                        </a:rPr>
                        <a:t>   </a:t>
                      </a:r>
                      <a:r>
                        <a:rPr lang="zh-CN" altLang="en-US" sz="1400">
                          <a:latin typeface="+mn-ea"/>
                          <a:cs typeface="+mn-ea"/>
                        </a:rPr>
                        <a:t>每一评定周期首日9时自动从浙江省建筑市场公共服务管理平台同步下来的分数*200%纳入专用指标分。</a:t>
                      </a:r>
                      <a:endParaRPr lang="zh-CN" altLang="en-US" sz="1400">
                        <a:latin typeface="+mn-ea"/>
                        <a:cs typeface="+mn-ea"/>
                      </a:endParaRPr>
                    </a:p>
                  </a:txBody>
                  <a:tcPr anchor="ctr" anchorCtr="0"/>
                </a:tc>
                <a:tc>
                  <a:txBody>
                    <a:bodyPr/>
                    <a:p>
                      <a:pPr algn="ctr">
                        <a:buNone/>
                      </a:pPr>
                      <a:r>
                        <a:rPr lang="en-US" altLang="zh-CN" sz="1400">
                          <a:latin typeface="+mn-ea"/>
                        </a:rPr>
                        <a:t>300</a:t>
                      </a:r>
                      <a:endParaRPr lang="en-US" altLang="zh-CN" sz="1400">
                        <a:latin typeface="+mn-ea"/>
                      </a:endParaRPr>
                    </a:p>
                  </a:txBody>
                  <a:tcPr anchor="ctr" anchorCtr="0"/>
                </a:tc>
                <a:tc>
                  <a:txBody>
                    <a:bodyPr/>
                    <a:p>
                      <a:pPr algn="l">
                        <a:buNone/>
                      </a:pPr>
                      <a:r>
                        <a:rPr lang="zh-CN" altLang="en-US" sz="1400">
                          <a:latin typeface="+mn-ea"/>
                          <a:cs typeface="+mn-ea"/>
                        </a:rPr>
                        <a:t>1.本项分数全部来源于浙江省建筑市场监管公共服务系统（诚信平台）并按200%纳入专用指标；</a:t>
                      </a:r>
                      <a:endParaRPr lang="zh-CN" altLang="en-US" sz="1400">
                        <a:latin typeface="+mn-ea"/>
                        <a:cs typeface="+mn-ea"/>
                      </a:endParaRPr>
                    </a:p>
                    <a:p>
                      <a:pPr algn="l">
                        <a:buNone/>
                      </a:pPr>
                      <a:r>
                        <a:rPr lang="zh-CN" altLang="en-US" sz="1400">
                          <a:latin typeface="+mn-ea"/>
                          <a:cs typeface="+mn-ea"/>
                        </a:rPr>
                        <a:t>2.本项加分规则详见《浙江省城乡和住房建设厅关于修改&lt;浙江省建筑施工企业信用评价的实施意见&gt;的通知》（浙建〔2022〕16号）；</a:t>
                      </a:r>
                      <a:endParaRPr lang="zh-CN" altLang="en-US" sz="1400">
                        <a:latin typeface="+mn-ea"/>
                        <a:cs typeface="+mn-ea"/>
                      </a:endParaRPr>
                    </a:p>
                    <a:p>
                      <a:pPr algn="l">
                        <a:buNone/>
                      </a:pPr>
                      <a:r>
                        <a:rPr lang="zh-CN" altLang="en-US" sz="1400">
                          <a:latin typeface="+mn-ea"/>
                          <a:cs typeface="+mn-ea"/>
                        </a:rPr>
                        <a:t>3.相关良好信息请联系项目所在地或企业所在地建设主管部门采集录入，</a:t>
                      </a:r>
                      <a:r>
                        <a:rPr lang="zh-CN" altLang="en-US" sz="1400">
                          <a:solidFill>
                            <a:srgbClr val="FF0000"/>
                          </a:solidFill>
                          <a:latin typeface="+mn-ea"/>
                          <a:cs typeface="+mn-ea"/>
                        </a:rPr>
                        <a:t>无需企业申报</a:t>
                      </a:r>
                      <a:r>
                        <a:rPr lang="zh-CN" altLang="en-US" sz="1400">
                          <a:latin typeface="+mn-ea"/>
                          <a:cs typeface="+mn-ea"/>
                        </a:rPr>
                        <a:t>。（联系方式见附件2）。</a:t>
                      </a:r>
                      <a:endParaRPr lang="zh-CN" altLang="en-US" sz="1400">
                        <a:latin typeface="+mn-ea"/>
                        <a:cs typeface="+mn-ea"/>
                      </a:endParaRPr>
                    </a:p>
                  </a:txBody>
                  <a:tcPr anchor="ctr" anchorCtr="0"/>
                </a:tc>
              </a:tr>
              <a:tr h="381000">
                <a:tc rowSpan="3">
                  <a:txBody>
                    <a:bodyPr/>
                    <a:p>
                      <a:pPr>
                        <a:buNone/>
                      </a:pPr>
                      <a:r>
                        <a:rPr lang="zh-CN" altLang="en-US" sz="1400">
                          <a:latin typeface="+mn-ea"/>
                          <a:cs typeface="+mn-ea"/>
                        </a:rPr>
                        <a:t>施工现场行为（</a:t>
                      </a:r>
                      <a:r>
                        <a:rPr lang="en-US" altLang="zh-CN" sz="1400">
                          <a:latin typeface="+mn-ea"/>
                          <a:cs typeface="+mn-ea"/>
                        </a:rPr>
                        <a:t>200</a:t>
                      </a:r>
                      <a:r>
                        <a:rPr lang="zh-CN" altLang="en-US" sz="1400">
                          <a:latin typeface="+mn-ea"/>
                          <a:cs typeface="+mn-ea"/>
                        </a:rPr>
                        <a:t>）</a:t>
                      </a:r>
                      <a:endParaRPr lang="zh-CN" altLang="en-US" sz="1400">
                        <a:latin typeface="+mn-ea"/>
                        <a:cs typeface="+mn-ea"/>
                      </a:endParaRPr>
                    </a:p>
                  </a:txBody>
                  <a:tcPr anchor="ctr" anchorCtr="0"/>
                </a:tc>
                <a:tc>
                  <a:txBody>
                    <a:bodyPr/>
                    <a:p>
                      <a:pPr indent="0" algn="ctr">
                        <a:buNone/>
                      </a:pPr>
                      <a:r>
                        <a:rPr lang="en-US" sz="1400" b="0">
                          <a:latin typeface="+mn-ea"/>
                        </a:rPr>
                        <a:t>业主评价</a:t>
                      </a:r>
                      <a:endParaRPr lang="en-US" altLang="en-US" sz="1400" b="0">
                        <a:latin typeface="+mn-ea"/>
                      </a:endParaRPr>
                    </a:p>
                  </a:txBody>
                  <a:tcPr marL="68580" marR="68580" marT="0" marB="0" vert="horz" anchor="ctr" anchorCtr="0"/>
                </a:tc>
                <a:tc>
                  <a:txBody>
                    <a:bodyPr/>
                    <a:p>
                      <a:pPr indent="0">
                        <a:buNone/>
                      </a:pPr>
                      <a:r>
                        <a:rPr lang="en-US" sz="1400" b="0">
                          <a:latin typeface="+mn-ea"/>
                          <a:cs typeface="+mn-ea"/>
                        </a:rPr>
                        <a:t>建设单位对近2年内竣工验收合格的工程项目进行施工合同履约综合评价（</a:t>
                      </a:r>
                      <a:r>
                        <a:rPr lang="zh-CN" altLang="en-US" sz="1400" b="0">
                          <a:latin typeface="+mn-ea"/>
                          <a:cs typeface="+mn-ea"/>
                        </a:rPr>
                        <a:t>文件</a:t>
                      </a:r>
                      <a:r>
                        <a:rPr lang="en-US" sz="1400" b="0">
                          <a:latin typeface="+mn-ea"/>
                          <a:cs typeface="+mn-ea"/>
                        </a:rPr>
                        <a:t>附件3），单个项目评价结果为“好”的得10分，“较好”的得7.5，“一般”的得6分， “差”的得4分。（工程合同双方发生司法纠纷的除外）</a:t>
                      </a:r>
                      <a:endParaRPr lang="en-US" altLang="en-US" sz="1400" b="0">
                        <a:latin typeface="+mn-ea"/>
                        <a:cs typeface="+mn-ea"/>
                      </a:endParaRPr>
                    </a:p>
                  </a:txBody>
                  <a:tcPr marL="68580" marR="68580" marT="0" marB="0" vert="horz" anchor="ctr" anchorCtr="0"/>
                </a:tc>
                <a:tc>
                  <a:txBody>
                    <a:bodyPr/>
                    <a:p>
                      <a:pPr indent="0" algn="ctr">
                        <a:buNone/>
                      </a:pPr>
                      <a:r>
                        <a:rPr lang="en-US" sz="1400" b="0">
                          <a:latin typeface="+mn-ea"/>
                          <a:cs typeface="Times New Roman" panose="02020603050405020304" charset="0"/>
                        </a:rPr>
                        <a:t>20</a:t>
                      </a:r>
                      <a:endParaRPr lang="en-US" altLang="en-US" sz="1400" b="0">
                        <a:latin typeface="+mn-ea"/>
                        <a:cs typeface="Times New Roman" panose="02020603050405020304" charset="0"/>
                      </a:endParaRPr>
                    </a:p>
                  </a:txBody>
                  <a:tcPr marL="68580" marR="68580" marT="0" marB="0" vert="horz" anchor="ctr" anchorCtr="0"/>
                </a:tc>
                <a:tc>
                  <a:txBody>
                    <a:bodyPr/>
                    <a:p>
                      <a:pPr indent="0">
                        <a:buNone/>
                      </a:pPr>
                      <a:r>
                        <a:rPr lang="en-US" sz="1400" b="0">
                          <a:latin typeface="+mn-ea"/>
                          <a:cs typeface="+mn-ea"/>
                        </a:rPr>
                        <a:t>1.本条由</a:t>
                      </a:r>
                      <a:r>
                        <a:rPr lang="en-US" sz="1400" b="0">
                          <a:solidFill>
                            <a:srgbClr val="FF0000"/>
                          </a:solidFill>
                          <a:latin typeface="+mn-ea"/>
                          <a:cs typeface="+mn-ea"/>
                        </a:rPr>
                        <a:t>企业</a:t>
                      </a:r>
                      <a:r>
                        <a:rPr lang="en-US" sz="1400" b="0">
                          <a:latin typeface="+mn-ea"/>
                          <a:cs typeface="+mn-ea"/>
                        </a:rPr>
                        <a:t>申报按照项目属地原则发送“项目所在地住建局初审”账号进行审核,其中市本级项目发送“市造价站初审”账号；</a:t>
                      </a:r>
                      <a:endParaRPr lang="en-US" sz="1400" b="0">
                        <a:latin typeface="+mn-ea"/>
                        <a:cs typeface="+mn-ea"/>
                      </a:endParaRPr>
                    </a:p>
                    <a:p>
                      <a:pPr indent="0">
                        <a:buNone/>
                      </a:pPr>
                      <a:r>
                        <a:rPr lang="en-US" sz="1400" b="0">
                          <a:latin typeface="+mn-ea"/>
                          <a:cs typeface="+mn-ea"/>
                        </a:rPr>
                        <a:t>2.上传证明资料：一是建设工程合同履约评价表(</a:t>
                      </a:r>
                      <a:r>
                        <a:rPr lang="zh-CN" altLang="en-US" sz="1400" b="0">
                          <a:latin typeface="+mn-ea"/>
                          <a:cs typeface="+mn-ea"/>
                        </a:rPr>
                        <a:t>文件</a:t>
                      </a:r>
                      <a:r>
                        <a:rPr lang="en-US" sz="1400" b="0">
                          <a:latin typeface="+mn-ea"/>
                          <a:cs typeface="+mn-ea"/>
                        </a:rPr>
                        <a:t>附件3</a:t>
                      </a:r>
                      <a:r>
                        <a:rPr lang="zh-CN" altLang="en-US" sz="1400" b="0">
                          <a:latin typeface="+mn-ea"/>
                          <a:cs typeface="+mn-ea"/>
                        </a:rPr>
                        <a:t>）</a:t>
                      </a:r>
                      <a:r>
                        <a:rPr lang="en-US" sz="1400" b="0">
                          <a:latin typeface="+mn-ea"/>
                          <a:cs typeface="+mn-ea"/>
                        </a:rPr>
                        <a:t>且章、签字齐全；二是竣工验收备案表或单位工程质量竣工验收记录等竣工证明材料；</a:t>
                      </a:r>
                      <a:endParaRPr lang="en-US" sz="1400" b="0">
                        <a:latin typeface="+mn-ea"/>
                        <a:cs typeface="+mn-ea"/>
                      </a:endParaRPr>
                    </a:p>
                    <a:p>
                      <a:pPr indent="0">
                        <a:buNone/>
                      </a:pPr>
                      <a:r>
                        <a:rPr lang="en-US" sz="1400" b="0">
                          <a:latin typeface="+mn-ea"/>
                          <a:cs typeface="+mn-ea"/>
                        </a:rPr>
                        <a:t>3.生效日期改写为实际竣工验收合格之日；</a:t>
                      </a:r>
                      <a:endParaRPr lang="en-US" sz="1400" b="0">
                        <a:latin typeface="+mn-ea"/>
                        <a:cs typeface="+mn-ea"/>
                      </a:endParaRPr>
                    </a:p>
                    <a:p>
                      <a:pPr indent="0">
                        <a:buNone/>
                      </a:pPr>
                      <a:r>
                        <a:rPr lang="en-US" sz="1400" b="0">
                          <a:latin typeface="+mn-ea"/>
                          <a:cs typeface="+mn-ea"/>
                        </a:rPr>
                        <a:t>4.信用分选择评价结果对应的得分，单个工程得分在该工程竣工验收2年后扣除；</a:t>
                      </a:r>
                      <a:endParaRPr lang="en-US" sz="1400" b="0">
                        <a:latin typeface="+mn-ea"/>
                        <a:cs typeface="+mn-ea"/>
                      </a:endParaRPr>
                    </a:p>
                    <a:p>
                      <a:pPr indent="0">
                        <a:buNone/>
                      </a:pPr>
                      <a:r>
                        <a:rPr lang="en-US" sz="1400" b="0">
                          <a:latin typeface="+mn-ea"/>
                          <a:cs typeface="+mn-ea"/>
                        </a:rPr>
                        <a:t>5.同时系统也会自动抓取浙江省建筑市场监管公共服务系统（诚信平台）项目竣工时间，并以此计算有效期。</a:t>
                      </a:r>
                      <a:endParaRPr lang="en-US" altLang="en-US" sz="1400" b="0">
                        <a:latin typeface="+mn-ea"/>
                        <a:cs typeface="+mn-ea"/>
                      </a:endParaRPr>
                    </a:p>
                  </a:txBody>
                  <a:tcPr marL="68580" marR="68580" marT="0" marB="0" vert="horz" anchor="ctr" anchorCtr="0"/>
                </a:tc>
              </a:tr>
              <a:tr h="381000">
                <a:tc vMerge="1">
                  <a:tcPr/>
                </a:tc>
                <a:tc>
                  <a:txBody>
                    <a:bodyPr/>
                    <a:p>
                      <a:pPr indent="0" algn="ctr">
                        <a:buNone/>
                      </a:pPr>
                      <a:r>
                        <a:rPr lang="en-US" sz="1400" b="0">
                          <a:latin typeface="+mn-ea"/>
                        </a:rPr>
                        <a:t>标杆工地</a:t>
                      </a:r>
                      <a:endParaRPr lang="en-US" sz="1400" b="0">
                        <a:latin typeface="+mn-ea"/>
                      </a:endParaRPr>
                    </a:p>
                  </a:txBody>
                  <a:tcPr marL="68580" marR="68580" marT="0" marB="0" vert="horz" anchor="ctr" anchorCtr="0"/>
                </a:tc>
                <a:tc>
                  <a:txBody>
                    <a:bodyPr/>
                    <a:p>
                      <a:pPr indent="0">
                        <a:buNone/>
                      </a:pPr>
                      <a:r>
                        <a:rPr lang="en-US" sz="1400" b="0">
                          <a:latin typeface="+mn-ea"/>
                        </a:rPr>
                        <a:t> 近2年内，由县级、设区市级和省级及以上建设行政主管部门组织，企业承建项目作为标杆工地召开观摩活动的，分别加6、8、10分。 </a:t>
                      </a:r>
                      <a:endParaRPr lang="en-US" sz="1400" b="0">
                        <a:latin typeface="+mn-ea"/>
                      </a:endParaRPr>
                    </a:p>
                  </a:txBody>
                  <a:tcPr marL="68580" marR="68580" marT="0" marB="0" vert="horz" anchor="ctr" anchorCtr="0"/>
                </a:tc>
                <a:tc>
                  <a:txBody>
                    <a:bodyPr/>
                    <a:p>
                      <a:pPr indent="0" algn="ctr">
                        <a:buNone/>
                      </a:pPr>
                      <a:r>
                        <a:rPr lang="en-US" sz="1400" b="0">
                          <a:latin typeface="+mn-ea"/>
                        </a:rPr>
                        <a:t>10</a:t>
                      </a:r>
                      <a:endParaRPr lang="en-US" sz="1400" b="0">
                        <a:latin typeface="+mn-ea"/>
                      </a:endParaRPr>
                    </a:p>
                  </a:txBody>
                  <a:tcPr marL="68580" marR="68580" marT="0" marB="0" vert="horz" anchor="ctr" anchorCtr="0"/>
                </a:tc>
                <a:tc>
                  <a:txBody>
                    <a:bodyPr/>
                    <a:p>
                      <a:pPr indent="0">
                        <a:buNone/>
                      </a:pPr>
                      <a:r>
                        <a:rPr lang="en-US" sz="1400" b="0">
                          <a:latin typeface="+mn-ea"/>
                        </a:rPr>
                        <a:t>1.本条由</a:t>
                      </a:r>
                      <a:r>
                        <a:rPr lang="en-US" sz="1400">
                          <a:solidFill>
                            <a:srgbClr val="FF0000"/>
                          </a:solidFill>
                          <a:latin typeface="+mn-ea"/>
                        </a:rPr>
                        <a:t>企业</a:t>
                      </a:r>
                      <a:r>
                        <a:rPr lang="en-US" sz="1400" b="0">
                          <a:latin typeface="+mn-ea"/>
                        </a:rPr>
                        <a:t>申报按照项目属地原则发送“项目所在地住建局初审”账号进行审核；其中市本级项目发送“市质安站初审”账号；</a:t>
                      </a:r>
                      <a:endParaRPr lang="en-US" sz="1400" b="0">
                        <a:latin typeface="+mn-ea"/>
                      </a:endParaRPr>
                    </a:p>
                    <a:p>
                      <a:pPr indent="0">
                        <a:buNone/>
                      </a:pPr>
                      <a:r>
                        <a:rPr lang="en-US" sz="1400" b="0">
                          <a:latin typeface="+mn-ea"/>
                        </a:rPr>
                        <a:t>2.上传证明文件资料(观摩会文件通知等)；</a:t>
                      </a:r>
                      <a:endParaRPr lang="en-US" sz="1400" b="0">
                        <a:latin typeface="+mn-ea"/>
                      </a:endParaRPr>
                    </a:p>
                    <a:p>
                      <a:pPr indent="0">
                        <a:buNone/>
                      </a:pPr>
                      <a:r>
                        <a:rPr lang="en-US" sz="1400" b="0">
                          <a:latin typeface="+mn-ea"/>
                        </a:rPr>
                        <a:t>3.生效日期选择发文日期；</a:t>
                      </a:r>
                      <a:endParaRPr lang="en-US" sz="1400" b="0">
                        <a:latin typeface="+mn-ea"/>
                      </a:endParaRPr>
                    </a:p>
                    <a:p>
                      <a:pPr indent="0">
                        <a:buNone/>
                      </a:pPr>
                      <a:r>
                        <a:rPr lang="en-US" sz="1400" b="0">
                          <a:latin typeface="+mn-ea"/>
                        </a:rPr>
                        <a:t>4.信用分选择对应级别得分。</a:t>
                      </a:r>
                      <a:endParaRPr lang="en-US" sz="1400" b="0">
                        <a:latin typeface="+mn-ea"/>
                      </a:endParaRPr>
                    </a:p>
                  </a:txBody>
                  <a:tcPr marL="68580" marR="68580" marT="0" marB="0" vert="horz" anchor="ctr" anchorCtr="0"/>
                </a:tc>
              </a:tr>
              <a:tr h="381000">
                <a:tc vMerge="1">
                  <a:tcPr/>
                </a:tc>
                <a:tc>
                  <a:txBody>
                    <a:bodyPr/>
                    <a:p>
                      <a:pPr algn="ctr">
                        <a:buClrTx/>
                        <a:buSzTx/>
                        <a:buFontTx/>
                        <a:buNone/>
                      </a:pPr>
                      <a:r>
                        <a:rPr lang="en-US" sz="1400" b="0">
                          <a:latin typeface="+mn-ea"/>
                        </a:rPr>
                        <a:t>民工学校</a:t>
                      </a:r>
                      <a:endParaRPr lang="en-US" sz="1400" b="0">
                        <a:latin typeface="+mn-ea"/>
                      </a:endParaRPr>
                    </a:p>
                  </a:txBody>
                  <a:tcPr marL="68580" marR="68580" marT="0" marB="0" vert="horz" anchor="ctr" anchorCtr="0"/>
                </a:tc>
                <a:tc>
                  <a:txBody>
                    <a:bodyPr/>
                    <a:p>
                      <a:pPr algn="l">
                        <a:buClrTx/>
                        <a:buSzTx/>
                        <a:buFontTx/>
                        <a:buNone/>
                      </a:pPr>
                      <a:r>
                        <a:rPr lang="en-US" sz="1400" b="0">
                          <a:latin typeface="+mn-ea"/>
                        </a:rPr>
                        <a:t>企业承建在建工程设有民工学校，且定时开展民工教育，教育台账记录完整的，每个加3分，项目竣工验收合格后扣除。</a:t>
                      </a:r>
                      <a:endParaRPr lang="en-US" sz="1400" b="0">
                        <a:latin typeface="+mn-ea"/>
                      </a:endParaRPr>
                    </a:p>
                  </a:txBody>
                  <a:tcPr marL="68580" marR="68580" marT="0" marB="0" vert="horz" anchor="ctr" anchorCtr="0"/>
                </a:tc>
                <a:tc>
                  <a:txBody>
                    <a:bodyPr/>
                    <a:p>
                      <a:pPr algn="l">
                        <a:buClrTx/>
                        <a:buSzTx/>
                        <a:buFontTx/>
                        <a:buNone/>
                      </a:pPr>
                      <a:r>
                        <a:rPr lang="en-US" sz="1400" b="0">
                          <a:latin typeface="+mn-ea"/>
                        </a:rPr>
                        <a:t>6</a:t>
                      </a:r>
                      <a:endParaRPr lang="en-US" sz="1400" b="0">
                        <a:latin typeface="+mn-ea"/>
                      </a:endParaRPr>
                    </a:p>
                  </a:txBody>
                  <a:tcPr marL="68580" marR="68580" marT="0" marB="0" vert="horz" anchor="ctr" anchorCtr="0"/>
                </a:tc>
                <a:tc>
                  <a:txBody>
                    <a:bodyPr/>
                    <a:p>
                      <a:pPr algn="l">
                        <a:buClrTx/>
                        <a:buSzTx/>
                        <a:buFontTx/>
                        <a:buNone/>
                      </a:pPr>
                      <a:r>
                        <a:rPr lang="en-US" sz="1400" b="0">
                          <a:latin typeface="+mn-ea"/>
                        </a:rPr>
                        <a:t>1.本条由</a:t>
                      </a:r>
                      <a:r>
                        <a:rPr lang="en-US" sz="1400">
                          <a:solidFill>
                            <a:srgbClr val="FF0000"/>
                          </a:solidFill>
                          <a:latin typeface="+mn-ea"/>
                        </a:rPr>
                        <a:t>企业</a:t>
                      </a:r>
                      <a:r>
                        <a:rPr lang="en-US" sz="1400" b="0">
                          <a:latin typeface="+mn-ea"/>
                        </a:rPr>
                        <a:t>申报按照项目属地原则发送“项目所在地住建局初审”账号进行审核；其中市本级项目发送“市质安站初审”账号；</a:t>
                      </a:r>
                      <a:endParaRPr lang="en-US" sz="1400" b="0">
                        <a:latin typeface="+mn-ea"/>
                      </a:endParaRPr>
                    </a:p>
                    <a:p>
                      <a:pPr algn="l">
                        <a:buClrTx/>
                        <a:buSzTx/>
                        <a:buFontTx/>
                        <a:buNone/>
                      </a:pPr>
                      <a:r>
                        <a:rPr lang="en-US" sz="1400" b="0">
                          <a:latin typeface="+mn-ea"/>
                        </a:rPr>
                        <a:t>2.上传证明资料（</a:t>
                      </a:r>
                      <a:r>
                        <a:rPr lang="zh-CN" altLang="en-US" sz="1400" b="0">
                          <a:latin typeface="+mn-ea"/>
                        </a:rPr>
                        <a:t>相关</a:t>
                      </a:r>
                      <a:r>
                        <a:rPr lang="zh-CN" altLang="en-US" sz="1400">
                          <a:latin typeface="+mn-ea"/>
                          <a:sym typeface="+mn-ea"/>
                        </a:rPr>
                        <a:t>制度、</a:t>
                      </a:r>
                      <a:r>
                        <a:rPr lang="en-US" sz="1400">
                          <a:latin typeface="+mn-ea"/>
                          <a:sym typeface="+mn-ea"/>
                        </a:rPr>
                        <a:t>教育台账</a:t>
                      </a:r>
                      <a:r>
                        <a:rPr lang="zh-CN" altLang="en-US" sz="1400">
                          <a:latin typeface="+mn-ea"/>
                          <a:sym typeface="+mn-ea"/>
                        </a:rPr>
                        <a:t>、</a:t>
                      </a:r>
                      <a:r>
                        <a:rPr lang="en-US" sz="1400" b="0">
                          <a:latin typeface="+mn-ea"/>
                        </a:rPr>
                        <a:t>现场照片等）；</a:t>
                      </a:r>
                      <a:endParaRPr lang="en-US" sz="1400" b="0">
                        <a:latin typeface="+mn-ea"/>
                      </a:endParaRPr>
                    </a:p>
                    <a:p>
                      <a:pPr algn="l">
                        <a:buClrTx/>
                        <a:buSzTx/>
                        <a:buFontTx/>
                        <a:buNone/>
                      </a:pPr>
                      <a:r>
                        <a:rPr lang="en-US" sz="1400" b="0">
                          <a:latin typeface="+mn-ea"/>
                        </a:rPr>
                        <a:t>3.生效日期选择申报日；</a:t>
                      </a:r>
                      <a:endParaRPr lang="en-US" sz="1400" b="0">
                        <a:latin typeface="+mn-ea"/>
                      </a:endParaRPr>
                    </a:p>
                    <a:p>
                      <a:pPr algn="l">
                        <a:buClrTx/>
                        <a:buSzTx/>
                        <a:buFontTx/>
                        <a:buNone/>
                      </a:pPr>
                      <a:r>
                        <a:rPr lang="en-US" sz="1400" b="0">
                          <a:latin typeface="+mn-ea"/>
                        </a:rPr>
                        <a:t>4.信用分选择3分，系统自动抓取到竣工时间后扣除。 </a:t>
                      </a:r>
                      <a:endParaRPr lang="en-US" sz="1400" b="0">
                        <a:latin typeface="+mn-ea"/>
                      </a:endParaRPr>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858838" y="1441450"/>
            <a:ext cx="10194925" cy="4661535"/>
          </a:xfrm>
          <a:prstGeom prst="rect">
            <a:avLst/>
          </a:prstGeom>
          <a:noFill/>
          <a:ln w="9525">
            <a:noFill/>
          </a:ln>
        </p:spPr>
        <p:txBody>
          <a:bodyPr wrap="square" anchor="t" anchorCtr="0">
            <a:spAutoFit/>
          </a:bodyPr>
          <a:p>
            <a:endParaRPr lang="en-US" altLang="zh-CN" sz="2000" b="1" noProof="1" dirty="0">
              <a:latin typeface="微软雅黑" panose="020B0503020204020204" pitchFamily="34" charset="-122"/>
              <a:ea typeface="宋体" panose="02010600030101010101" pitchFamily="2" charset="-122"/>
            </a:endParaRPr>
          </a:p>
          <a:p>
            <a:endParaRPr lang="en-US" altLang="zh-CN" sz="2000" b="1" noProof="1" dirty="0">
              <a:latin typeface="微软雅黑" panose="020B0503020204020204" pitchFamily="34" charset="-122"/>
              <a:ea typeface="宋体" panose="02010600030101010101" pitchFamily="2" charset="-122"/>
            </a:endParaRPr>
          </a:p>
          <a:p>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noProof="1" dirty="0">
                <a:solidFill>
                  <a:srgbClr val="002060"/>
                </a:solidFill>
                <a:latin typeface="微软雅黑" panose="020B0503020204020204" pitchFamily="34" charset="-122"/>
                <a:ea typeface="微软雅黑" panose="020B0503020204020204" pitchFamily="34" charset="-122"/>
                <a:cs typeface="+mn-cs"/>
              </a:rPr>
              <a:t>（一）</a:t>
            </a:r>
            <a:r>
              <a:rPr lang="zh-CN" altLang="en-US" noProof="1" dirty="0">
                <a:solidFill>
                  <a:srgbClr val="002060"/>
                </a:solidFill>
                <a:latin typeface="微软雅黑" panose="020B0503020204020204" pitchFamily="34" charset="-122"/>
                <a:ea typeface="微软雅黑" panose="020B0503020204020204" pitchFamily="34" charset="-122"/>
                <a:cs typeface="+mn-cs"/>
              </a:rPr>
              <a:t>省信用评价运用：</a:t>
            </a:r>
            <a:endParaRPr lang="zh-CN" altLang="en-US" noProof="1" dirty="0">
              <a:solidFill>
                <a:srgbClr val="002060"/>
              </a:solidFill>
              <a:latin typeface="微软雅黑" panose="020B0503020204020204" pitchFamily="34" charset="-122"/>
              <a:ea typeface="微软雅黑" panose="020B0503020204020204" pitchFamily="34" charset="-122"/>
            </a:endParaRPr>
          </a:p>
          <a:p>
            <a:pPr indent="323850">
              <a:lnSpc>
                <a:spcPct val="150000"/>
              </a:lnSpc>
              <a:buClrTx/>
              <a:buSzTx/>
              <a:buNone/>
            </a:pPr>
            <a:r>
              <a:rPr lang="zh-CN" altLang="en-US" noProof="1" dirty="0">
                <a:solidFill>
                  <a:srgbClr val="002060"/>
                </a:solidFill>
                <a:latin typeface="微软雅黑" panose="020B0503020204020204" pitchFamily="34" charset="-122"/>
                <a:ea typeface="微软雅黑" panose="020B0503020204020204" pitchFamily="34" charset="-122"/>
                <a:cs typeface="+mn-cs"/>
              </a:rPr>
              <a:t>     </a:t>
            </a:r>
            <a:r>
              <a:rPr lang="en-US" altLang="zh-CN" noProof="1" dirty="0">
                <a:solidFill>
                  <a:srgbClr val="002060"/>
                </a:solidFill>
                <a:latin typeface="微软雅黑" panose="020B0503020204020204" pitchFamily="34" charset="-122"/>
                <a:ea typeface="微软雅黑" panose="020B0503020204020204" pitchFamily="34" charset="-122"/>
                <a:cs typeface="+mn-cs"/>
              </a:rPr>
              <a:t>2021</a:t>
            </a:r>
            <a:r>
              <a:rPr lang="zh-CN" altLang="en-US" noProof="1" dirty="0">
                <a:solidFill>
                  <a:srgbClr val="002060"/>
                </a:solidFill>
                <a:latin typeface="微软雅黑" panose="020B0503020204020204" pitchFamily="34" charset="-122"/>
                <a:ea typeface="微软雅黑" panose="020B0503020204020204" pitchFamily="34" charset="-122"/>
                <a:cs typeface="+mn-cs"/>
              </a:rPr>
              <a:t>年</a:t>
            </a:r>
            <a:r>
              <a:rPr lang="en-US" altLang="zh-CN" noProof="1" dirty="0">
                <a:solidFill>
                  <a:srgbClr val="002060"/>
                </a:solidFill>
                <a:latin typeface="微软雅黑" panose="020B0503020204020204" pitchFamily="34" charset="-122"/>
                <a:ea typeface="微软雅黑" panose="020B0503020204020204" pitchFamily="34" charset="-122"/>
                <a:cs typeface="+mn-cs"/>
              </a:rPr>
              <a:t>8</a:t>
            </a:r>
            <a:r>
              <a:rPr lang="zh-CN" altLang="en-US" noProof="1" dirty="0">
                <a:solidFill>
                  <a:srgbClr val="002060"/>
                </a:solidFill>
                <a:latin typeface="微软雅黑" panose="020B0503020204020204" pitchFamily="34" charset="-122"/>
                <a:ea typeface="微软雅黑" panose="020B0503020204020204" pitchFamily="34" charset="-122"/>
                <a:cs typeface="+mn-cs"/>
              </a:rPr>
              <a:t>月，浙江省住房和城乡建设厅出台《关于浙江省建筑施工企业信用评价的实施意见</a:t>
            </a:r>
            <a:r>
              <a:rPr lang="zh-CN" altLang="en-US" noProof="1" dirty="0">
                <a:solidFill>
                  <a:srgbClr val="002060"/>
                </a:solidFill>
                <a:latin typeface="微软雅黑" panose="020B0503020204020204" pitchFamily="34" charset="-122"/>
                <a:ea typeface="微软雅黑" panose="020B0503020204020204" pitchFamily="34" charset="-122"/>
                <a:cs typeface="+mn-cs"/>
                <a:sym typeface="+mn-ea"/>
              </a:rPr>
              <a:t>》</a:t>
            </a:r>
            <a:r>
              <a:rPr lang="zh-CN" altLang="en-US" dirty="0">
                <a:solidFill>
                  <a:srgbClr val="002060"/>
                </a:solidFill>
                <a:latin typeface="微软雅黑" panose="020B0503020204020204" pitchFamily="34" charset="-122"/>
                <a:ea typeface="微软雅黑" panose="020B0503020204020204" pitchFamily="34" charset="-122"/>
                <a:sym typeface="+mn-ea"/>
              </a:rPr>
              <a:t>(浙建〔2021〕8号)</a:t>
            </a:r>
            <a:r>
              <a:rPr lang="zh-CN" altLang="en-US" noProof="1" dirty="0">
                <a:solidFill>
                  <a:srgbClr val="002060"/>
                </a:solidFill>
                <a:latin typeface="微软雅黑" panose="020B0503020204020204" pitchFamily="34" charset="-122"/>
                <a:ea typeface="微软雅黑" panose="020B0503020204020204" pitchFamily="34" charset="-122"/>
                <a:cs typeface="+mn-cs"/>
              </a:rPr>
              <a:t>；</a:t>
            </a:r>
            <a:r>
              <a:rPr lang="en-US" altLang="zh-CN" noProof="1" dirty="0">
                <a:solidFill>
                  <a:srgbClr val="002060"/>
                </a:solidFill>
                <a:latin typeface="微软雅黑" panose="020B0503020204020204" pitchFamily="34" charset="-122"/>
                <a:ea typeface="微软雅黑" panose="020B0503020204020204" pitchFamily="34" charset="-122"/>
                <a:cs typeface="+mn-cs"/>
              </a:rPr>
              <a:t>2022</a:t>
            </a:r>
            <a:r>
              <a:rPr lang="zh-CN" altLang="en-US" noProof="1" dirty="0">
                <a:solidFill>
                  <a:srgbClr val="002060"/>
                </a:solidFill>
                <a:latin typeface="微软雅黑" panose="020B0503020204020204" pitchFamily="34" charset="-122"/>
                <a:ea typeface="微软雅黑" panose="020B0503020204020204" pitchFamily="34" charset="-122"/>
                <a:cs typeface="+mn-cs"/>
              </a:rPr>
              <a:t>年</a:t>
            </a:r>
            <a:r>
              <a:rPr lang="en-US" altLang="zh-CN" noProof="1" dirty="0">
                <a:solidFill>
                  <a:srgbClr val="002060"/>
                </a:solidFill>
                <a:latin typeface="微软雅黑" panose="020B0503020204020204" pitchFamily="34" charset="-122"/>
                <a:ea typeface="微软雅黑" panose="020B0503020204020204" pitchFamily="34" charset="-122"/>
                <a:cs typeface="+mn-cs"/>
              </a:rPr>
              <a:t>11</a:t>
            </a:r>
            <a:r>
              <a:rPr lang="zh-CN" altLang="en-US" noProof="1" dirty="0">
                <a:solidFill>
                  <a:srgbClr val="002060"/>
                </a:solidFill>
                <a:latin typeface="微软雅黑" panose="020B0503020204020204" pitchFamily="34" charset="-122"/>
                <a:ea typeface="微软雅黑" panose="020B0503020204020204" pitchFamily="34" charset="-122"/>
                <a:cs typeface="+mn-cs"/>
              </a:rPr>
              <a:t>月，浙江省住房和城乡建设厅出台《关于修改浙江省建筑施工企业信用评价的实施意见的通知</a:t>
            </a:r>
            <a:r>
              <a:rPr lang="zh-CN" altLang="en-US" noProof="1" dirty="0">
                <a:solidFill>
                  <a:srgbClr val="002060"/>
                </a:solidFill>
                <a:latin typeface="微软雅黑" panose="020B0503020204020204" pitchFamily="34" charset="-122"/>
                <a:ea typeface="微软雅黑" panose="020B0503020204020204" pitchFamily="34" charset="-122"/>
                <a:cs typeface="+mn-cs"/>
                <a:sym typeface="+mn-ea"/>
              </a:rPr>
              <a:t>》</a:t>
            </a:r>
            <a:r>
              <a:rPr lang="zh-CN" altLang="en-US" dirty="0">
                <a:solidFill>
                  <a:srgbClr val="002060"/>
                </a:solidFill>
                <a:latin typeface="微软雅黑" panose="020B0503020204020204" pitchFamily="34" charset="-122"/>
                <a:ea typeface="微软雅黑" panose="020B0503020204020204" pitchFamily="34" charset="-122"/>
                <a:sym typeface="+mn-ea"/>
              </a:rPr>
              <a:t>(浙建〔202</a:t>
            </a:r>
            <a:r>
              <a:rPr lang="en-US" altLang="zh-CN" dirty="0">
                <a:solidFill>
                  <a:srgbClr val="002060"/>
                </a:solidFill>
                <a:latin typeface="微软雅黑" panose="020B0503020204020204" pitchFamily="34" charset="-122"/>
                <a:ea typeface="微软雅黑" panose="020B0503020204020204" pitchFamily="34" charset="-122"/>
                <a:sym typeface="+mn-ea"/>
              </a:rPr>
              <a:t>2</a:t>
            </a:r>
            <a:r>
              <a:rPr lang="zh-CN" altLang="en-US" dirty="0">
                <a:solidFill>
                  <a:srgbClr val="002060"/>
                </a:solidFill>
                <a:latin typeface="微软雅黑" panose="020B0503020204020204" pitchFamily="34" charset="-122"/>
                <a:ea typeface="微软雅黑" panose="020B0503020204020204" pitchFamily="34" charset="-122"/>
                <a:sym typeface="+mn-ea"/>
              </a:rPr>
              <a:t>〕</a:t>
            </a:r>
            <a:r>
              <a:rPr lang="en-US" altLang="zh-CN" dirty="0">
                <a:solidFill>
                  <a:srgbClr val="002060"/>
                </a:solidFill>
                <a:latin typeface="微软雅黑" panose="020B0503020204020204" pitchFamily="34" charset="-122"/>
                <a:ea typeface="微软雅黑" panose="020B0503020204020204" pitchFamily="34" charset="-122"/>
                <a:sym typeface="+mn-ea"/>
              </a:rPr>
              <a:t>16</a:t>
            </a:r>
            <a:r>
              <a:rPr lang="zh-CN" altLang="en-US" dirty="0">
                <a:solidFill>
                  <a:srgbClr val="002060"/>
                </a:solidFill>
                <a:latin typeface="微软雅黑" panose="020B0503020204020204" pitchFamily="34" charset="-122"/>
                <a:ea typeface="微软雅黑" panose="020B0503020204020204" pitchFamily="34" charset="-122"/>
                <a:sym typeface="+mn-ea"/>
              </a:rPr>
              <a:t>号)</a:t>
            </a:r>
            <a:r>
              <a:rPr lang="zh-CN" altLang="en-US" noProof="1" dirty="0">
                <a:solidFill>
                  <a:srgbClr val="002060"/>
                </a:solidFill>
                <a:latin typeface="微软雅黑" panose="020B0503020204020204" pitchFamily="34" charset="-122"/>
                <a:ea typeface="微软雅黑" panose="020B0503020204020204" pitchFamily="34" charset="-122"/>
                <a:cs typeface="+mn-cs"/>
                <a:sym typeface="+mn-ea"/>
              </a:rPr>
              <a:t>。</a:t>
            </a:r>
            <a:r>
              <a:rPr lang="zh-CN" altLang="en-US" dirty="0">
                <a:solidFill>
                  <a:srgbClr val="002060"/>
                </a:solidFill>
                <a:latin typeface="微软雅黑" panose="020B0503020204020204" pitchFamily="34" charset="-122"/>
                <a:ea typeface="微软雅黑" panose="020B0503020204020204" pitchFamily="34" charset="-122"/>
                <a:sym typeface="+mn-ea"/>
              </a:rPr>
              <a:t>省建设厅</a:t>
            </a:r>
            <a:r>
              <a:rPr lang="zh-CN" altLang="en-US" noProof="1" dirty="0">
                <a:solidFill>
                  <a:srgbClr val="002060"/>
                </a:solidFill>
                <a:latin typeface="微软雅黑" panose="020B0503020204020204" pitchFamily="34" charset="-122"/>
                <a:ea typeface="微软雅黑" panose="020B0503020204020204" pitchFamily="34" charset="-122"/>
                <a:cs typeface="+mn-cs"/>
                <a:sym typeface="+mn-ea"/>
              </a:rPr>
              <a:t>在全省范围内实施统一的信用评价体系，并按企业具有的建筑工程和市政公用工程施工总承包资质分别进行评价，目前全省</a:t>
            </a:r>
            <a:r>
              <a:rPr lang="en-US" altLang="zh-CN" noProof="1" dirty="0">
                <a:solidFill>
                  <a:srgbClr val="002060"/>
                </a:solidFill>
                <a:latin typeface="微软雅黑" panose="020B0503020204020204" pitchFamily="34" charset="-122"/>
                <a:ea typeface="微软雅黑" panose="020B0503020204020204" pitchFamily="34" charset="-122"/>
                <a:cs typeface="+mn-cs"/>
                <a:sym typeface="+mn-ea"/>
              </a:rPr>
              <a:t>11</a:t>
            </a:r>
            <a:r>
              <a:rPr lang="zh-CN" altLang="en-US" noProof="1" dirty="0">
                <a:solidFill>
                  <a:srgbClr val="002060"/>
                </a:solidFill>
                <a:latin typeface="微软雅黑" panose="020B0503020204020204" pitchFamily="34" charset="-122"/>
                <a:ea typeface="微软雅黑" panose="020B0503020204020204" pitchFamily="34" charset="-122"/>
                <a:cs typeface="+mn-cs"/>
                <a:sym typeface="+mn-ea"/>
              </a:rPr>
              <a:t>个地市都已运用。</a:t>
            </a:r>
            <a:endParaRPr lang="zh-CN" altLang="en-US" noProof="1" dirty="0">
              <a:solidFill>
                <a:srgbClr val="002060"/>
              </a:solidFill>
              <a:latin typeface="微软雅黑" panose="020B0503020204020204" pitchFamily="34" charset="-122"/>
              <a:ea typeface="微软雅黑" panose="020B0503020204020204" pitchFamily="34" charset="-122"/>
              <a:sym typeface="+mn-ea"/>
            </a:endParaRPr>
          </a:p>
          <a:p>
            <a:pPr indent="323850">
              <a:lnSpc>
                <a:spcPct val="150000"/>
              </a:lnSpc>
              <a:buClrTx/>
              <a:buSzTx/>
              <a:buNone/>
            </a:pPr>
            <a:endParaRPr lang="zh-CN" altLang="en-US" noProof="1" dirty="0">
              <a:solidFill>
                <a:srgbClr val="002060"/>
              </a:solidFill>
              <a:latin typeface="微软雅黑" panose="020B0503020204020204" pitchFamily="34" charset="-122"/>
              <a:ea typeface="微软雅黑" panose="020B0503020204020204" pitchFamily="34" charset="-122"/>
            </a:endParaRPr>
          </a:p>
          <a:p>
            <a:pPr indent="323850">
              <a:lnSpc>
                <a:spcPct val="150000"/>
              </a:lnSpc>
              <a:buClrTx/>
              <a:buSzTx/>
              <a:buNone/>
            </a:pPr>
            <a:r>
              <a:rPr lang="zh-CN" altLang="en-US" noProof="1" dirty="0">
                <a:solidFill>
                  <a:srgbClr val="002060"/>
                </a:solidFill>
                <a:latin typeface="微软雅黑" panose="020B0503020204020204" pitchFamily="34" charset="-122"/>
                <a:ea typeface="微软雅黑" panose="020B0503020204020204" pitchFamily="34" charset="-122"/>
                <a:cs typeface="+mn-cs"/>
              </a:rPr>
              <a:t>（二）部分专用指标条款已不适宜：一是原文件部分专用条款与省信用评价文件重合</a:t>
            </a:r>
            <a:r>
              <a:rPr lang="en-US" altLang="zh-CN" noProof="1" dirty="0">
                <a:solidFill>
                  <a:srgbClr val="002060"/>
                </a:solidFill>
                <a:latin typeface="微软雅黑" panose="020B0503020204020204" pitchFamily="34" charset="-122"/>
                <a:ea typeface="微软雅黑" panose="020B0503020204020204" pitchFamily="34" charset="-122"/>
                <a:cs typeface="+mn-cs"/>
              </a:rPr>
              <a:t>,</a:t>
            </a:r>
            <a:r>
              <a:rPr lang="zh-CN" altLang="en-US" noProof="1" dirty="0">
                <a:solidFill>
                  <a:srgbClr val="002060"/>
                </a:solidFill>
                <a:latin typeface="微软雅黑" panose="020B0503020204020204" pitchFamily="34" charset="-122"/>
                <a:ea typeface="微软雅黑" panose="020B0503020204020204" pitchFamily="34" charset="-122"/>
                <a:cs typeface="+mn-cs"/>
              </a:rPr>
              <a:t>如创优夺杯、安全标化等；二是原文件部分专用条款利用率不高，如：教育培训、承诺行为、信息收集等。</a:t>
            </a:r>
            <a:endParaRPr lang="zh-CN" altLang="en-US" sz="2000" b="1" noProof="1" dirty="0">
              <a:latin typeface="微软雅黑" panose="020B0503020204020204" pitchFamily="34" charset="-122"/>
              <a:ea typeface="宋体" panose="02010600030101010101" pitchFamily="2" charset="-122"/>
            </a:endParaRPr>
          </a:p>
          <a:p>
            <a:endParaRPr lang="en-US" altLang="zh-CN" sz="2000" b="1" noProof="1" dirty="0">
              <a:latin typeface="微软雅黑" panose="020B0503020204020204" pitchFamily="34" charset="-122"/>
              <a:ea typeface="宋体" panose="02010600030101010101" pitchFamily="2" charset="-122"/>
            </a:endParaRPr>
          </a:p>
        </p:txBody>
      </p:sp>
      <p:grpSp>
        <p:nvGrpSpPr>
          <p:cNvPr id="4" name="组合 3"/>
          <p:cNvGrpSpPr/>
          <p:nvPr/>
        </p:nvGrpSpPr>
        <p:grpSpPr>
          <a:xfrm>
            <a:off x="334645" y="188595"/>
            <a:ext cx="11600180" cy="1395095"/>
            <a:chOff x="238654" y="793761"/>
            <a:chExt cx="3704974" cy="633224"/>
          </a:xfrm>
          <a:solidFill>
            <a:srgbClr val="00B0F0"/>
          </a:solidFill>
        </p:grpSpPr>
        <p:sp>
          <p:nvSpPr>
            <p:cNvPr id="5" name="五边形 8"/>
            <p:cNvSpPr/>
            <p:nvPr/>
          </p:nvSpPr>
          <p:spPr bwMode="auto">
            <a:xfrm>
              <a:off x="251520" y="896430"/>
              <a:ext cx="3692108" cy="459698"/>
            </a:xfrm>
            <a:prstGeom prst="homePlate">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75375" tIns="0" rIns="0" bIns="0" anchor="ctr"/>
            <a:p>
              <a:pPr marL="0" marR="0" lvl="0" indent="0" algn="ctr" defTabSz="7531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55" b="0" i="0" u="none" strike="noStrike" kern="1200" cap="none" spc="0" normalizeH="0" baseline="0" noProof="1">
                <a:ln>
                  <a:noFill/>
                </a:ln>
                <a:solidFill>
                  <a:schemeClr val="tx1"/>
                </a:solidFill>
                <a:effectLst/>
                <a:uLnTx/>
                <a:uFillTx/>
                <a:latin typeface="楷体_GB2312" panose="02010609030101010101" charset="-122"/>
                <a:ea typeface="+mn-ea"/>
                <a:cs typeface="+mn-cs"/>
              </a:endParaRPr>
            </a:p>
          </p:txBody>
        </p:sp>
        <p:sp>
          <p:nvSpPr>
            <p:cNvPr id="6" name="文本框 5"/>
            <p:cNvSpPr txBox="1"/>
            <p:nvPr/>
          </p:nvSpPr>
          <p:spPr>
            <a:xfrm>
              <a:off x="238654" y="793761"/>
              <a:ext cx="3591204" cy="633224"/>
            </a:xfrm>
            <a:prstGeom prst="rect">
              <a:avLst/>
            </a:prstGeom>
            <a:noFill/>
            <a:ln>
              <a:noFill/>
            </a:ln>
            <a:extLst>
              <a:ext uri="{909E8E84-426E-40DD-AFC4-6F175D3DCCD1}">
                <a14:hiddenFill xmlns:a14="http://schemas.microsoft.com/office/drawing/2010/main">
                  <a:grpFill/>
                </a14:hiddenFill>
              </a:ext>
            </a:extLst>
          </p:spPr>
          <p:style>
            <a:lnRef idx="2">
              <a:schemeClr val="accent1"/>
            </a:lnRef>
            <a:fillRef idx="1">
              <a:schemeClr val="lt1"/>
            </a:fillRef>
            <a:effectRef idx="0">
              <a:schemeClr val="accent1"/>
            </a:effectRef>
            <a:fontRef idx="minor">
              <a:schemeClr val="dk1"/>
            </a:fontRef>
          </p:style>
          <p:txBody>
            <a:bodyPr>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41" normalizeH="0" baseline="0" noProof="1">
                <a:ln w="9525" cmpd="sng">
                  <a:solidFill>
                    <a:schemeClr val="accent1"/>
                  </a:solidFill>
                  <a:prstDash val="solid"/>
                </a:ln>
                <a:solidFill>
                  <a:srgbClr val="70AD47">
                    <a:tint val="1000"/>
                  </a:srgbClr>
                </a:solidFill>
                <a:effectLst/>
                <a:uLnTx/>
                <a:uFillTx/>
                <a:latin typeface="微软雅黑" panose="020B0503020204020204" pitchFamily="34" charset="-122"/>
                <a:ea typeface="微软雅黑" panose="020B0503020204020204" pitchFamily="34" charset="-122"/>
                <a:cs typeface="+mj-cs"/>
              </a:endParaRPr>
            </a:p>
          </p:txBody>
        </p:sp>
      </p:grpSp>
      <p:sp>
        <p:nvSpPr>
          <p:cNvPr id="25603" name="Text Box 2"/>
          <p:cNvSpPr txBox="1"/>
          <p:nvPr/>
        </p:nvSpPr>
        <p:spPr>
          <a:xfrm>
            <a:off x="657225" y="692150"/>
            <a:ext cx="10617200" cy="892175"/>
          </a:xfrm>
          <a:prstGeom prst="rect">
            <a:avLst/>
          </a:prstGeom>
          <a:noFill/>
          <a:ln w="9525">
            <a:noFill/>
          </a:ln>
        </p:spPr>
        <p:txBody>
          <a:bodyPr lIns="36576" tIns="36576" rIns="36576" bIns="36576" anchor="t" anchorCtr="0"/>
          <a:p>
            <a:r>
              <a:rPr lang="zh-CN" altLang="zh-CN" sz="3200" b="1" dirty="0">
                <a:solidFill>
                  <a:schemeClr val="bg1"/>
                </a:solidFill>
                <a:latin typeface="微软雅黑" panose="020B0503020204020204" pitchFamily="34" charset="-122"/>
                <a:ea typeface="微软雅黑" panose="020B0503020204020204" pitchFamily="34" charset="-122"/>
              </a:rPr>
              <a:t>一、《衢州市建筑施工企业信用评价实施细则》修订背景</a:t>
            </a:r>
            <a:endParaRPr lang="zh-CN" altLang="en-US" sz="3200" b="1" dirty="0">
              <a:solidFill>
                <a:schemeClr val="bg1"/>
              </a:solidFill>
              <a:latin typeface="微软雅黑" panose="020B0503020204020204" pitchFamily="34" charset="-122"/>
              <a:ea typeface="微软雅黑" panose="020B0503020204020204" pitchFamily="34" charset="-122"/>
            </a:endParaRPr>
          </a:p>
          <a:p>
            <a:endParaRPr lang="zh-CN" altLang="en-US" sz="32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矩形 7"/>
          <p:cNvSpPr/>
          <p:nvPr/>
        </p:nvSpPr>
        <p:spPr>
          <a:xfrm>
            <a:off x="479425" y="116840"/>
            <a:ext cx="9915525" cy="92202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三、申报指南</a:t>
            </a:r>
            <a:r>
              <a:rPr lang="en-US" altLang="zh-CN" sz="1800" dirty="0">
                <a:solidFill>
                  <a:srgbClr val="002060"/>
                </a:solidFill>
                <a:latin typeface="微软雅黑" panose="020B0503020204020204" pitchFamily="34" charset="-122"/>
                <a:ea typeface="微软雅黑" panose="020B0503020204020204" pitchFamily="34" charset="-122"/>
              </a:rPr>
              <a:t> </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p:txBody>
      </p:sp>
      <p:graphicFrame>
        <p:nvGraphicFramePr>
          <p:cNvPr id="5" name="表格 4"/>
          <p:cNvGraphicFramePr/>
          <p:nvPr/>
        </p:nvGraphicFramePr>
        <p:xfrm>
          <a:off x="695325" y="548640"/>
          <a:ext cx="10960100" cy="5358130"/>
        </p:xfrm>
        <a:graphic>
          <a:graphicData uri="http://schemas.openxmlformats.org/drawingml/2006/table">
            <a:tbl>
              <a:tblPr firstRow="1" bandRow="1">
                <a:tableStyleId>{5C22544A-7EE6-4342-B048-85BDC9FD1C3A}</a:tableStyleId>
              </a:tblPr>
              <a:tblGrid>
                <a:gridCol w="1278890"/>
                <a:gridCol w="1298575"/>
                <a:gridCol w="2642870"/>
                <a:gridCol w="641985"/>
                <a:gridCol w="5097780"/>
              </a:tblGrid>
              <a:tr h="381000">
                <a:tc>
                  <a:txBody>
                    <a:bodyPr/>
                    <a:p>
                      <a:pPr algn="ctr">
                        <a:buNone/>
                      </a:pPr>
                      <a:r>
                        <a:rPr lang="zh-CN" altLang="en-US" sz="1400">
                          <a:latin typeface="+mn-ea"/>
                        </a:rPr>
                        <a:t>一级指标</a:t>
                      </a:r>
                      <a:endParaRPr lang="zh-CN" altLang="en-US" sz="1400">
                        <a:latin typeface="+mn-ea"/>
                      </a:endParaRPr>
                    </a:p>
                  </a:txBody>
                  <a:tcPr anchor="ctr" anchorCtr="0"/>
                </a:tc>
                <a:tc>
                  <a:txBody>
                    <a:bodyPr/>
                    <a:p>
                      <a:pPr algn="ctr">
                        <a:buNone/>
                      </a:pPr>
                      <a:r>
                        <a:rPr lang="zh-CN" altLang="en-US" sz="1400">
                          <a:latin typeface="+mn-ea"/>
                        </a:rPr>
                        <a:t>二级指标</a:t>
                      </a:r>
                      <a:endParaRPr lang="zh-CN" altLang="en-US" sz="1400">
                        <a:latin typeface="+mn-ea"/>
                      </a:endParaRPr>
                    </a:p>
                  </a:txBody>
                  <a:tcPr anchor="ctr" anchorCtr="0"/>
                </a:tc>
                <a:tc>
                  <a:txBody>
                    <a:bodyPr/>
                    <a:p>
                      <a:pPr algn="ctr">
                        <a:buNone/>
                      </a:pPr>
                      <a:r>
                        <a:rPr lang="zh-CN" altLang="en-US" sz="1400">
                          <a:latin typeface="+mn-ea"/>
                        </a:rPr>
                        <a:t>考核内容及说明</a:t>
                      </a:r>
                      <a:endParaRPr lang="zh-CN" altLang="en-US" sz="1400">
                        <a:latin typeface="+mn-ea"/>
                      </a:endParaRPr>
                    </a:p>
                  </a:txBody>
                  <a:tcPr anchor="ctr" anchorCtr="0"/>
                </a:tc>
                <a:tc>
                  <a:txBody>
                    <a:bodyPr/>
                    <a:p>
                      <a:pPr algn="ctr">
                        <a:buNone/>
                      </a:pPr>
                      <a:r>
                        <a:rPr lang="zh-CN" altLang="en-US" sz="1400">
                          <a:latin typeface="+mn-ea"/>
                        </a:rPr>
                        <a:t>权重</a:t>
                      </a:r>
                      <a:endParaRPr lang="zh-CN" altLang="en-US" sz="1400">
                        <a:latin typeface="+mn-ea"/>
                      </a:endParaRPr>
                    </a:p>
                  </a:txBody>
                  <a:tcPr anchor="ctr" anchorCtr="0"/>
                </a:tc>
                <a:tc>
                  <a:txBody>
                    <a:bodyPr/>
                    <a:p>
                      <a:pPr algn="ctr">
                        <a:buNone/>
                      </a:pPr>
                      <a:r>
                        <a:rPr lang="zh-CN" altLang="en-US" sz="1400">
                          <a:latin typeface="+mn-ea"/>
                        </a:rPr>
                        <a:t>申报指南</a:t>
                      </a:r>
                      <a:endParaRPr lang="zh-CN" altLang="en-US" sz="1400">
                        <a:latin typeface="+mn-ea"/>
                      </a:endParaRPr>
                    </a:p>
                  </a:txBody>
                  <a:tcPr anchor="ctr" anchorCtr="0"/>
                </a:tc>
              </a:tr>
              <a:tr h="1350010">
                <a:tc rowSpan="4">
                  <a:txBody>
                    <a:bodyPr/>
                    <a:p>
                      <a:pPr algn="ctr">
                        <a:buNone/>
                      </a:pPr>
                      <a:r>
                        <a:rPr lang="zh-CN" altLang="en-US" sz="1400">
                          <a:latin typeface="宋体" panose="02010600030101010101" pitchFamily="2" charset="-122"/>
                        </a:rPr>
                        <a:t>施工现场行为（</a:t>
                      </a:r>
                      <a:r>
                        <a:rPr lang="en-US" altLang="zh-CN" sz="1400">
                          <a:latin typeface="宋体" panose="02010600030101010101" pitchFamily="2" charset="-122"/>
                        </a:rPr>
                        <a:t>200</a:t>
                      </a:r>
                      <a:r>
                        <a:rPr lang="zh-CN" altLang="en-US" sz="1400">
                          <a:latin typeface="宋体" panose="02010600030101010101" pitchFamily="2" charset="-122"/>
                        </a:rPr>
                        <a:t>）</a:t>
                      </a:r>
                      <a:endParaRPr lang="zh-CN" altLang="en-US" sz="1400">
                        <a:latin typeface="+mn-ea"/>
                      </a:endParaRPr>
                    </a:p>
                  </a:txBody>
                  <a:tcPr anchor="ctr" anchorCtr="0"/>
                </a:tc>
                <a:tc>
                  <a:txBody>
                    <a:bodyPr/>
                    <a:p>
                      <a:pPr indent="0" algn="ctr">
                        <a:buNone/>
                      </a:pPr>
                      <a:r>
                        <a:rPr lang="zh-CN" altLang="en-US" sz="1400" b="0">
                          <a:latin typeface="宋体" panose="02010600030101010101" pitchFamily="2" charset="-122"/>
                        </a:rPr>
                        <a:t>项目党建</a:t>
                      </a:r>
                      <a:endParaRPr lang="zh-CN" altLang="en-US" sz="1400" b="0">
                        <a:latin typeface="宋体" panose="02010600030101010101" pitchFamily="2" charset="-122"/>
                      </a:endParaRPr>
                    </a:p>
                  </a:txBody>
                  <a:tcPr marL="68580" marR="68580" marT="0" marB="0" vert="horz" anchor="ctr" anchorCtr="0"/>
                </a:tc>
                <a:tc>
                  <a:txBody>
                    <a:bodyPr/>
                    <a:p>
                      <a:pPr indent="0">
                        <a:buNone/>
                      </a:pPr>
                      <a:r>
                        <a:rPr lang="zh-CN" altLang="en-US" sz="1400" b="0">
                          <a:latin typeface="宋体" panose="02010600030101010101" pitchFamily="2" charset="-122"/>
                        </a:rPr>
                        <a:t>近1年内，获得县级、设区市级优秀“红色工地”或先进企业的分别加1、2分，认定为设区市级“红色工地”的，计1分，同一项目或企业获不同级别的以最高分计。</a:t>
                      </a:r>
                      <a:endParaRPr lang="zh-CN" altLang="en-US" sz="1400" b="0">
                        <a:latin typeface="宋体" panose="02010600030101010101" pitchFamily="2" charset="-122"/>
                      </a:endParaRPr>
                    </a:p>
                  </a:txBody>
                  <a:tcPr marL="68580" marR="68580" marT="0" marB="0" vert="horz" anchor="ctr" anchorCtr="0"/>
                </a:tc>
                <a:tc>
                  <a:txBody>
                    <a:bodyPr/>
                    <a:p>
                      <a:pPr indent="0" algn="ctr">
                        <a:buNone/>
                      </a:pPr>
                      <a:r>
                        <a:rPr lang="zh-CN" altLang="en-US" sz="1400" b="0">
                          <a:latin typeface="宋体" panose="02010600030101010101" pitchFamily="2" charset="-122"/>
                        </a:rPr>
                        <a:t>4</a:t>
                      </a:r>
                      <a:endParaRPr lang="zh-CN" altLang="en-US" sz="1400" b="0">
                        <a:latin typeface="宋体" panose="02010600030101010101" pitchFamily="2" charset="-122"/>
                      </a:endParaRPr>
                    </a:p>
                  </a:txBody>
                  <a:tcPr marL="68580" marR="68580" marT="0" marB="0" vert="horz" anchor="ctr" anchorCtr="0"/>
                </a:tc>
                <a:tc>
                  <a:txBody>
                    <a:bodyPr/>
                    <a:p>
                      <a:pPr indent="0">
                        <a:buNone/>
                      </a:pPr>
                      <a:r>
                        <a:rPr lang="zh-CN" altLang="en-US" sz="1400" b="0">
                          <a:latin typeface="宋体" panose="02010600030101010101" pitchFamily="2" charset="-122"/>
                        </a:rPr>
                        <a:t>1.本条由主管部门申报，其中市级优秀“红色工地”、认定为“红色工地”由市建管站初审申报，无需企业申报；</a:t>
                      </a:r>
                      <a:endParaRPr lang="zh-CN" altLang="en-US" sz="1400" b="0">
                        <a:latin typeface="宋体" panose="02010600030101010101" pitchFamily="2" charset="-122"/>
                      </a:endParaRPr>
                    </a:p>
                    <a:p>
                      <a:pPr indent="0">
                        <a:buNone/>
                      </a:pPr>
                      <a:r>
                        <a:rPr lang="zh-CN" altLang="en-US" sz="1400" b="0">
                          <a:latin typeface="宋体" panose="02010600030101010101" pitchFamily="2" charset="-122"/>
                        </a:rPr>
                        <a:t>2.上传证明文件资料(表彰文件)；</a:t>
                      </a:r>
                      <a:endParaRPr lang="zh-CN" altLang="en-US" sz="1400" b="0">
                        <a:latin typeface="宋体" panose="02010600030101010101" pitchFamily="2" charset="-122"/>
                      </a:endParaRPr>
                    </a:p>
                    <a:p>
                      <a:pPr indent="0">
                        <a:buNone/>
                      </a:pPr>
                      <a:r>
                        <a:rPr lang="zh-CN" altLang="en-US" sz="1400" b="0">
                          <a:latin typeface="宋体" panose="02010600030101010101" pitchFamily="2" charset="-122"/>
                        </a:rPr>
                        <a:t>3.生效日期选择为发文日期，信用分选择对应奖项得分。</a:t>
                      </a:r>
                      <a:endParaRPr lang="zh-CN" altLang="en-US" sz="1400" b="0">
                        <a:latin typeface="宋体" panose="02010600030101010101" pitchFamily="2" charset="-122"/>
                      </a:endParaRPr>
                    </a:p>
                  </a:txBody>
                  <a:tcPr marL="68580" marR="68580" marT="0" marB="0" vert="horz" anchor="t" anchorCtr="0"/>
                </a:tc>
              </a:tr>
              <a:tr h="381000">
                <a:tc vMerge="1">
                  <a:tcPr anchor="ctr" anchorCtr="0"/>
                </a:tc>
                <a:tc>
                  <a:txBody>
                    <a:bodyPr/>
                    <a:p>
                      <a:pPr indent="0" algn="ctr">
                        <a:buNone/>
                      </a:pPr>
                      <a:r>
                        <a:rPr lang="zh-CN" altLang="en-US" sz="1400" b="0">
                          <a:latin typeface="宋体" panose="02010600030101010101" pitchFamily="2" charset="-122"/>
                        </a:rPr>
                        <a:t>“红灰榜”评比</a:t>
                      </a:r>
                      <a:endParaRPr lang="zh-CN" altLang="en-US" sz="1400" b="0">
                        <a:latin typeface="宋体" panose="02010600030101010101" pitchFamily="2" charset="-122"/>
                      </a:endParaRPr>
                    </a:p>
                  </a:txBody>
                  <a:tcPr marL="68580" marR="68580" marT="0" marB="0" vert="horz" anchor="ctr" anchorCtr="0"/>
                </a:tc>
                <a:tc>
                  <a:txBody>
                    <a:bodyPr/>
                    <a:p>
                      <a:pPr indent="0">
                        <a:buNone/>
                      </a:pPr>
                      <a:r>
                        <a:rPr lang="zh-CN" altLang="en-US" sz="1400" b="0">
                          <a:latin typeface="宋体" panose="02010600030101010101" pitchFamily="2" charset="-122"/>
                        </a:rPr>
                        <a:t>近1年内，按照相关《重点建设项目推进工作方案》，被纳入“红榜”项目实施单位，每个项目每次加2分，被纳入“灰榜”项目实施单位，每个项目每次扣2 分，以加扣分汇总结果得分。</a:t>
                      </a:r>
                      <a:endParaRPr lang="zh-CN" altLang="en-US" sz="1400" b="0">
                        <a:latin typeface="宋体" panose="02010600030101010101" pitchFamily="2" charset="-122"/>
                      </a:endParaRPr>
                    </a:p>
                  </a:txBody>
                  <a:tcPr marL="68580" marR="68580" marT="0" marB="0" vert="horz" anchor="ctr" anchorCtr="0"/>
                </a:tc>
                <a:tc>
                  <a:txBody>
                    <a:bodyPr/>
                    <a:p>
                      <a:pPr indent="0" algn="ctr">
                        <a:buNone/>
                      </a:pPr>
                      <a:r>
                        <a:rPr lang="zh-CN" altLang="en-US" sz="1400" b="0">
                          <a:latin typeface="宋体" panose="02010600030101010101" pitchFamily="2" charset="-122"/>
                        </a:rPr>
                        <a:t>/</a:t>
                      </a:r>
                      <a:endParaRPr lang="zh-CN" altLang="en-US" sz="1400" b="0">
                        <a:latin typeface="宋体" panose="02010600030101010101" pitchFamily="2" charset="-122"/>
                      </a:endParaRPr>
                    </a:p>
                  </a:txBody>
                  <a:tcPr marL="68580" marR="68580" marT="0" marB="0" vert="horz" anchor="ctr" anchorCtr="0"/>
                </a:tc>
                <a:tc>
                  <a:txBody>
                    <a:bodyPr/>
                    <a:p>
                      <a:pPr indent="0">
                        <a:buNone/>
                      </a:pPr>
                      <a:r>
                        <a:rPr lang="zh-CN" altLang="en-US" sz="1400" b="0">
                          <a:latin typeface="宋体" panose="02010600030101010101" pitchFamily="2" charset="-122"/>
                        </a:rPr>
                        <a:t>1.本条由“项目所在地住建局初审”账号申报，其中市本级项目由“市建管站初审”账号申报，无需企业申报；</a:t>
                      </a:r>
                      <a:endParaRPr lang="zh-CN" altLang="en-US" sz="1400" b="0">
                        <a:latin typeface="宋体" panose="02010600030101010101" pitchFamily="2" charset="-122"/>
                      </a:endParaRPr>
                    </a:p>
                    <a:p>
                      <a:pPr indent="0">
                        <a:buNone/>
                      </a:pPr>
                      <a:r>
                        <a:rPr lang="zh-CN" altLang="en-US" sz="1400" b="0">
                          <a:latin typeface="宋体" panose="02010600030101010101" pitchFamily="2" charset="-122"/>
                        </a:rPr>
                        <a:t>2.生效日期选择为发文日期；</a:t>
                      </a:r>
                      <a:endParaRPr lang="zh-CN" altLang="en-US" sz="1400" b="0">
                        <a:latin typeface="宋体" panose="02010600030101010101" pitchFamily="2" charset="-122"/>
                      </a:endParaRPr>
                    </a:p>
                    <a:p>
                      <a:pPr indent="0">
                        <a:buNone/>
                      </a:pPr>
                      <a:r>
                        <a:rPr lang="zh-CN" altLang="en-US" sz="1400" b="0">
                          <a:latin typeface="宋体" panose="02010600030101010101" pitchFamily="2" charset="-122"/>
                        </a:rPr>
                        <a:t>3.未纳入重点项目红灰榜检查的的施工企业不受此条影响。</a:t>
                      </a:r>
                      <a:endParaRPr lang="zh-CN" altLang="en-US" sz="1400" b="0">
                        <a:latin typeface="宋体" panose="02010600030101010101" pitchFamily="2" charset="-122"/>
                      </a:endParaRPr>
                    </a:p>
                  </a:txBody>
                  <a:tcPr marL="68580" marR="68580" marT="0" marB="0" vert="horz" anchor="t" anchorCtr="0"/>
                </a:tc>
              </a:tr>
              <a:tr h="381000">
                <a:tc vMerge="1">
                  <a:tcPr/>
                </a:tc>
                <a:tc>
                  <a:txBody>
                    <a:bodyPr/>
                    <a:p>
                      <a:pPr indent="0" algn="ctr">
                        <a:buNone/>
                      </a:pPr>
                      <a:r>
                        <a:rPr lang="zh-CN" altLang="en-US" sz="1400" b="0">
                          <a:latin typeface="宋体" panose="02010600030101010101" pitchFamily="2" charset="-122"/>
                        </a:rPr>
                        <a:t>检查通报</a:t>
                      </a:r>
                      <a:endParaRPr lang="zh-CN" altLang="en-US" sz="1400" b="0">
                        <a:latin typeface="宋体" panose="02010600030101010101" pitchFamily="2" charset="-122"/>
                      </a:endParaRPr>
                    </a:p>
                  </a:txBody>
                  <a:tcPr marL="68580" marR="68580" marT="0" marB="0" vert="horz" anchor="ctr" anchorCtr="0"/>
                </a:tc>
                <a:tc>
                  <a:txBody>
                    <a:bodyPr/>
                    <a:p>
                      <a:pPr indent="0">
                        <a:buNone/>
                      </a:pPr>
                      <a:r>
                        <a:rPr lang="zh-CN" altLang="en-US" sz="1400" b="0">
                          <a:latin typeface="宋体" panose="02010600030101010101" pitchFamily="2" charset="-122"/>
                        </a:rPr>
                        <a:t>近1年内，企业承建项目在县级、设区市级、省级、部级建设行政主管部门组织的质量、安全、市场行为、疫情防控等检查被通报的，每次分别扣2、4、6、8分。</a:t>
                      </a:r>
                      <a:endParaRPr lang="zh-CN" altLang="en-US" sz="1400" b="0">
                        <a:latin typeface="宋体" panose="02010600030101010101" pitchFamily="2" charset="-122"/>
                      </a:endParaRPr>
                    </a:p>
                  </a:txBody>
                  <a:tcPr marL="68580" marR="68580" marT="0" marB="0" vert="horz" anchor="ctr" anchorCtr="0"/>
                </a:tc>
                <a:tc>
                  <a:txBody>
                    <a:bodyPr/>
                    <a:p>
                      <a:pPr indent="0" algn="ctr">
                        <a:buNone/>
                      </a:pPr>
                      <a:r>
                        <a:rPr lang="zh-CN" altLang="en-US" sz="1400" b="0">
                          <a:latin typeface="宋体" panose="02010600030101010101" pitchFamily="2" charset="-122"/>
                        </a:rPr>
                        <a:t>20</a:t>
                      </a:r>
                      <a:endParaRPr lang="zh-CN" altLang="en-US" sz="1400" b="0">
                        <a:latin typeface="宋体" panose="02010600030101010101" pitchFamily="2" charset="-122"/>
                      </a:endParaRPr>
                    </a:p>
                  </a:txBody>
                  <a:tcPr marL="68580" marR="68580" marT="0" marB="0" vert="horz" anchor="ctr" anchorCtr="0"/>
                </a:tc>
                <a:tc>
                  <a:txBody>
                    <a:bodyPr/>
                    <a:p>
                      <a:pPr indent="0">
                        <a:buNone/>
                      </a:pPr>
                      <a:r>
                        <a:rPr lang="zh-CN" altLang="en-US" sz="1400" b="0">
                          <a:latin typeface="宋体" panose="02010600030101010101" pitchFamily="2" charset="-122"/>
                        </a:rPr>
                        <a:t>1. 本条由主管部门（市建管、市质安、市造价、各县（市、区）住建局初审账号）申报；</a:t>
                      </a:r>
                      <a:endParaRPr lang="zh-CN" altLang="en-US" sz="1400" b="0">
                        <a:latin typeface="宋体" panose="02010600030101010101" pitchFamily="2" charset="-122"/>
                      </a:endParaRPr>
                    </a:p>
                    <a:p>
                      <a:pPr indent="0">
                        <a:buNone/>
                      </a:pPr>
                      <a:r>
                        <a:rPr lang="zh-CN" altLang="en-US" sz="1400" b="0">
                          <a:latin typeface="宋体" panose="02010600030101010101" pitchFamily="2" charset="-122"/>
                        </a:rPr>
                        <a:t>2.生效日期选择为发文日期。 </a:t>
                      </a:r>
                      <a:endParaRPr lang="zh-CN" altLang="en-US" sz="1400" b="0">
                        <a:latin typeface="宋体" panose="02010600030101010101" pitchFamily="2" charset="-122"/>
                      </a:endParaRPr>
                    </a:p>
                  </a:txBody>
                  <a:tcPr marL="68580" marR="68580" marT="0" marB="0" vert="horz" anchor="t" anchorCtr="0"/>
                </a:tc>
              </a:tr>
              <a:tr h="381000">
                <a:tc vMerge="1">
                  <a:tcPr/>
                </a:tc>
                <a:tc>
                  <a:txBody>
                    <a:bodyPr/>
                    <a:p>
                      <a:pPr indent="0" algn="ctr">
                        <a:buNone/>
                      </a:pPr>
                      <a:r>
                        <a:rPr lang="zh-CN" altLang="en-US" sz="1400" b="0">
                          <a:latin typeface="宋体" panose="02010600030101010101" pitchFamily="2" charset="-122"/>
                        </a:rPr>
                        <a:t>日常监管</a:t>
                      </a:r>
                      <a:endParaRPr lang="zh-CN" altLang="en-US" sz="1400" b="0">
                        <a:latin typeface="宋体" panose="02010600030101010101" pitchFamily="2" charset="-122"/>
                      </a:endParaRPr>
                    </a:p>
                  </a:txBody>
                  <a:tcPr marL="68580" marR="68580" marT="0" marB="0" vert="horz" anchor="ctr" anchorCtr="0"/>
                </a:tc>
                <a:tc>
                  <a:txBody>
                    <a:bodyPr/>
                    <a:p>
                      <a:pPr indent="0">
                        <a:buNone/>
                      </a:pPr>
                      <a:r>
                        <a:rPr lang="zh-CN" altLang="en-US" sz="1400" b="0">
                          <a:latin typeface="宋体" panose="02010600030101010101" pitchFamily="2" charset="-122"/>
                        </a:rPr>
                        <a:t>6个月内，各级建设监督管理部门（机构）按照《建筑工程现场行为检查评分规则》(见文件附件4)在日常监管中，对企业承建工程项目的日常行为进行检查扣分。无项目管理信息基础分100分。</a:t>
                      </a:r>
                      <a:endParaRPr lang="zh-CN" altLang="en-US" sz="1400" b="0">
                        <a:latin typeface="宋体" panose="02010600030101010101" pitchFamily="2" charset="-122"/>
                      </a:endParaRPr>
                    </a:p>
                  </a:txBody>
                  <a:tcPr marL="68580" marR="68580" marT="0" marB="0" vert="horz" anchor="ctr" anchorCtr="0"/>
                </a:tc>
                <a:tc>
                  <a:txBody>
                    <a:bodyPr/>
                    <a:p>
                      <a:pPr indent="0" algn="ctr">
                        <a:buNone/>
                      </a:pPr>
                      <a:r>
                        <a:rPr lang="zh-CN" altLang="en-US" sz="1400" b="0">
                          <a:latin typeface="宋体" panose="02010600030101010101" pitchFamily="2" charset="-122"/>
                        </a:rPr>
                        <a:t>140</a:t>
                      </a:r>
                      <a:endParaRPr lang="zh-CN" altLang="en-US" sz="1400" b="0">
                        <a:latin typeface="宋体" panose="02010600030101010101" pitchFamily="2" charset="-122"/>
                      </a:endParaRPr>
                    </a:p>
                  </a:txBody>
                  <a:tcPr marL="68580" marR="68580" marT="0" marB="0" vert="horz" anchor="ctr" anchorCtr="0"/>
                </a:tc>
                <a:tc>
                  <a:txBody>
                    <a:bodyPr/>
                    <a:p>
                      <a:pPr indent="0">
                        <a:buNone/>
                      </a:pPr>
                      <a:r>
                        <a:rPr lang="zh-CN" altLang="en-US" sz="1400" b="0">
                          <a:latin typeface="宋体" panose="02010600030101010101" pitchFamily="2" charset="-122"/>
                        </a:rPr>
                        <a:t>1.本条由主管部门（市建管、市质安、市造价、各县（市、区）住建局初审账号）申报；</a:t>
                      </a:r>
                      <a:endParaRPr lang="zh-CN" altLang="en-US" sz="1400" b="0">
                        <a:latin typeface="宋体" panose="02010600030101010101" pitchFamily="2" charset="-122"/>
                      </a:endParaRPr>
                    </a:p>
                    <a:p>
                      <a:pPr indent="0">
                        <a:buNone/>
                      </a:pPr>
                      <a:r>
                        <a:rPr lang="zh-CN" altLang="en-US" sz="1400" b="0">
                          <a:latin typeface="宋体" panose="02010600030101010101" pitchFamily="2" charset="-122"/>
                        </a:rPr>
                        <a:t>2.生效日期选择为扣分告知书文件日期；</a:t>
                      </a:r>
                      <a:endParaRPr lang="zh-CN" altLang="en-US" sz="1400" b="0">
                        <a:latin typeface="宋体" panose="02010600030101010101" pitchFamily="2" charset="-122"/>
                      </a:endParaRPr>
                    </a:p>
                    <a:p>
                      <a:pPr indent="0">
                        <a:buNone/>
                      </a:pPr>
                      <a:r>
                        <a:rPr lang="zh-CN" altLang="en-US" sz="1400" b="0">
                          <a:latin typeface="宋体" panose="02010600030101010101" pitchFamily="2" charset="-122"/>
                        </a:rPr>
                        <a:t>3.此项扣分为累计制。</a:t>
                      </a:r>
                      <a:endParaRPr lang="zh-CN" altLang="en-US" sz="1400" b="0">
                        <a:latin typeface="宋体" panose="02010600030101010101" pitchFamily="2" charset="-122"/>
                      </a:endParaRPr>
                    </a:p>
                  </a:txBody>
                  <a:tcPr marL="68580" marR="68580" marT="0" marB="0" vert="horz" anchor="t" anchorCtr="0"/>
                </a:tc>
              </a:tr>
            </a:tbl>
          </a:graphicData>
        </a:graphic>
      </p:graphicFrame>
      <p:sp>
        <p:nvSpPr>
          <p:cNvPr id="7" name="文本框 6"/>
          <p:cNvSpPr txBox="1"/>
          <p:nvPr/>
        </p:nvSpPr>
        <p:spPr>
          <a:xfrm>
            <a:off x="695325" y="6092825"/>
            <a:ext cx="7726680" cy="645160"/>
          </a:xfrm>
          <a:prstGeom prst="rect">
            <a:avLst/>
          </a:prstGeom>
          <a:noFill/>
        </p:spPr>
        <p:txBody>
          <a:bodyPr wrap="none" rtlCol="0">
            <a:spAutoFit/>
          </a:bodyPr>
          <a:p>
            <a:pPr algn="l"/>
            <a:r>
              <a:rPr lang="zh-CN" altLang="en-US" dirty="0">
                <a:solidFill>
                  <a:srgbClr val="002060"/>
                </a:solidFill>
                <a:latin typeface="微软雅黑" panose="020B0503020204020204" pitchFamily="34" charset="-122"/>
                <a:ea typeface="微软雅黑" panose="020B0503020204020204" pitchFamily="34" charset="-122"/>
                <a:sym typeface="+mn-ea"/>
              </a:rPr>
              <a:t>注：只有业主评价、标杆工地、民工学校三个二级指标需要企业自主申报。</a:t>
            </a:r>
            <a:endParaRPr lang="en-US" altLang="zh-CN" dirty="0">
              <a:solidFill>
                <a:srgbClr val="002060"/>
              </a:solidFill>
              <a:latin typeface="微软雅黑" panose="020B0503020204020204" pitchFamily="34" charset="-122"/>
              <a:ea typeface="微软雅黑" panose="020B0503020204020204" pitchFamily="34" charset="-122"/>
              <a:sym typeface="+mn-ea"/>
            </a:endParaRPr>
          </a:p>
          <a:p>
            <a:pPr algn="l"/>
            <a:r>
              <a:rPr lang="en-US" altLang="zh-CN" dirty="0">
                <a:solidFill>
                  <a:srgbClr val="002060"/>
                </a:solidFill>
                <a:latin typeface="微软雅黑" panose="020B0503020204020204" pitchFamily="34" charset="-122"/>
                <a:ea typeface="微软雅黑" panose="020B0503020204020204" pitchFamily="34" charset="-122"/>
                <a:sym typeface="+mn-ea"/>
              </a:rPr>
              <a:t>    </a:t>
            </a:r>
            <a:r>
              <a:rPr lang="zh-CN" altLang="en-US" dirty="0">
                <a:solidFill>
                  <a:srgbClr val="002060"/>
                </a:solidFill>
                <a:latin typeface="微软雅黑" panose="020B0503020204020204" pitchFamily="34" charset="-122"/>
                <a:ea typeface="微软雅黑" panose="020B0503020204020204" pitchFamily="34" charset="-122"/>
                <a:sym typeface="+mn-ea"/>
              </a:rPr>
              <a:t>每个项目能报尽报，以免已申报信息不注意到期失效。</a:t>
            </a:r>
            <a:endParaRPr lang="zh-CN" altLang="en-US" dirty="0">
              <a:solidFill>
                <a:srgbClr val="00206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1135" y="548640"/>
            <a:ext cx="11600180" cy="6168390"/>
          </a:xfrm>
          <a:prstGeom prst="rect">
            <a:avLst/>
          </a:prstGeom>
        </p:spPr>
      </p:pic>
      <p:cxnSp>
        <p:nvCxnSpPr>
          <p:cNvPr id="3" name="直接箭头连接符 2"/>
          <p:cNvCxnSpPr/>
          <p:nvPr/>
        </p:nvCxnSpPr>
        <p:spPr>
          <a:xfrm flipH="1">
            <a:off x="8759825" y="3213100"/>
            <a:ext cx="1151890" cy="2736215"/>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4" name="文本框 3"/>
          <p:cNvSpPr txBox="1"/>
          <p:nvPr/>
        </p:nvSpPr>
        <p:spPr>
          <a:xfrm>
            <a:off x="441325" y="242570"/>
            <a:ext cx="4640580" cy="368300"/>
          </a:xfrm>
          <a:prstGeom prst="rect">
            <a:avLst/>
          </a:prstGeom>
          <a:noFill/>
        </p:spPr>
        <p:txBody>
          <a:bodyPr wrap="none" rtlCol="0">
            <a:spAutoFit/>
          </a:bodyPr>
          <a:p>
            <a:r>
              <a:rPr lang="zh-CN" altLang="en-US" sz="1800" dirty="0">
                <a:solidFill>
                  <a:srgbClr val="002060"/>
                </a:solidFill>
                <a:latin typeface="微软雅黑" panose="020B0503020204020204" pitchFamily="34" charset="-122"/>
                <a:ea typeface="微软雅黑" panose="020B0503020204020204" pitchFamily="34" charset="-122"/>
              </a:rPr>
              <a:t>系统布局/得分明细/业主评价</a:t>
            </a:r>
            <a:r>
              <a:rPr lang="en-US" altLang="zh-CN" sz="1800" dirty="0">
                <a:solidFill>
                  <a:srgbClr val="002060"/>
                </a:solidFill>
                <a:latin typeface="微软雅黑" panose="020B0503020204020204" pitchFamily="34" charset="-122"/>
                <a:ea typeface="微软雅黑" panose="020B0503020204020204" pitchFamily="34" charset="-122"/>
              </a:rPr>
              <a:t>/</a:t>
            </a:r>
            <a:r>
              <a:rPr lang="zh-CN" altLang="en-US" sz="1800" dirty="0">
                <a:solidFill>
                  <a:srgbClr val="002060"/>
                </a:solidFill>
                <a:latin typeface="微软雅黑" panose="020B0503020204020204" pitchFamily="34" charset="-122"/>
                <a:ea typeface="微软雅黑" panose="020B0503020204020204" pitchFamily="34" charset="-122"/>
              </a:rPr>
              <a:t>历史数据迁移</a:t>
            </a:r>
            <a:endParaRPr lang="zh-CN" altLang="en-US" sz="1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1325" y="242570"/>
            <a:ext cx="1097280" cy="368300"/>
          </a:xfrm>
          <a:prstGeom prst="rect">
            <a:avLst/>
          </a:prstGeom>
          <a:noFill/>
        </p:spPr>
        <p:txBody>
          <a:bodyPr wrap="none" rtlCol="0">
            <a:spAutoFit/>
          </a:bodyPr>
          <a:p>
            <a:r>
              <a:rPr lang="zh-CN" altLang="en-US" sz="1800" dirty="0">
                <a:solidFill>
                  <a:srgbClr val="002060"/>
                </a:solidFill>
                <a:latin typeface="微软雅黑" panose="020B0503020204020204" pitchFamily="34" charset="-122"/>
                <a:ea typeface="微软雅黑" panose="020B0503020204020204" pitchFamily="34" charset="-122"/>
              </a:rPr>
              <a:t>民工学校</a:t>
            </a:r>
            <a:endParaRPr lang="zh-CN" altLang="en-US"/>
          </a:p>
        </p:txBody>
      </p:sp>
      <p:pic>
        <p:nvPicPr>
          <p:cNvPr id="2" name="图片 1"/>
          <p:cNvPicPr>
            <a:picLocks noChangeAspect="1"/>
          </p:cNvPicPr>
          <p:nvPr/>
        </p:nvPicPr>
        <p:blipFill>
          <a:blip r:embed="rId1"/>
          <a:stretch>
            <a:fillRect/>
          </a:stretch>
        </p:blipFill>
        <p:spPr>
          <a:xfrm>
            <a:off x="818515" y="621030"/>
            <a:ext cx="10554970" cy="3679190"/>
          </a:xfrm>
          <a:prstGeom prst="rect">
            <a:avLst/>
          </a:prstGeom>
        </p:spPr>
      </p:pic>
      <p:pic>
        <p:nvPicPr>
          <p:cNvPr id="3" name="图片 2"/>
          <p:cNvPicPr>
            <a:picLocks noChangeAspect="1"/>
          </p:cNvPicPr>
          <p:nvPr/>
        </p:nvPicPr>
        <p:blipFill>
          <a:blip r:embed="rId2"/>
          <a:stretch>
            <a:fillRect/>
          </a:stretch>
        </p:blipFill>
        <p:spPr>
          <a:xfrm>
            <a:off x="983615" y="4580890"/>
            <a:ext cx="10488295" cy="1771650"/>
          </a:xfrm>
          <a:prstGeom prst="rect">
            <a:avLst/>
          </a:prstGeom>
        </p:spPr>
      </p:pic>
      <p:cxnSp>
        <p:nvCxnSpPr>
          <p:cNvPr id="6" name="直接箭头连接符 5"/>
          <p:cNvCxnSpPr/>
          <p:nvPr/>
        </p:nvCxnSpPr>
        <p:spPr>
          <a:xfrm flipH="1">
            <a:off x="7823835" y="3501390"/>
            <a:ext cx="1224280" cy="2159635"/>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7035" y="332740"/>
            <a:ext cx="739775" cy="368300"/>
          </a:xfrm>
          <a:prstGeom prst="rect">
            <a:avLst/>
          </a:prstGeom>
          <a:noFill/>
        </p:spPr>
        <p:txBody>
          <a:bodyPr wrap="square" rtlCol="0" anchor="t">
            <a:spAutoFit/>
          </a:bodyPr>
          <a:p>
            <a:r>
              <a:rPr lang="zh-CN" altLang="en-US" dirty="0">
                <a:solidFill>
                  <a:srgbClr val="002060"/>
                </a:solidFill>
                <a:latin typeface="微软雅黑" panose="020B0503020204020204" pitchFamily="34" charset="-122"/>
                <a:ea typeface="微软雅黑" panose="020B0503020204020204" pitchFamily="34" charset="-122"/>
                <a:sym typeface="+mn-ea"/>
              </a:rPr>
              <a:t>附</a:t>
            </a:r>
            <a:r>
              <a:rPr lang="en-US" altLang="zh-CN" dirty="0">
                <a:solidFill>
                  <a:srgbClr val="002060"/>
                </a:solidFill>
                <a:latin typeface="微软雅黑" panose="020B0503020204020204" pitchFamily="34" charset="-122"/>
                <a:ea typeface="微软雅黑" panose="020B0503020204020204" pitchFamily="34" charset="-122"/>
                <a:sym typeface="+mn-ea"/>
              </a:rPr>
              <a:t>1</a:t>
            </a:r>
            <a:r>
              <a:rPr lang="zh-CN" altLang="en-US" dirty="0">
                <a:solidFill>
                  <a:srgbClr val="002060"/>
                </a:solidFill>
                <a:latin typeface="微软雅黑" panose="020B0503020204020204" pitchFamily="34" charset="-122"/>
                <a:ea typeface="微软雅黑" panose="020B0503020204020204" pitchFamily="34" charset="-122"/>
                <a:sym typeface="+mn-ea"/>
              </a:rPr>
              <a:t>：</a:t>
            </a:r>
            <a:endParaRPr lang="zh-CN" altLang="en-US"/>
          </a:p>
        </p:txBody>
      </p:sp>
      <p:sp>
        <p:nvSpPr>
          <p:cNvPr id="32769" name="矩形 7"/>
          <p:cNvSpPr/>
          <p:nvPr/>
        </p:nvSpPr>
        <p:spPr>
          <a:xfrm>
            <a:off x="767080" y="548323"/>
            <a:ext cx="9915525" cy="7154545"/>
          </a:xfrm>
          <a:prstGeom prst="rect">
            <a:avLst/>
          </a:prstGeom>
          <a:noFill/>
          <a:ln w="9525">
            <a:noFill/>
          </a:ln>
        </p:spPr>
        <p:txBody>
          <a:bodyPr wrap="square" anchor="t" anchorCtr="0">
            <a:spAutoFit/>
          </a:bodyPr>
          <a:p>
            <a:pPr indent="323850">
              <a:lnSpc>
                <a:spcPct val="150000"/>
              </a:lnSpc>
            </a:pPr>
            <a:r>
              <a:rPr lang="zh-CN" sz="1800" dirty="0">
                <a:solidFill>
                  <a:srgbClr val="002060"/>
                </a:solidFill>
                <a:latin typeface="微软雅黑" panose="020B0503020204020204" pitchFamily="34" charset="-122"/>
                <a:ea typeface="微软雅黑" panose="020B0503020204020204" pitchFamily="34" charset="-122"/>
              </a:rPr>
              <a:t>（一</a:t>
            </a:r>
            <a:r>
              <a:rPr lang="zh-CN" altLang="en-US" sz="1800" dirty="0">
                <a:solidFill>
                  <a:srgbClr val="002060"/>
                </a:solidFill>
                <a:latin typeface="微软雅黑" panose="020B0503020204020204" pitchFamily="34" charset="-122"/>
                <a:ea typeface="微软雅黑" panose="020B0503020204020204" pitchFamily="34" charset="-122"/>
              </a:rPr>
              <a:t>）：</a:t>
            </a:r>
            <a:r>
              <a:rPr lang="zh-CN" altLang="en-US" sz="1800" dirty="0">
                <a:solidFill>
                  <a:srgbClr val="002060"/>
                </a:solidFill>
                <a:latin typeface="微软雅黑" panose="020B0503020204020204" pitchFamily="34" charset="-122"/>
                <a:ea typeface="微软雅黑" panose="020B0503020204020204" pitchFamily="34" charset="-122"/>
                <a:sym typeface="+mn-ea"/>
              </a:rPr>
              <a:t>有效期内的</a:t>
            </a:r>
            <a:r>
              <a:rPr lang="zh-CN" altLang="en-US" sz="1800" dirty="0">
                <a:solidFill>
                  <a:srgbClr val="002060"/>
                </a:solidFill>
                <a:latin typeface="微软雅黑" panose="020B0503020204020204" pitchFamily="34" charset="-122"/>
                <a:ea typeface="微软雅黑" panose="020B0503020204020204" pitchFamily="34" charset="-122"/>
              </a:rPr>
              <a:t>历史申报信息系统已进行迁移，如发现有遗漏的请联系技术处理。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（二）：申报信息被打回可在我的待办-查看办理过程里面查看打回理由，并按要求直接修改</a:t>
            </a:r>
            <a:r>
              <a:rPr lang="en-US" altLang="zh-CN" sz="1800" dirty="0">
                <a:solidFill>
                  <a:srgbClr val="002060"/>
                </a:solidFill>
                <a:latin typeface="微软雅黑" panose="020B0503020204020204" pitchFamily="34" charset="-122"/>
                <a:ea typeface="微软雅黑" panose="020B0503020204020204" pitchFamily="34" charset="-122"/>
              </a:rPr>
              <a:t>    </a:t>
            </a:r>
            <a:endParaRPr lang="en-US" altLang="zh-CN"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后重新发送审核。</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（三）：上传的证明资料文件形式为：Word文本、图片、PDF、PPT，如果一个事项证明资料有</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多张照片的需制作进一个word文件或者PDF文档里面再上传。</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例如：民工学校教育培训证明资料有多张照片和教育台账等，需要将所有资料制作进</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一个word文件或者PDF里面再上传。</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（四）：企业如有异议，从管控应用系统企业端信用异议申报入口填写异议内容，发送给对应</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初审账号。</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（五）：因系统是按企业名称抓取项目的（一般每月从诚信平台抓取一次新施工许可和竣工验</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收时间），如企业发生过名称变更等特殊情况抓取不到相关项目信息请及时联系我们。</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（六）：如发现系统加扣分错误或其他问题可联系：  </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市住建局建筑业处：徐岳宾    电话：0570-3017286</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技术支持：王泽霖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 电话：19271741891</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浙里工程建设现场管控应用系统  QQ一群：654238052</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QQ二群：722236001</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endParaRPr lang="zh-CN" altLang="en-US" sz="1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7035" y="332740"/>
            <a:ext cx="739775" cy="368300"/>
          </a:xfrm>
          <a:prstGeom prst="rect">
            <a:avLst/>
          </a:prstGeom>
          <a:noFill/>
        </p:spPr>
        <p:txBody>
          <a:bodyPr wrap="square" rtlCol="0" anchor="t">
            <a:spAutoFit/>
          </a:bodyPr>
          <a:p>
            <a:r>
              <a:rPr lang="zh-CN" altLang="en-US" dirty="0">
                <a:solidFill>
                  <a:srgbClr val="002060"/>
                </a:solidFill>
                <a:latin typeface="微软雅黑" panose="020B0503020204020204" pitchFamily="34" charset="-122"/>
                <a:ea typeface="微软雅黑" panose="020B0503020204020204" pitchFamily="34" charset="-122"/>
                <a:sym typeface="+mn-ea"/>
              </a:rPr>
              <a:t>附</a:t>
            </a:r>
            <a:r>
              <a:rPr lang="en-US" altLang="zh-CN" dirty="0">
                <a:solidFill>
                  <a:srgbClr val="002060"/>
                </a:solidFill>
                <a:latin typeface="微软雅黑" panose="020B0503020204020204" pitchFamily="34" charset="-122"/>
                <a:ea typeface="微软雅黑" panose="020B0503020204020204" pitchFamily="34" charset="-122"/>
                <a:sym typeface="+mn-ea"/>
              </a:rPr>
              <a:t>2</a:t>
            </a:r>
            <a:r>
              <a:rPr lang="zh-CN" altLang="en-US" dirty="0">
                <a:solidFill>
                  <a:srgbClr val="002060"/>
                </a:solidFill>
                <a:latin typeface="微软雅黑" panose="020B0503020204020204" pitchFamily="34" charset="-122"/>
                <a:ea typeface="微软雅黑" panose="020B0503020204020204" pitchFamily="34" charset="-122"/>
                <a:sym typeface="+mn-ea"/>
              </a:rPr>
              <a:t>：</a:t>
            </a:r>
            <a:endParaRPr lang="zh-CN" altLang="en-US"/>
          </a:p>
        </p:txBody>
      </p:sp>
      <p:graphicFrame>
        <p:nvGraphicFramePr>
          <p:cNvPr id="3" name="表格 2"/>
          <p:cNvGraphicFramePr/>
          <p:nvPr/>
        </p:nvGraphicFramePr>
        <p:xfrm>
          <a:off x="1828800" y="1333500"/>
          <a:ext cx="8534400" cy="4572000"/>
        </p:xfrm>
        <a:graphic>
          <a:graphicData uri="http://schemas.openxmlformats.org/drawingml/2006/table">
            <a:tbl>
              <a:tblPr firstRow="1" bandRow="1">
                <a:tableStyleId>{5C22544A-7EE6-4342-B048-85BDC9FD1C3A}</a:tableStyleId>
              </a:tblPr>
              <a:tblGrid>
                <a:gridCol w="4267200"/>
                <a:gridCol w="4267200"/>
              </a:tblGrid>
              <a:tr h="381000">
                <a:tc gridSpan="2">
                  <a:txBody>
                    <a:bodyPr/>
                    <a:p>
                      <a:pPr algn="ctr">
                        <a:buNone/>
                      </a:pPr>
                      <a:r>
                        <a:rPr lang="zh-CN" altLang="en-US"/>
                        <a:t>施工企业信用评价审核账号联系人</a:t>
                      </a:r>
                      <a:endParaRPr lang="zh-CN" altLang="en-US"/>
                    </a:p>
                  </a:txBody>
                  <a:tcPr anchor="ctr" anchorCtr="0"/>
                </a:tc>
                <a:tc hMerge="1">
                  <a:tcPr/>
                </a:tc>
              </a:tr>
              <a:tr h="381000">
                <a:tc>
                  <a:txBody>
                    <a:bodyPr/>
                    <a:p>
                      <a:pPr algn="ctr">
                        <a:buNone/>
                      </a:pPr>
                      <a:r>
                        <a:rPr lang="zh-CN" altLang="en-US"/>
                        <a:t>单位</a:t>
                      </a:r>
                      <a:endParaRPr lang="zh-CN" altLang="en-US"/>
                    </a:p>
                  </a:txBody>
                  <a:tcPr anchor="ctr" anchorCtr="0"/>
                </a:tc>
                <a:tc>
                  <a:txBody>
                    <a:bodyPr/>
                    <a:p>
                      <a:pPr algn="ctr">
                        <a:buNone/>
                      </a:pPr>
                      <a:r>
                        <a:rPr lang="zh-CN" altLang="en-US"/>
                        <a:t>初审账号联系人</a:t>
                      </a:r>
                      <a:endParaRPr lang="zh-CN" altLang="en-US"/>
                    </a:p>
                  </a:txBody>
                  <a:tcPr anchor="ctr" anchorCtr="0"/>
                </a:tc>
              </a:tr>
              <a:tr h="381000">
                <a:tc>
                  <a:txBody>
                    <a:bodyPr/>
                    <a:p>
                      <a:pPr algn="ctr">
                        <a:buNone/>
                      </a:pPr>
                      <a:r>
                        <a:rPr lang="zh-CN" altLang="en-US"/>
                        <a:t>市质安站</a:t>
                      </a:r>
                      <a:endParaRPr lang="zh-CN" altLang="en-US"/>
                    </a:p>
                  </a:txBody>
                  <a:tcPr anchor="ctr" anchorCtr="0"/>
                </a:tc>
                <a:tc>
                  <a:txBody>
                    <a:bodyPr/>
                    <a:p>
                      <a:pPr algn="ctr">
                        <a:buClrTx/>
                        <a:buSzTx/>
                        <a:buFontTx/>
                        <a:buNone/>
                      </a:pPr>
                      <a:r>
                        <a:rPr lang="zh-CN" altLang="en-US" sz="1800" b="0"/>
                        <a:t>胡志超0570-8758717</a:t>
                      </a:r>
                      <a:endParaRPr lang="zh-CN" altLang="en-US" sz="1800" b="0"/>
                    </a:p>
                  </a:txBody>
                  <a:tcPr marL="68580" marR="68580" marT="0" marB="0" vert="horz" anchor="ctr" anchorCtr="0"/>
                </a:tc>
              </a:tr>
              <a:tr h="381000">
                <a:tc>
                  <a:txBody>
                    <a:bodyPr/>
                    <a:p>
                      <a:pPr algn="ctr">
                        <a:buNone/>
                      </a:pPr>
                      <a:r>
                        <a:rPr lang="zh-CN" altLang="en-US"/>
                        <a:t>市建管站</a:t>
                      </a:r>
                      <a:endParaRPr lang="zh-CN" altLang="en-US"/>
                    </a:p>
                  </a:txBody>
                  <a:tcPr anchor="ctr" anchorCtr="0"/>
                </a:tc>
                <a:tc>
                  <a:txBody>
                    <a:bodyPr/>
                    <a:p>
                      <a:pPr algn="ctr">
                        <a:buClrTx/>
                        <a:buSzTx/>
                        <a:buFontTx/>
                        <a:buNone/>
                      </a:pPr>
                      <a:r>
                        <a:rPr lang="zh-CN" altLang="en-US" sz="1800" b="0"/>
                        <a:t>叶蓉0570-3023728</a:t>
                      </a:r>
                      <a:endParaRPr lang="zh-CN" altLang="en-US" sz="1800" b="0"/>
                    </a:p>
                  </a:txBody>
                  <a:tcPr marL="68580" marR="68580" marT="0" marB="0" vert="horz" anchor="ctr" anchorCtr="0"/>
                </a:tc>
              </a:tr>
              <a:tr h="381000">
                <a:tc>
                  <a:txBody>
                    <a:bodyPr/>
                    <a:p>
                      <a:pPr algn="ctr">
                        <a:buNone/>
                      </a:pPr>
                      <a:r>
                        <a:rPr lang="zh-CN" altLang="en-US"/>
                        <a:t>市造价站</a:t>
                      </a:r>
                      <a:endParaRPr lang="zh-CN" altLang="en-US"/>
                    </a:p>
                  </a:txBody>
                  <a:tcPr anchor="ctr" anchorCtr="0"/>
                </a:tc>
                <a:tc>
                  <a:txBody>
                    <a:bodyPr/>
                    <a:p>
                      <a:pPr algn="ctr">
                        <a:buClrTx/>
                        <a:buSzTx/>
                        <a:buFontTx/>
                        <a:buNone/>
                      </a:pPr>
                      <a:r>
                        <a:rPr lang="zh-CN" altLang="en-US" sz="1800" b="0"/>
                        <a:t>何志新0570-3031416</a:t>
                      </a:r>
                      <a:endParaRPr lang="zh-CN" altLang="en-US" sz="1800" b="0"/>
                    </a:p>
                  </a:txBody>
                  <a:tcPr marL="68580" marR="68580" marT="0" marB="0" vert="horz" anchor="ctr" anchorCtr="0"/>
                </a:tc>
              </a:tr>
              <a:tr h="381000">
                <a:tc>
                  <a:txBody>
                    <a:bodyPr/>
                    <a:p>
                      <a:pPr algn="ctr">
                        <a:buNone/>
                      </a:pPr>
                      <a:r>
                        <a:rPr lang="zh-CN" altLang="en-US"/>
                        <a:t>柯城住建初审</a:t>
                      </a:r>
                      <a:endParaRPr lang="zh-CN" altLang="en-US"/>
                    </a:p>
                  </a:txBody>
                  <a:tcPr anchor="ctr" anchorCtr="0"/>
                </a:tc>
                <a:tc>
                  <a:txBody>
                    <a:bodyPr/>
                    <a:p>
                      <a:pPr algn="ctr">
                        <a:buClrTx/>
                        <a:buSzTx/>
                        <a:buFontTx/>
                        <a:buNone/>
                      </a:pPr>
                      <a:r>
                        <a:rPr lang="zh-CN" altLang="en-US" sz="1800" b="0"/>
                        <a:t>张子怡0570-3020066</a:t>
                      </a:r>
                      <a:endParaRPr lang="zh-CN" altLang="en-US" sz="1800" b="0"/>
                    </a:p>
                  </a:txBody>
                  <a:tcPr marL="68580" marR="68580" marT="0" marB="0" vert="horz" anchor="ctr" anchorCtr="0"/>
                </a:tc>
              </a:tr>
              <a:tr h="381000">
                <a:tc>
                  <a:txBody>
                    <a:bodyPr/>
                    <a:p>
                      <a:pPr algn="ctr">
                        <a:buNone/>
                      </a:pPr>
                      <a:r>
                        <a:rPr lang="zh-CN" altLang="en-US"/>
                        <a:t>衢江住建初审</a:t>
                      </a:r>
                      <a:endParaRPr lang="zh-CN" altLang="en-US"/>
                    </a:p>
                  </a:txBody>
                  <a:tcPr anchor="ctr" anchorCtr="0"/>
                </a:tc>
                <a:tc>
                  <a:txBody>
                    <a:bodyPr/>
                    <a:p>
                      <a:pPr algn="ctr">
                        <a:buClrTx/>
                        <a:buSzTx/>
                        <a:buFontTx/>
                        <a:buNone/>
                      </a:pPr>
                      <a:r>
                        <a:rPr lang="zh-CN" altLang="en-US" sz="1800" b="0"/>
                        <a:t>陈潇君0570-2298688</a:t>
                      </a:r>
                      <a:endParaRPr lang="zh-CN" altLang="en-US" sz="1800" b="0"/>
                    </a:p>
                  </a:txBody>
                  <a:tcPr marL="68580" marR="68580" marT="0" marB="0" vert="horz" anchor="ctr" anchorCtr="0"/>
                </a:tc>
              </a:tr>
              <a:tr h="381000">
                <a:tc>
                  <a:txBody>
                    <a:bodyPr/>
                    <a:p>
                      <a:pPr algn="ctr">
                        <a:buNone/>
                      </a:pPr>
                      <a:r>
                        <a:rPr lang="zh-CN" altLang="en-US"/>
                        <a:t>龙游住建初审</a:t>
                      </a:r>
                      <a:endParaRPr lang="zh-CN" altLang="en-US"/>
                    </a:p>
                  </a:txBody>
                  <a:tcPr anchor="ctr" anchorCtr="0"/>
                </a:tc>
                <a:tc>
                  <a:txBody>
                    <a:bodyPr/>
                    <a:p>
                      <a:pPr algn="ctr">
                        <a:buClrTx/>
                        <a:buSzTx/>
                        <a:buFontTx/>
                        <a:buNone/>
                      </a:pPr>
                      <a:r>
                        <a:rPr lang="zh-CN" altLang="en-US" sz="1800" b="0"/>
                        <a:t>赵晓璐0570-7024085</a:t>
                      </a:r>
                      <a:endParaRPr lang="zh-CN" altLang="en-US" sz="1800" b="0"/>
                    </a:p>
                  </a:txBody>
                  <a:tcPr marL="68580" marR="68580" marT="0" marB="0" vert="horz" anchor="ctr" anchorCtr="0"/>
                </a:tc>
              </a:tr>
              <a:tr h="381000">
                <a:tc>
                  <a:txBody>
                    <a:bodyPr/>
                    <a:p>
                      <a:pPr algn="ctr">
                        <a:buNone/>
                      </a:pPr>
                      <a:r>
                        <a:rPr lang="zh-CN" altLang="en-US"/>
                        <a:t>江山住建初审</a:t>
                      </a:r>
                      <a:endParaRPr lang="zh-CN" altLang="en-US"/>
                    </a:p>
                  </a:txBody>
                  <a:tcPr anchor="ctr" anchorCtr="0"/>
                </a:tc>
                <a:tc>
                  <a:txBody>
                    <a:bodyPr/>
                    <a:p>
                      <a:pPr algn="ctr">
                        <a:buClrTx/>
                        <a:buSzTx/>
                        <a:buFontTx/>
                        <a:buNone/>
                      </a:pPr>
                      <a:r>
                        <a:rPr lang="zh-CN" altLang="en-US" sz="1800" b="0"/>
                        <a:t>毛俊鑫0570-4022063</a:t>
                      </a:r>
                      <a:endParaRPr lang="zh-CN" altLang="en-US" sz="1800" b="0"/>
                    </a:p>
                  </a:txBody>
                  <a:tcPr marL="68580" marR="68580" marT="0" marB="0" vert="horz" anchor="ctr" anchorCtr="0"/>
                </a:tc>
              </a:tr>
              <a:tr h="381000">
                <a:tc>
                  <a:txBody>
                    <a:bodyPr/>
                    <a:p>
                      <a:pPr algn="ctr">
                        <a:buNone/>
                      </a:pPr>
                      <a:r>
                        <a:rPr lang="zh-CN" altLang="en-US"/>
                        <a:t>常山住建初审</a:t>
                      </a:r>
                      <a:endParaRPr lang="zh-CN" altLang="en-US"/>
                    </a:p>
                  </a:txBody>
                  <a:tcPr anchor="ctr" anchorCtr="0"/>
                </a:tc>
                <a:tc>
                  <a:txBody>
                    <a:bodyPr/>
                    <a:p>
                      <a:pPr algn="ctr">
                        <a:buClrTx/>
                        <a:buSzTx/>
                        <a:buFontTx/>
                        <a:buNone/>
                      </a:pPr>
                      <a:r>
                        <a:rPr lang="zh-CN" altLang="en-US" sz="1800" b="0"/>
                        <a:t>陈佳佳</a:t>
                      </a:r>
                      <a:r>
                        <a:rPr lang="en-US" altLang="zh-CN" sz="1800" b="0"/>
                        <a:t>/</a:t>
                      </a:r>
                      <a:r>
                        <a:rPr lang="zh-CN" altLang="en-US" sz="1800" b="0"/>
                        <a:t>胡其皓0570-5896938</a:t>
                      </a:r>
                      <a:endParaRPr lang="zh-CN" altLang="en-US" sz="1800" b="0"/>
                    </a:p>
                  </a:txBody>
                  <a:tcPr marL="68580" marR="68580" marT="0" marB="0" vert="horz" anchor="ctr" anchorCtr="0"/>
                </a:tc>
              </a:tr>
              <a:tr h="381000">
                <a:tc>
                  <a:txBody>
                    <a:bodyPr/>
                    <a:p>
                      <a:pPr algn="ctr">
                        <a:buNone/>
                      </a:pPr>
                      <a:r>
                        <a:rPr lang="zh-CN" altLang="en-US"/>
                        <a:t>开化住建初审</a:t>
                      </a:r>
                      <a:endParaRPr lang="zh-CN" altLang="en-US"/>
                    </a:p>
                  </a:txBody>
                  <a:tcPr anchor="ctr" anchorCtr="0"/>
                </a:tc>
                <a:tc>
                  <a:txBody>
                    <a:bodyPr/>
                    <a:p>
                      <a:pPr algn="ctr">
                        <a:buClrTx/>
                        <a:buSzTx/>
                        <a:buFontTx/>
                        <a:buNone/>
                      </a:pPr>
                      <a:r>
                        <a:rPr lang="zh-CN" altLang="en-US" sz="1800" b="0"/>
                        <a:t>咸芹芹0570-6529714</a:t>
                      </a:r>
                      <a:endParaRPr lang="zh-CN" altLang="en-US" sz="1800" b="0"/>
                    </a:p>
                  </a:txBody>
                  <a:tcPr marL="68580" marR="68580" marT="0" marB="0" vert="horz" anchor="ctr" anchorCtr="0"/>
                </a:tc>
              </a:tr>
              <a:tr h="381000">
                <a:tc>
                  <a:txBody>
                    <a:bodyPr/>
                    <a:p>
                      <a:pPr algn="ctr">
                        <a:buNone/>
                      </a:pPr>
                      <a:r>
                        <a:rPr lang="zh-CN" altLang="en-US"/>
                        <a:t>智造新城建管部初审</a:t>
                      </a:r>
                      <a:endParaRPr lang="zh-CN" altLang="en-US"/>
                    </a:p>
                  </a:txBody>
                  <a:tcPr anchor="ctr" anchorCtr="0"/>
                </a:tc>
                <a:tc>
                  <a:txBody>
                    <a:bodyPr/>
                    <a:p>
                      <a:pPr algn="ctr">
                        <a:buClrTx/>
                        <a:buSzTx/>
                        <a:buFontTx/>
                        <a:buNone/>
                      </a:pPr>
                      <a:r>
                        <a:rPr lang="zh-CN" altLang="en-US" sz="1800" b="0"/>
                        <a:t>徐庭0570-385</a:t>
                      </a:r>
                      <a:r>
                        <a:rPr lang="en-US" altLang="zh-CN" sz="1800" b="0"/>
                        <a:t>2548</a:t>
                      </a:r>
                      <a:endParaRPr lang="en-US" altLang="zh-CN" sz="1800" b="0"/>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66370" y="1052830"/>
            <a:ext cx="11859895" cy="4227830"/>
          </a:xfrm>
          <a:prstGeom prst="rect">
            <a:avLst/>
          </a:prstGeom>
        </p:spPr>
      </p:pic>
      <p:sp>
        <p:nvSpPr>
          <p:cNvPr id="4" name="文本框 3"/>
          <p:cNvSpPr txBox="1"/>
          <p:nvPr/>
        </p:nvSpPr>
        <p:spPr>
          <a:xfrm>
            <a:off x="551180" y="405130"/>
            <a:ext cx="10584180" cy="368300"/>
          </a:xfrm>
          <a:prstGeom prst="rect">
            <a:avLst/>
          </a:prstGeom>
          <a:noFill/>
        </p:spPr>
        <p:txBody>
          <a:bodyPr wrap="none" rtlCol="0">
            <a:spAutoFit/>
          </a:bodyPr>
          <a:p>
            <a:pPr algn="l"/>
            <a:r>
              <a:rPr lang="zh-CN" altLang="en-US" dirty="0">
                <a:solidFill>
                  <a:srgbClr val="002060"/>
                </a:solidFill>
                <a:latin typeface="微软雅黑" panose="020B0503020204020204" pitchFamily="34" charset="-122"/>
                <a:ea typeface="微软雅黑" panose="020B0503020204020204" pitchFamily="34" charset="-122"/>
                <a:sym typeface="+mn-ea"/>
              </a:rPr>
              <a:t>附</a:t>
            </a:r>
            <a:r>
              <a:rPr lang="en-US" altLang="zh-CN" dirty="0">
                <a:solidFill>
                  <a:srgbClr val="002060"/>
                </a:solidFill>
                <a:latin typeface="微软雅黑" panose="020B0503020204020204" pitchFamily="34" charset="-122"/>
                <a:ea typeface="微软雅黑" panose="020B0503020204020204" pitchFamily="34" charset="-122"/>
                <a:sym typeface="+mn-ea"/>
              </a:rPr>
              <a:t>3</a:t>
            </a:r>
            <a:r>
              <a:rPr lang="zh-CN" altLang="en-US" dirty="0">
                <a:solidFill>
                  <a:srgbClr val="002060"/>
                </a:solidFill>
                <a:latin typeface="微软雅黑" panose="020B0503020204020204" pitchFamily="34" charset="-122"/>
                <a:ea typeface="微软雅黑" panose="020B0503020204020204" pitchFamily="34" charset="-122"/>
                <a:sym typeface="+mn-ea"/>
              </a:rPr>
              <a:t>：关于信用评价相关文件内容可在系统《信用评价文件发布》查询，并且后续有新内容会持续更新。</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51180" y="405130"/>
            <a:ext cx="10241280" cy="368300"/>
          </a:xfrm>
          <a:prstGeom prst="rect">
            <a:avLst/>
          </a:prstGeom>
          <a:noFill/>
        </p:spPr>
        <p:txBody>
          <a:bodyPr wrap="none" rtlCol="0">
            <a:spAutoFit/>
          </a:bodyPr>
          <a:p>
            <a:pPr algn="l"/>
            <a:r>
              <a:rPr lang="zh-CN" altLang="en-US" dirty="0">
                <a:solidFill>
                  <a:srgbClr val="002060"/>
                </a:solidFill>
                <a:latin typeface="微软雅黑" panose="020B0503020204020204" pitchFamily="34" charset="-122"/>
                <a:ea typeface="微软雅黑" panose="020B0503020204020204" pitchFamily="34" charset="-122"/>
                <a:sym typeface="+mn-ea"/>
              </a:rPr>
              <a:t>附</a:t>
            </a:r>
            <a:r>
              <a:rPr lang="en-US" altLang="zh-CN" dirty="0">
                <a:solidFill>
                  <a:srgbClr val="002060"/>
                </a:solidFill>
                <a:latin typeface="微软雅黑" panose="020B0503020204020204" pitchFamily="34" charset="-122"/>
                <a:ea typeface="微软雅黑" panose="020B0503020204020204" pitchFamily="34" charset="-122"/>
                <a:sym typeface="+mn-ea"/>
              </a:rPr>
              <a:t>3</a:t>
            </a:r>
            <a:r>
              <a:rPr lang="zh-CN" altLang="en-US" dirty="0">
                <a:solidFill>
                  <a:srgbClr val="002060"/>
                </a:solidFill>
                <a:latin typeface="微软雅黑" panose="020B0503020204020204" pitchFamily="34" charset="-122"/>
                <a:ea typeface="微软雅黑" panose="020B0503020204020204" pitchFamily="34" charset="-122"/>
                <a:sym typeface="+mn-ea"/>
              </a:rPr>
              <a:t>续：关于施工企业信用评价相关文件内容还可在衢州市建筑业行业协会官方网站</a:t>
            </a:r>
            <a:r>
              <a:rPr lang="en-US" altLang="zh-CN" dirty="0">
                <a:solidFill>
                  <a:srgbClr val="002060"/>
                </a:solidFill>
                <a:latin typeface="微软雅黑" panose="020B0503020204020204" pitchFamily="34" charset="-122"/>
                <a:ea typeface="微软雅黑" panose="020B0503020204020204" pitchFamily="34" charset="-122"/>
                <a:sym typeface="+mn-ea"/>
              </a:rPr>
              <a:t>-</a:t>
            </a:r>
            <a:r>
              <a:rPr lang="zh-CN" altLang="en-US" dirty="0">
                <a:solidFill>
                  <a:srgbClr val="002060"/>
                </a:solidFill>
                <a:latin typeface="微软雅黑" panose="020B0503020204020204" pitchFamily="34" charset="-122"/>
                <a:ea typeface="微软雅黑" panose="020B0503020204020204" pitchFamily="34" charset="-122"/>
                <a:sym typeface="+mn-ea"/>
              </a:rPr>
              <a:t>政策法规栏查询</a:t>
            </a:r>
            <a:endParaRPr lang="zh-CN" altLang="en-US"/>
          </a:p>
        </p:txBody>
      </p:sp>
      <p:pic>
        <p:nvPicPr>
          <p:cNvPr id="5" name="图片 4"/>
          <p:cNvPicPr>
            <a:picLocks noChangeAspect="1"/>
          </p:cNvPicPr>
          <p:nvPr/>
        </p:nvPicPr>
        <p:blipFill>
          <a:blip r:embed="rId1"/>
          <a:stretch>
            <a:fillRect/>
          </a:stretch>
        </p:blipFill>
        <p:spPr>
          <a:xfrm>
            <a:off x="695325" y="836295"/>
            <a:ext cx="10047605" cy="5893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374333" y="908685"/>
            <a:ext cx="10194925" cy="2968625"/>
          </a:xfrm>
          <a:prstGeom prst="rect">
            <a:avLst/>
          </a:prstGeom>
          <a:noFill/>
          <a:ln w="9525">
            <a:noFill/>
          </a:ln>
        </p:spPr>
        <p:txBody>
          <a:bodyPr wrap="square" anchor="t" anchorCtr="0">
            <a:spAutoFit/>
          </a:bodyPr>
          <a:p>
            <a:endParaRPr lang="en-US" altLang="zh-CN" sz="2000" b="1" noProof="1" dirty="0">
              <a:latin typeface="微软雅黑" panose="020B0503020204020204" pitchFamily="34" charset="-122"/>
              <a:ea typeface="宋体" panose="02010600030101010101" pitchFamily="2" charset="-122"/>
            </a:endParaRPr>
          </a:p>
          <a:p>
            <a:endParaRPr lang="en-US" altLang="zh-CN" sz="2000" b="1" noProof="1" dirty="0">
              <a:latin typeface="微软雅黑" panose="020B0503020204020204" pitchFamily="34" charset="-122"/>
              <a:ea typeface="宋体" panose="02010600030101010101" pitchFamily="2" charset="-122"/>
            </a:endParaRPr>
          </a:p>
          <a:p>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noProof="1" dirty="0">
                <a:solidFill>
                  <a:srgbClr val="002060"/>
                </a:solidFill>
                <a:latin typeface="微软雅黑" panose="020B0503020204020204" pitchFamily="34" charset="-122"/>
                <a:ea typeface="微软雅黑" panose="020B0503020204020204" pitchFamily="34" charset="-122"/>
                <a:cs typeface="+mn-cs"/>
              </a:rPr>
              <a:t>（一）</a:t>
            </a:r>
            <a:r>
              <a:rPr lang="zh-CN" altLang="en-US" noProof="1" dirty="0">
                <a:solidFill>
                  <a:srgbClr val="002060"/>
                </a:solidFill>
                <a:latin typeface="微软雅黑" panose="020B0503020204020204" pitchFamily="34" charset="-122"/>
                <a:ea typeface="微软雅黑" panose="020B0503020204020204" pitchFamily="34" charset="-122"/>
                <a:cs typeface="+mn-cs"/>
              </a:rPr>
              <a:t>评价对象</a:t>
            </a:r>
            <a:r>
              <a:rPr lang="zh-CN" altLang="en-US" noProof="1" dirty="0">
                <a:solidFill>
                  <a:srgbClr val="002060"/>
                </a:solidFill>
                <a:latin typeface="微软雅黑" panose="020B0503020204020204" pitchFamily="34" charset="-122"/>
                <a:ea typeface="微软雅黑" panose="020B0503020204020204" pitchFamily="34" charset="-122"/>
                <a:cs typeface="+mn-cs"/>
              </a:rPr>
              <a:t>：</a:t>
            </a:r>
            <a:endParaRPr lang="zh-CN" altLang="en-US" noProof="1" dirty="0">
              <a:solidFill>
                <a:srgbClr val="002060"/>
              </a:solidFill>
              <a:latin typeface="微软雅黑" panose="020B0503020204020204" pitchFamily="34" charset="-122"/>
              <a:ea typeface="微软雅黑" panose="020B0503020204020204" pitchFamily="34" charset="-122"/>
            </a:endParaRPr>
          </a:p>
          <a:p>
            <a:pPr indent="323850">
              <a:lnSpc>
                <a:spcPct val="150000"/>
              </a:lnSpc>
              <a:buClrTx/>
              <a:buSzTx/>
              <a:buNone/>
            </a:pPr>
            <a:r>
              <a:rPr lang="zh-CN" altLang="en-US" noProof="1" dirty="0">
                <a:solidFill>
                  <a:srgbClr val="002060"/>
                </a:solidFill>
                <a:latin typeface="微软雅黑" panose="020B0503020204020204" pitchFamily="34" charset="-122"/>
                <a:ea typeface="微软雅黑" panose="020B0503020204020204" pitchFamily="34" charset="-122"/>
                <a:cs typeface="+mn-cs"/>
              </a:rPr>
              <a:t>     </a:t>
            </a:r>
            <a:r>
              <a:rPr noProof="1" dirty="0">
                <a:solidFill>
                  <a:srgbClr val="002060"/>
                </a:solidFill>
                <a:latin typeface="微软雅黑" panose="020B0503020204020204" pitchFamily="34" charset="-122"/>
                <a:ea typeface="微软雅黑" panose="020B0503020204020204" pitchFamily="34" charset="-122"/>
              </a:rPr>
              <a:t>本省行政区域内从事房屋建筑和市政基础设施工程建设活动的注册建造师，重点评价担任</a:t>
            </a:r>
            <a:r>
              <a:rPr noProof="1" dirty="0">
                <a:solidFill>
                  <a:srgbClr val="FF0000"/>
                </a:solidFill>
                <a:latin typeface="微软雅黑" panose="020B0503020204020204" pitchFamily="34" charset="-122"/>
                <a:ea typeface="微软雅黑" panose="020B0503020204020204" pitchFamily="34" charset="-122"/>
              </a:rPr>
              <a:t>项目负责人（项目经理）</a:t>
            </a:r>
            <a:r>
              <a:rPr noProof="1" dirty="0">
                <a:solidFill>
                  <a:srgbClr val="002060"/>
                </a:solidFill>
                <a:latin typeface="微软雅黑" panose="020B0503020204020204" pitchFamily="34" charset="-122"/>
                <a:ea typeface="微软雅黑" panose="020B0503020204020204" pitchFamily="34" charset="-122"/>
              </a:rPr>
              <a:t>、</a:t>
            </a:r>
            <a:r>
              <a:rPr noProof="1" dirty="0">
                <a:solidFill>
                  <a:srgbClr val="FF0000"/>
                </a:solidFill>
                <a:latin typeface="微软雅黑" panose="020B0503020204020204" pitchFamily="34" charset="-122"/>
                <a:ea typeface="微软雅黑" panose="020B0503020204020204" pitchFamily="34" charset="-122"/>
              </a:rPr>
              <a:t>项目技术负责人</a:t>
            </a:r>
            <a:r>
              <a:rPr noProof="1" dirty="0">
                <a:solidFill>
                  <a:srgbClr val="002060"/>
                </a:solidFill>
                <a:latin typeface="微软雅黑" panose="020B0503020204020204" pitchFamily="34" charset="-122"/>
                <a:ea typeface="微软雅黑" panose="020B0503020204020204" pitchFamily="34" charset="-122"/>
              </a:rPr>
              <a:t>、</a:t>
            </a:r>
            <a:r>
              <a:rPr noProof="1" dirty="0">
                <a:solidFill>
                  <a:srgbClr val="FF0000"/>
                </a:solidFill>
                <a:latin typeface="微软雅黑" panose="020B0503020204020204" pitchFamily="34" charset="-122"/>
                <a:ea typeface="微软雅黑" panose="020B0503020204020204" pitchFamily="34" charset="-122"/>
              </a:rPr>
              <a:t>项目专职安全生产管理负责人</a:t>
            </a:r>
            <a:r>
              <a:rPr noProof="1" dirty="0">
                <a:solidFill>
                  <a:srgbClr val="002060"/>
                </a:solidFill>
                <a:latin typeface="微软雅黑" panose="020B0503020204020204" pitchFamily="34" charset="-122"/>
                <a:ea typeface="微软雅黑" panose="020B0503020204020204" pitchFamily="34" charset="-122"/>
              </a:rPr>
              <a:t>、</a:t>
            </a:r>
            <a:r>
              <a:rPr noProof="1" dirty="0">
                <a:solidFill>
                  <a:srgbClr val="FF0000"/>
                </a:solidFill>
                <a:latin typeface="微软雅黑" panose="020B0503020204020204" pitchFamily="34" charset="-122"/>
                <a:ea typeface="微软雅黑" panose="020B0503020204020204" pitchFamily="34" charset="-122"/>
              </a:rPr>
              <a:t>项目施工管理负责人</a:t>
            </a:r>
            <a:r>
              <a:rPr noProof="1" dirty="0">
                <a:solidFill>
                  <a:srgbClr val="002060"/>
                </a:solidFill>
                <a:latin typeface="微软雅黑" panose="020B0503020204020204" pitchFamily="34" charset="-122"/>
                <a:ea typeface="微软雅黑" panose="020B0503020204020204" pitchFamily="34" charset="-122"/>
              </a:rPr>
              <a:t>等岗位人员参与项目建设的情况。</a:t>
            </a:r>
            <a:endParaRPr noProof="1" dirty="0">
              <a:solidFill>
                <a:srgbClr val="002060"/>
              </a:solidFill>
              <a:latin typeface="微软雅黑" panose="020B0503020204020204" pitchFamily="34" charset="-122"/>
              <a:ea typeface="微软雅黑" panose="020B0503020204020204" pitchFamily="34" charset="-122"/>
            </a:endParaRPr>
          </a:p>
          <a:p>
            <a:r>
              <a:rPr lang="en-US" sz="1800" dirty="0">
                <a:solidFill>
                  <a:srgbClr val="002060"/>
                </a:solidFill>
                <a:latin typeface="微软雅黑" panose="020B0503020204020204" pitchFamily="34" charset="-122"/>
                <a:ea typeface="微软雅黑" panose="020B0503020204020204" pitchFamily="34" charset="-122"/>
                <a:sym typeface="+mn-ea"/>
              </a:rPr>
              <a:t>  </a:t>
            </a:r>
            <a:r>
              <a:rPr sz="1800" dirty="0">
                <a:solidFill>
                  <a:srgbClr val="002060"/>
                </a:solidFill>
                <a:latin typeface="微软雅黑" panose="020B0503020204020204" pitchFamily="34" charset="-122"/>
                <a:ea typeface="微软雅黑" panose="020B0503020204020204" pitchFamily="34" charset="-122"/>
                <a:sym typeface="+mn-ea"/>
              </a:rPr>
              <a:t>（二）评价方法：</a:t>
            </a:r>
            <a:endParaRPr sz="1800" noProof="1" dirty="0">
              <a:solidFill>
                <a:srgbClr val="002060"/>
              </a:solidFill>
              <a:latin typeface="微软雅黑" panose="020B0503020204020204" pitchFamily="34" charset="-122"/>
              <a:ea typeface="微软雅黑" panose="020B0503020204020204" pitchFamily="34" charset="-122"/>
            </a:endParaRPr>
          </a:p>
          <a:p>
            <a:pPr indent="323850">
              <a:lnSpc>
                <a:spcPct val="150000"/>
              </a:lnSpc>
              <a:buClrTx/>
              <a:buSzTx/>
              <a:buNone/>
            </a:pPr>
            <a:r>
              <a:rPr lang="zh-CN" altLang="en-US" sz="2000" dirty="0">
                <a:solidFill>
                  <a:srgbClr val="002060"/>
                </a:solidFill>
                <a:latin typeface="微软雅黑" panose="020B0503020204020204" pitchFamily="34" charset="-122"/>
                <a:ea typeface="微软雅黑" panose="020B0503020204020204" pitchFamily="34" charset="-122"/>
                <a:sym typeface="+mn-ea"/>
              </a:rPr>
              <a:t>     </a:t>
            </a:r>
            <a:endParaRPr lang="zh-CN" altLang="en-US" sz="2000" b="1" noProof="1" dirty="0">
              <a:latin typeface="微软雅黑" panose="020B0503020204020204" pitchFamily="34" charset="-122"/>
              <a:ea typeface="宋体" panose="02010600030101010101" pitchFamily="2" charset="-122"/>
            </a:endParaRPr>
          </a:p>
        </p:txBody>
      </p:sp>
      <p:grpSp>
        <p:nvGrpSpPr>
          <p:cNvPr id="4" name="组合 3"/>
          <p:cNvGrpSpPr/>
          <p:nvPr/>
        </p:nvGrpSpPr>
        <p:grpSpPr>
          <a:xfrm>
            <a:off x="334645" y="188595"/>
            <a:ext cx="11600180" cy="1395095"/>
            <a:chOff x="238654" y="793761"/>
            <a:chExt cx="3704974" cy="633224"/>
          </a:xfrm>
          <a:solidFill>
            <a:srgbClr val="00B0F0"/>
          </a:solidFill>
        </p:grpSpPr>
        <p:sp>
          <p:nvSpPr>
            <p:cNvPr id="5" name="五边形 8"/>
            <p:cNvSpPr/>
            <p:nvPr/>
          </p:nvSpPr>
          <p:spPr bwMode="auto">
            <a:xfrm>
              <a:off x="251520" y="896430"/>
              <a:ext cx="3692108" cy="459698"/>
            </a:xfrm>
            <a:prstGeom prst="homePlate">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75375" tIns="0" rIns="0" bIns="0" anchor="ctr"/>
            <a:p>
              <a:pPr marL="0" marR="0" lvl="0" indent="0" algn="ctr" defTabSz="7531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55" b="0" i="0" u="none" strike="noStrike" kern="1200" cap="none" spc="0" normalizeH="0" baseline="0" noProof="1">
                <a:ln>
                  <a:noFill/>
                </a:ln>
                <a:solidFill>
                  <a:schemeClr val="tx1"/>
                </a:solidFill>
                <a:effectLst/>
                <a:uLnTx/>
                <a:uFillTx/>
                <a:latin typeface="楷体_GB2312" panose="02010609030101010101" charset="-122"/>
                <a:ea typeface="+mn-ea"/>
                <a:cs typeface="+mn-cs"/>
              </a:endParaRPr>
            </a:p>
          </p:txBody>
        </p:sp>
        <p:sp>
          <p:nvSpPr>
            <p:cNvPr id="6" name="文本框 5"/>
            <p:cNvSpPr txBox="1"/>
            <p:nvPr/>
          </p:nvSpPr>
          <p:spPr>
            <a:xfrm>
              <a:off x="238654" y="793761"/>
              <a:ext cx="3591204" cy="633224"/>
            </a:xfrm>
            <a:prstGeom prst="rect">
              <a:avLst/>
            </a:prstGeom>
            <a:noFill/>
            <a:ln>
              <a:noFill/>
            </a:ln>
            <a:extLst>
              <a:ext uri="{909E8E84-426E-40DD-AFC4-6F175D3DCCD1}">
                <a14:hiddenFill xmlns:a14="http://schemas.microsoft.com/office/drawing/2010/main">
                  <a:grpFill/>
                </a14:hiddenFill>
              </a:ext>
            </a:extLst>
          </p:spPr>
          <p:style>
            <a:lnRef idx="2">
              <a:schemeClr val="accent1"/>
            </a:lnRef>
            <a:fillRef idx="1">
              <a:schemeClr val="lt1"/>
            </a:fillRef>
            <a:effectRef idx="0">
              <a:schemeClr val="accent1"/>
            </a:effectRef>
            <a:fontRef idx="minor">
              <a:schemeClr val="dk1"/>
            </a:fontRef>
          </p:style>
          <p:txBody>
            <a:bodyPr>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41" normalizeH="0" baseline="0" noProof="1">
                <a:ln w="9525" cmpd="sng">
                  <a:solidFill>
                    <a:schemeClr val="accent1"/>
                  </a:solidFill>
                  <a:prstDash val="solid"/>
                </a:ln>
                <a:solidFill>
                  <a:srgbClr val="70AD47">
                    <a:tint val="1000"/>
                  </a:srgbClr>
                </a:solidFill>
                <a:effectLst/>
                <a:uLnTx/>
                <a:uFillTx/>
                <a:latin typeface="微软雅黑" panose="020B0503020204020204" pitchFamily="34" charset="-122"/>
                <a:ea typeface="微软雅黑" panose="020B0503020204020204" pitchFamily="34" charset="-122"/>
                <a:cs typeface="+mj-cs"/>
              </a:endParaRPr>
            </a:p>
          </p:txBody>
        </p:sp>
      </p:grpSp>
      <p:sp>
        <p:nvSpPr>
          <p:cNvPr id="25603" name="Text Box 2"/>
          <p:cNvSpPr txBox="1"/>
          <p:nvPr/>
        </p:nvSpPr>
        <p:spPr>
          <a:xfrm>
            <a:off x="648335" y="414655"/>
            <a:ext cx="10617200" cy="892175"/>
          </a:xfrm>
          <a:prstGeom prst="rect">
            <a:avLst/>
          </a:prstGeom>
          <a:noFill/>
          <a:ln w="9525">
            <a:noFill/>
          </a:ln>
        </p:spPr>
        <p:txBody>
          <a:bodyPr lIns="36576" tIns="36576" rIns="36576" bIns="36576" anchor="t" anchorCtr="0"/>
          <a:p>
            <a:r>
              <a:rPr lang="zh-CN" altLang="zh-CN" sz="3200" b="1" dirty="0">
                <a:solidFill>
                  <a:schemeClr val="bg1"/>
                </a:solidFill>
                <a:latin typeface="微软雅黑" panose="020B0503020204020204" pitchFamily="34" charset="-122"/>
                <a:ea typeface="微软雅黑" panose="020B0503020204020204" pitchFamily="34" charset="-122"/>
              </a:rPr>
              <a:t>五、《浙江省注册建造师信用评价的实施意见（征求意见稿）》解读</a:t>
            </a:r>
            <a:endParaRPr lang="zh-CN" altLang="en-US" sz="3200" b="1" dirty="0">
              <a:solidFill>
                <a:schemeClr val="bg1"/>
              </a:solidFill>
              <a:latin typeface="微软雅黑" panose="020B0503020204020204" pitchFamily="34" charset="-122"/>
              <a:ea typeface="微软雅黑" panose="020B0503020204020204" pitchFamily="34" charset="-122"/>
            </a:endParaRPr>
          </a:p>
          <a:p>
            <a:endParaRPr lang="zh-CN" altLang="en-US" sz="3200" b="1" dirty="0">
              <a:solidFill>
                <a:srgbClr val="000000"/>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1408430" y="213296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7"/>
          <p:cNvSpPr/>
          <p:nvPr/>
        </p:nvSpPr>
        <p:spPr>
          <a:xfrm>
            <a:off x="476250" y="260350"/>
            <a:ext cx="11219815" cy="1753235"/>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工程业绩分（</a:t>
            </a:r>
            <a:r>
              <a:rPr lang="en-US" altLang="zh-CN" sz="1800" dirty="0">
                <a:solidFill>
                  <a:srgbClr val="002060"/>
                </a:solidFill>
                <a:latin typeface="微软雅黑" panose="020B0503020204020204" pitchFamily="34" charset="-122"/>
                <a:ea typeface="微软雅黑" panose="020B0503020204020204" pitchFamily="34" charset="-122"/>
              </a:rPr>
              <a:t>10</a:t>
            </a:r>
            <a:r>
              <a:rPr lang="zh-CN" altLang="en-US" sz="1800" dirty="0">
                <a:solidFill>
                  <a:srgbClr val="002060"/>
                </a:solidFill>
                <a:latin typeface="微软雅黑" panose="020B0503020204020204" pitchFamily="34" charset="-122"/>
                <a:ea typeface="微软雅黑" panose="020B0503020204020204" pitchFamily="34" charset="-122"/>
              </a:rPr>
              <a:t>分）：</a:t>
            </a: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a:solidFill>
                  <a:srgbClr val="002060"/>
                </a:solidFill>
                <a:latin typeface="微软雅黑" panose="020B0503020204020204" pitchFamily="34" charset="-122"/>
                <a:ea typeface="微软雅黑" panose="020B0503020204020204" pitchFamily="34" charset="-122"/>
              </a:rPr>
              <a:t>诚信平台自动抓取具有施工许可证项目进行计分，项目需已完工；</a:t>
            </a:r>
            <a:br>
              <a:rPr lang="zh-CN" altLang="en-US" sz="1800" dirty="0">
                <a:solidFill>
                  <a:srgbClr val="002060"/>
                </a:solidFill>
                <a:latin typeface="微软雅黑" panose="020B0503020204020204" pitchFamily="34" charset="-122"/>
                <a:ea typeface="微软雅黑" panose="020B0503020204020204" pitchFamily="34" charset="-122"/>
              </a:rPr>
            </a:b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2.2024</a:t>
            </a:r>
            <a:r>
              <a:rPr lang="zh-CN" altLang="en-US" sz="1800" dirty="0">
                <a:solidFill>
                  <a:srgbClr val="002060"/>
                </a:solidFill>
                <a:latin typeface="微软雅黑" panose="020B0503020204020204" pitchFamily="34" charset="-122"/>
                <a:ea typeface="微软雅黑" panose="020B0503020204020204" pitchFamily="34" charset="-122"/>
              </a:rPr>
              <a:t>年</a:t>
            </a: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a:solidFill>
                  <a:srgbClr val="002060"/>
                </a:solidFill>
                <a:latin typeface="微软雅黑" panose="020B0503020204020204" pitchFamily="34" charset="-122"/>
                <a:ea typeface="微软雅黑" panose="020B0503020204020204" pitchFamily="34" charset="-122"/>
              </a:rPr>
              <a:t>月</a:t>
            </a: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a:solidFill>
                  <a:srgbClr val="002060"/>
                </a:solidFill>
                <a:latin typeface="微软雅黑" panose="020B0503020204020204" pitchFamily="34" charset="-122"/>
                <a:ea typeface="微软雅黑" panose="020B0503020204020204" pitchFamily="34" charset="-122"/>
              </a:rPr>
              <a:t>日以后新办理施工许可证项目系统同时登记项目技术负责人、项目专</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职安全生产管理负责人和项目施工管理负责人。</a:t>
            </a:r>
            <a:br>
              <a:rPr lang="zh-CN" altLang="en-US" sz="1800" dirty="0">
                <a:solidFill>
                  <a:srgbClr val="002060"/>
                </a:solidFill>
                <a:latin typeface="微软雅黑" panose="020B0503020204020204" pitchFamily="34" charset="-122"/>
                <a:ea typeface="微软雅黑" panose="020B0503020204020204" pitchFamily="34" charset="-122"/>
              </a:rPr>
            </a:br>
            <a:endParaRPr lang="zh-CN" altLang="en-US" sz="1800" dirty="0">
              <a:solidFill>
                <a:srgbClr val="002060"/>
              </a:solidFill>
              <a:latin typeface="微软雅黑" panose="020B0503020204020204" pitchFamily="34" charset="-122"/>
              <a:ea typeface="微软雅黑" panose="020B0503020204020204" pitchFamily="34" charset="-122"/>
            </a:endParaRPr>
          </a:p>
        </p:txBody>
      </p:sp>
      <p:graphicFrame>
        <p:nvGraphicFramePr>
          <p:cNvPr id="5" name="表格 4"/>
          <p:cNvGraphicFramePr/>
          <p:nvPr/>
        </p:nvGraphicFramePr>
        <p:xfrm>
          <a:off x="496570" y="2060575"/>
          <a:ext cx="11199495" cy="4538980"/>
        </p:xfrm>
        <a:graphic>
          <a:graphicData uri="http://schemas.openxmlformats.org/drawingml/2006/table">
            <a:tbl>
              <a:tblPr firstRow="1" bandRow="1">
                <a:tableStyleId>{5C22544A-7EE6-4342-B048-85BDC9FD1C3A}</a:tableStyleId>
              </a:tblPr>
              <a:tblGrid>
                <a:gridCol w="825500"/>
                <a:gridCol w="1989455"/>
                <a:gridCol w="895985"/>
                <a:gridCol w="972820"/>
                <a:gridCol w="975995"/>
                <a:gridCol w="984654"/>
                <a:gridCol w="875549"/>
                <a:gridCol w="905510"/>
                <a:gridCol w="775104"/>
                <a:gridCol w="895754"/>
                <a:gridCol w="1102880"/>
              </a:tblGrid>
              <a:tr h="381000">
                <a:tc rowSpan="2">
                  <a:txBody>
                    <a:bodyPr/>
                    <a:p>
                      <a:pPr algn="ctr">
                        <a:buNone/>
                      </a:pPr>
                      <a:endParaRPr lang="zh-CN" altLang="en-US" sz="1400" b="0">
                        <a:latin typeface="+mn-ea"/>
                      </a:endParaRPr>
                    </a:p>
                  </a:txBody>
                  <a:tcPr anchor="ctr" anchorCtr="0"/>
                </a:tc>
                <a:tc rowSpan="2">
                  <a:txBody>
                    <a:bodyPr/>
                    <a:p>
                      <a:pPr algn="ctr">
                        <a:buNone/>
                      </a:pPr>
                      <a:r>
                        <a:rPr lang="zh-CN" altLang="en-US" sz="1400" b="0">
                          <a:latin typeface="+mn-ea"/>
                        </a:rPr>
                        <a:t>岗位</a:t>
                      </a:r>
                      <a:endParaRPr lang="zh-CN" altLang="en-US" sz="1400" b="0">
                        <a:latin typeface="+mn-ea"/>
                      </a:endParaRPr>
                    </a:p>
                  </a:txBody>
                  <a:tcPr anchor="ctr" anchorCtr="0"/>
                </a:tc>
                <a:tc gridSpan="7">
                  <a:txBody>
                    <a:bodyPr/>
                    <a:p>
                      <a:pPr algn="ctr">
                        <a:buNone/>
                      </a:pPr>
                      <a:r>
                        <a:rPr lang="zh-CN" altLang="en-US" sz="1400">
                          <a:latin typeface="+mn-ea"/>
                        </a:rPr>
                        <a:t>已完工项目合同额</a:t>
                      </a:r>
                      <a:endParaRPr lang="zh-CN" altLang="en-US" sz="1400">
                        <a:latin typeface="+mn-ea"/>
                      </a:endParaRPr>
                    </a:p>
                  </a:txBody>
                  <a:tcPr anchor="ctr" anchorCtr="0"/>
                </a:tc>
                <a:tc hMerge="1">
                  <a:tcPr/>
                </a:tc>
                <a:tc hMerge="1">
                  <a:tcPr/>
                </a:tc>
                <a:tc hMerge="1">
                  <a:tcPr/>
                </a:tc>
                <a:tc hMerge="1">
                  <a:tcPr/>
                </a:tc>
                <a:tc hMerge="1">
                  <a:tcPr/>
                </a:tc>
                <a:tc hMerge="1">
                  <a:tcPr/>
                </a:tc>
                <a:tc rowSpan="2">
                  <a:txBody>
                    <a:bodyPr/>
                    <a:p>
                      <a:pPr algn="ctr">
                        <a:buNone/>
                      </a:pPr>
                      <a:r>
                        <a:rPr lang="zh-CN" altLang="en-US" sz="1400" b="0">
                          <a:latin typeface="+mn-ea"/>
                        </a:rPr>
                        <a:t>有效期</a:t>
                      </a:r>
                      <a:endParaRPr lang="zh-CN" altLang="en-US" sz="1400" b="0">
                        <a:latin typeface="+mn-ea"/>
                      </a:endParaRPr>
                    </a:p>
                  </a:txBody>
                  <a:tcPr anchor="ctr" anchorCtr="0"/>
                </a:tc>
                <a:tc rowSpan="2">
                  <a:txBody>
                    <a:bodyPr/>
                    <a:p>
                      <a:pPr algn="ctr">
                        <a:buNone/>
                      </a:pPr>
                      <a:r>
                        <a:rPr lang="zh-CN" altLang="en-US" sz="1400" b="0">
                          <a:latin typeface="+mn-ea"/>
                        </a:rPr>
                        <a:t>备注</a:t>
                      </a:r>
                      <a:endParaRPr lang="zh-CN" altLang="en-US" sz="1400" b="0">
                        <a:latin typeface="+mn-ea"/>
                      </a:endParaRPr>
                    </a:p>
                  </a:txBody>
                  <a:tcPr anchor="ctr" anchorCtr="0"/>
                </a:tc>
              </a:tr>
              <a:tr h="485140">
                <a:tc vMerge="1">
                  <a:tcPr/>
                </a:tc>
                <a:tc vMerge="1">
                  <a:tcPr/>
                </a:tc>
                <a:tc>
                  <a:txBody>
                    <a:bodyPr/>
                    <a:p>
                      <a:pPr indent="0" algn="ctr">
                        <a:buNone/>
                      </a:pPr>
                      <a:r>
                        <a:rPr lang="zh-CN" sz="1400" b="0">
                          <a:solidFill>
                            <a:srgbClr val="000000"/>
                          </a:solidFill>
                          <a:latin typeface="+mn-ea"/>
                          <a:cs typeface="+mn-ea"/>
                        </a:rPr>
                        <a:t>＜</a:t>
                      </a:r>
                      <a:r>
                        <a:rPr lang="en-US" sz="1400" b="0">
                          <a:solidFill>
                            <a:srgbClr val="000000"/>
                          </a:solidFill>
                          <a:latin typeface="+mn-ea"/>
                          <a:cs typeface="+mn-ea"/>
                        </a:rPr>
                        <a:t>500万</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500-2000万</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2000-5000万</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5000-1亿</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1亿-3亿</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3亿-5亿</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≥5亿</a:t>
                      </a:r>
                      <a:endParaRPr lang="en-US" altLang="en-US" sz="1400" b="0">
                        <a:solidFill>
                          <a:srgbClr val="000000"/>
                        </a:solidFill>
                        <a:latin typeface="+mn-ea"/>
                        <a:cs typeface="+mn-ea"/>
                      </a:endParaRPr>
                    </a:p>
                  </a:txBody>
                  <a:tcPr marL="12700" marR="12700" marT="12700" vert="horz" anchor="ctr" anchorCtr="0"/>
                </a:tc>
                <a:tc vMerge="1">
                  <a:tcPr/>
                </a:tc>
                <a:tc vMerge="1">
                  <a:tcPr/>
                </a:tc>
              </a:tr>
              <a:tr h="485140">
                <a:tc rowSpan="4">
                  <a:txBody>
                    <a:bodyPr/>
                    <a:p>
                      <a:pPr indent="0" algn="ctr">
                        <a:buNone/>
                      </a:pPr>
                      <a:r>
                        <a:rPr lang="en-US" sz="1400" b="0">
                          <a:solidFill>
                            <a:srgbClr val="000000"/>
                          </a:solidFill>
                          <a:latin typeface="+mn-ea"/>
                          <a:cs typeface="+mn-ea"/>
                        </a:rPr>
                        <a:t>2024年1月1日前项目</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zh-CN" sz="1400" b="0">
                          <a:solidFill>
                            <a:srgbClr val="000000"/>
                          </a:solidFill>
                          <a:latin typeface="+mn-ea"/>
                        </a:rPr>
                        <a:t>项目负责人（项目经理）</a:t>
                      </a:r>
                      <a:endParaRPr lang="zh-CN"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cs typeface="+mn-ea"/>
                        </a:rPr>
                        <a:t>0.5分/个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1分/个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2分/个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4分/个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6分/个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8分/个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10分/个</a:t>
                      </a:r>
                      <a:endParaRPr lang="en-US" altLang="en-US" sz="1400" b="0">
                        <a:solidFill>
                          <a:srgbClr val="000000"/>
                        </a:solidFill>
                        <a:latin typeface="+mn-ea"/>
                        <a:cs typeface="+mn-ea"/>
                      </a:endParaRPr>
                    </a:p>
                  </a:txBody>
                  <a:tcPr marL="12700" marR="12700" marT="12700" vert="horz" anchor="ctr" anchorCtr="0"/>
                </a:tc>
                <a:tc rowSpan="8">
                  <a:txBody>
                    <a:bodyPr/>
                    <a:p>
                      <a:pPr indent="0" algn="ctr">
                        <a:buNone/>
                      </a:pPr>
                      <a:r>
                        <a:rPr lang="en-US" sz="1400" b="0">
                          <a:solidFill>
                            <a:srgbClr val="000000"/>
                          </a:solidFill>
                          <a:latin typeface="+mn-ea"/>
                          <a:cs typeface="+mn-ea"/>
                        </a:rPr>
                        <a:t>120个月（10年内）</a:t>
                      </a:r>
                      <a:endParaRPr lang="en-US" altLang="en-US" sz="1400" b="0">
                        <a:solidFill>
                          <a:srgbClr val="000000"/>
                        </a:solidFill>
                        <a:latin typeface="+mn-ea"/>
                        <a:cs typeface="+mn-ea"/>
                      </a:endParaRPr>
                    </a:p>
                  </a:txBody>
                  <a:tcPr marL="12700" marR="12700" marT="12700" vert="horz" anchor="ctr" anchorCtr="0"/>
                </a:tc>
                <a:tc rowSpan="4">
                  <a:txBody>
                    <a:bodyPr/>
                    <a:p>
                      <a:pPr indent="0" algn="ctr">
                        <a:buNone/>
                      </a:pPr>
                      <a:endParaRPr lang="en-US" altLang="en-US" sz="1400" b="0">
                        <a:solidFill>
                          <a:srgbClr val="000000"/>
                        </a:solidFill>
                        <a:latin typeface="+mn-ea"/>
                        <a:cs typeface="+mn-ea"/>
                      </a:endParaRPr>
                    </a:p>
                  </a:txBody>
                  <a:tcPr marL="12700" marR="12700" marT="12700" vert="horz" anchor="ctr" anchorCtr="0"/>
                </a:tc>
              </a:tr>
              <a:tr h="381000">
                <a:tc vMerge="1">
                  <a:tcPr/>
                </a:tc>
                <a:tc>
                  <a:txBody>
                    <a:bodyPr/>
                    <a:p>
                      <a:pPr indent="0" algn="ctr">
                        <a:buNone/>
                      </a:pPr>
                      <a:r>
                        <a:rPr lang="zh-CN" sz="1400" b="0">
                          <a:solidFill>
                            <a:srgbClr val="000000"/>
                          </a:solidFill>
                          <a:latin typeface="+mn-ea"/>
                        </a:rPr>
                        <a:t>项目技术负责人</a:t>
                      </a:r>
                      <a:endParaRPr lang="zh-CN"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vMerge="1">
                  <a:tcPr/>
                </a:tc>
                <a:tc vMerge="1">
                  <a:tcPr marL="12700" marR="12700" marT="12700" vert="horz" anchor="ctr" anchorCtr="0"/>
                </a:tc>
              </a:tr>
              <a:tr h="485140">
                <a:tc vMerge="1">
                  <a:tcPr/>
                </a:tc>
                <a:tc>
                  <a:txBody>
                    <a:bodyPr/>
                    <a:p>
                      <a:pPr indent="0" algn="ctr">
                        <a:buNone/>
                      </a:pPr>
                      <a:r>
                        <a:rPr lang="zh-CN" sz="1400" b="0">
                          <a:solidFill>
                            <a:srgbClr val="000000"/>
                          </a:solidFill>
                          <a:latin typeface="+mn-ea"/>
                        </a:rPr>
                        <a:t>项目专职安全生产负责人</a:t>
                      </a:r>
                      <a:endParaRPr lang="zh-CN"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vMerge="1">
                  <a:tcPr/>
                </a:tc>
                <a:tc vMerge="1">
                  <a:tcPr marL="12700" marR="12700" marT="12700" vert="horz" anchor="ctr" anchorCtr="0"/>
                </a:tc>
              </a:tr>
              <a:tr h="381000">
                <a:tc vMerge="1">
                  <a:tcPr/>
                </a:tc>
                <a:tc>
                  <a:txBody>
                    <a:bodyPr/>
                    <a:p>
                      <a:pPr indent="0" algn="ctr">
                        <a:buNone/>
                      </a:pPr>
                      <a:r>
                        <a:rPr lang="zh-CN" sz="1400" b="0">
                          <a:solidFill>
                            <a:srgbClr val="000000"/>
                          </a:solidFill>
                          <a:latin typeface="+mn-ea"/>
                        </a:rPr>
                        <a:t>项目施工管理负责人</a:t>
                      </a:r>
                      <a:endParaRPr lang="zh-CN"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rPr>
                        <a:t>/</a:t>
                      </a:r>
                      <a:endParaRPr lang="en-US" altLang="en-US" sz="1400" b="0">
                        <a:solidFill>
                          <a:srgbClr val="000000"/>
                        </a:solidFill>
                        <a:latin typeface="+mn-ea"/>
                      </a:endParaRPr>
                    </a:p>
                  </a:txBody>
                  <a:tcPr marL="12700" marR="12700" marT="12700" vert="horz" anchor="ctr" anchorCtr="0"/>
                </a:tc>
                <a:tc vMerge="1">
                  <a:tcPr/>
                </a:tc>
                <a:tc vMerge="1">
                  <a:tcPr marL="12700" marR="12700" marT="12700" vert="horz" anchor="ctr" anchorCtr="0"/>
                </a:tc>
              </a:tr>
              <a:tr h="485140">
                <a:tc rowSpan="4">
                  <a:txBody>
                    <a:bodyPr/>
                    <a:p>
                      <a:pPr indent="0" algn="ctr">
                        <a:buNone/>
                      </a:pPr>
                      <a:r>
                        <a:rPr lang="en-US" sz="1400" b="0">
                          <a:solidFill>
                            <a:srgbClr val="000000"/>
                          </a:solidFill>
                          <a:latin typeface="+mn-ea"/>
                          <a:cs typeface="+mn-ea"/>
                        </a:rPr>
                        <a:t>2024年1月1日后项目</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zh-CN" sz="1400" b="0">
                          <a:solidFill>
                            <a:srgbClr val="000000"/>
                          </a:solidFill>
                          <a:latin typeface="+mn-ea"/>
                        </a:rPr>
                        <a:t>项目负责人（项目经理）</a:t>
                      </a:r>
                      <a:endParaRPr lang="zh-CN" altLang="en-US" sz="1400" b="0">
                        <a:solidFill>
                          <a:srgbClr val="000000"/>
                        </a:solidFill>
                        <a:latin typeface="+mn-ea"/>
                      </a:endParaRPr>
                    </a:p>
                  </a:txBody>
                  <a:tcPr marL="12700" marR="12700" marT="12700" vert="horz" anchor="ctr" anchorCtr="0"/>
                </a:tc>
                <a:tc>
                  <a:txBody>
                    <a:bodyPr/>
                    <a:p>
                      <a:pPr indent="0" algn="ctr">
                        <a:buNone/>
                      </a:pPr>
                      <a:r>
                        <a:rPr lang="en-US" sz="1400" b="0">
                          <a:solidFill>
                            <a:srgbClr val="000000"/>
                          </a:solidFill>
                          <a:latin typeface="+mn-ea"/>
                          <a:cs typeface="+mn-ea"/>
                        </a:rPr>
                        <a:t>0.5分/个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1分/个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2分/个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4分/个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6分/个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8分/个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10分/个</a:t>
                      </a:r>
                      <a:endParaRPr lang="en-US" altLang="en-US" sz="1400" b="0">
                        <a:solidFill>
                          <a:srgbClr val="000000"/>
                        </a:solidFill>
                        <a:latin typeface="+mn-ea"/>
                        <a:cs typeface="+mn-ea"/>
                      </a:endParaRPr>
                    </a:p>
                  </a:txBody>
                  <a:tcPr marL="12700" marR="12700" marT="12700" vert="horz" anchor="ctr" anchorCtr="0"/>
                </a:tc>
                <a:tc vMerge="1">
                  <a:tcPr/>
                </a:tc>
                <a:tc rowSpan="4">
                  <a:txBody>
                    <a:bodyPr/>
                    <a:p>
                      <a:pPr indent="0" algn="ctr">
                        <a:buNone/>
                      </a:pPr>
                      <a:r>
                        <a:rPr lang="zh-CN" sz="1400">
                          <a:solidFill>
                            <a:srgbClr val="000000"/>
                          </a:solidFill>
                          <a:latin typeface="+mn-ea"/>
                          <a:cs typeface="+mn-ea"/>
                          <a:sym typeface="+mn-ea"/>
                        </a:rPr>
                        <a:t>“保障在线”系统中在岗出勤天数需大于项目工期的</a:t>
                      </a:r>
                      <a:r>
                        <a:rPr lang="en-US" sz="1400">
                          <a:solidFill>
                            <a:srgbClr val="000000"/>
                          </a:solidFill>
                          <a:latin typeface="+mn-ea"/>
                          <a:cs typeface="+mn-ea"/>
                          <a:sym typeface="+mn-ea"/>
                        </a:rPr>
                        <a:t>60%</a:t>
                      </a:r>
                      <a:endParaRPr lang="en-US" altLang="en-US" sz="1400" b="0">
                        <a:solidFill>
                          <a:srgbClr val="000000"/>
                        </a:solidFill>
                        <a:latin typeface="+mn-ea"/>
                        <a:cs typeface="+mn-ea"/>
                      </a:endParaRPr>
                    </a:p>
                    <a:p>
                      <a:pPr indent="0" algn="ctr">
                        <a:buNone/>
                      </a:pPr>
                      <a:endParaRPr lang="en-US" altLang="en-US" sz="1400" b="0">
                        <a:solidFill>
                          <a:srgbClr val="000000"/>
                        </a:solidFill>
                        <a:latin typeface="+mn-ea"/>
                        <a:cs typeface="+mn-ea"/>
                      </a:endParaRPr>
                    </a:p>
                  </a:txBody>
                  <a:tcPr marL="12700" marR="12700" marT="12700" vert="horz" anchor="ctr" anchorCtr="0"/>
                </a:tc>
              </a:tr>
              <a:tr h="485140">
                <a:tc vMerge="1">
                  <a:tcPr/>
                </a:tc>
                <a:tc>
                  <a:txBody>
                    <a:bodyPr/>
                    <a:p>
                      <a:pPr indent="0" algn="ctr">
                        <a:buNone/>
                      </a:pPr>
                      <a:r>
                        <a:rPr lang="zh-CN" sz="1400" b="0">
                          <a:solidFill>
                            <a:srgbClr val="000000"/>
                          </a:solidFill>
                          <a:latin typeface="+mn-ea"/>
                          <a:cs typeface="+mn-ea"/>
                        </a:rPr>
                        <a:t>项目技术负责人（70%）</a:t>
                      </a:r>
                      <a:endParaRPr lang="zh-CN"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0.35分/个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0.7分/个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1.4分/个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2.8分/个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4.2分/个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5.6分/个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7分/个</a:t>
                      </a:r>
                      <a:endParaRPr lang="en-US" altLang="en-US" sz="1400" b="0">
                        <a:solidFill>
                          <a:srgbClr val="000000"/>
                        </a:solidFill>
                        <a:latin typeface="+mn-ea"/>
                        <a:cs typeface="+mn-ea"/>
                      </a:endParaRPr>
                    </a:p>
                  </a:txBody>
                  <a:tcPr marL="12700" marR="12700" marT="12700" vert="horz" anchor="ctr" anchorCtr="0"/>
                </a:tc>
                <a:tc vMerge="1">
                  <a:tcPr/>
                </a:tc>
                <a:tc vMerge="1">
                  <a:tcPr marL="12700" marR="12700" marT="12700" vert="horz" anchor="ctr" anchorCtr="0"/>
                </a:tc>
              </a:tr>
              <a:tr h="485140">
                <a:tc vMerge="1">
                  <a:tcPr/>
                </a:tc>
                <a:tc>
                  <a:txBody>
                    <a:bodyPr/>
                    <a:p>
                      <a:pPr indent="0" algn="ctr">
                        <a:buNone/>
                      </a:pPr>
                      <a:r>
                        <a:rPr lang="zh-CN" sz="1400" b="0">
                          <a:solidFill>
                            <a:srgbClr val="000000"/>
                          </a:solidFill>
                          <a:latin typeface="+mn-ea"/>
                          <a:cs typeface="+mn-ea"/>
                        </a:rPr>
                        <a:t>项目专职安全生产负责人（50%）</a:t>
                      </a:r>
                      <a:endParaRPr lang="zh-CN"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0.25分/个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0.5分/个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zh-CN" sz="1400" b="0">
                          <a:solidFill>
                            <a:srgbClr val="000000"/>
                          </a:solidFill>
                          <a:latin typeface="+mn-ea"/>
                          <a:cs typeface="+mn-ea"/>
                        </a:rPr>
                        <a:t>1分</a:t>
                      </a:r>
                      <a:r>
                        <a:rPr lang="en-US" sz="1400" b="0">
                          <a:solidFill>
                            <a:srgbClr val="000000"/>
                          </a:solidFill>
                          <a:latin typeface="+mn-ea"/>
                          <a:cs typeface="+mn-ea"/>
                        </a:rPr>
                        <a:t>/个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2分/个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3分/个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4分/个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5分/个</a:t>
                      </a:r>
                      <a:endParaRPr lang="en-US" altLang="en-US" sz="1400" b="0">
                        <a:solidFill>
                          <a:srgbClr val="000000"/>
                        </a:solidFill>
                        <a:latin typeface="+mn-ea"/>
                        <a:cs typeface="+mn-ea"/>
                      </a:endParaRPr>
                    </a:p>
                  </a:txBody>
                  <a:tcPr marL="12700" marR="12700" marT="12700" vert="horz" anchor="ctr" anchorCtr="0"/>
                </a:tc>
                <a:tc vMerge="1">
                  <a:tcPr/>
                </a:tc>
                <a:tc vMerge="1">
                  <a:tcPr marL="12700" marR="12700" marT="12700" vert="horz" anchor="ctr" anchorCtr="0"/>
                </a:tc>
              </a:tr>
              <a:tr h="485140">
                <a:tc vMerge="1">
                  <a:tcPr/>
                </a:tc>
                <a:tc>
                  <a:txBody>
                    <a:bodyPr/>
                    <a:p>
                      <a:pPr indent="0" algn="ctr">
                        <a:buNone/>
                      </a:pPr>
                      <a:r>
                        <a:rPr lang="zh-CN" sz="1400" b="0">
                          <a:solidFill>
                            <a:srgbClr val="000000"/>
                          </a:solidFill>
                          <a:latin typeface="+mn-ea"/>
                          <a:cs typeface="+mn-ea"/>
                        </a:rPr>
                        <a:t>项目施工管理负责人（50%）</a:t>
                      </a:r>
                      <a:endParaRPr lang="zh-CN"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0.25分</a:t>
                      </a:r>
                      <a:r>
                        <a:rPr lang="en-US" sz="1400" b="0">
                          <a:solidFill>
                            <a:srgbClr val="000000"/>
                          </a:solidFill>
                          <a:latin typeface="+mn-ea"/>
                          <a:cs typeface="+mn-ea"/>
                        </a:rPr>
                        <a:t>/个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0.5分</a:t>
                      </a:r>
                      <a:r>
                        <a:rPr lang="en-US" sz="1400" b="0">
                          <a:solidFill>
                            <a:srgbClr val="000000"/>
                          </a:solidFill>
                          <a:latin typeface="+mn-ea"/>
                          <a:cs typeface="+mn-ea"/>
                        </a:rPr>
                        <a:t>/个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zh-CN" sz="1400" b="0">
                          <a:solidFill>
                            <a:srgbClr val="000000"/>
                          </a:solidFill>
                          <a:latin typeface="+mn-ea"/>
                          <a:cs typeface="+mn-ea"/>
                        </a:rPr>
                        <a:t>1分</a:t>
                      </a:r>
                      <a:r>
                        <a:rPr lang="en-US" sz="1400" b="0">
                          <a:solidFill>
                            <a:srgbClr val="000000"/>
                          </a:solidFill>
                          <a:latin typeface="+mn-ea"/>
                          <a:cs typeface="+mn-ea"/>
                        </a:rPr>
                        <a:t>/个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2分</a:t>
                      </a:r>
                      <a:r>
                        <a:rPr lang="en-US" sz="1400" b="0">
                          <a:solidFill>
                            <a:srgbClr val="000000"/>
                          </a:solidFill>
                          <a:latin typeface="+mn-ea"/>
                          <a:cs typeface="+mn-ea"/>
                        </a:rPr>
                        <a:t>/个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3分</a:t>
                      </a:r>
                      <a:r>
                        <a:rPr lang="en-US" sz="1400" b="0">
                          <a:solidFill>
                            <a:srgbClr val="000000"/>
                          </a:solidFill>
                          <a:latin typeface="+mn-ea"/>
                          <a:cs typeface="+mn-ea"/>
                        </a:rPr>
                        <a:t>/个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4分</a:t>
                      </a:r>
                      <a:r>
                        <a:rPr lang="en-US" sz="1400" b="0">
                          <a:solidFill>
                            <a:srgbClr val="000000"/>
                          </a:solidFill>
                          <a:latin typeface="+mn-ea"/>
                          <a:cs typeface="+mn-ea"/>
                        </a:rPr>
                        <a:t>/个</a:t>
                      </a:r>
                      <a:endParaRPr lang="en-US" altLang="en-US" sz="1400" b="0">
                        <a:solidFill>
                          <a:srgbClr val="000000"/>
                        </a:solidFill>
                        <a:latin typeface="+mn-ea"/>
                        <a:cs typeface="+mn-ea"/>
                      </a:endParaRPr>
                    </a:p>
                  </a:txBody>
                  <a:tcPr marL="12700" marR="12700" marT="12700" vert="horz" anchor="ctr" anchorCtr="0"/>
                </a:tc>
                <a:tc>
                  <a:txBody>
                    <a:bodyPr/>
                    <a:p>
                      <a:pPr indent="0" algn="ctr">
                        <a:buNone/>
                      </a:pPr>
                      <a:r>
                        <a:rPr lang="en-US" sz="1400" b="0">
                          <a:solidFill>
                            <a:srgbClr val="000000"/>
                          </a:solidFill>
                          <a:latin typeface="+mn-ea"/>
                          <a:cs typeface="+mn-ea"/>
                        </a:rPr>
                        <a:t>5分</a:t>
                      </a:r>
                      <a:r>
                        <a:rPr lang="en-US" sz="1400" b="0">
                          <a:solidFill>
                            <a:srgbClr val="000000"/>
                          </a:solidFill>
                          <a:latin typeface="+mn-ea"/>
                          <a:cs typeface="+mn-ea"/>
                        </a:rPr>
                        <a:t>/个</a:t>
                      </a:r>
                      <a:endParaRPr lang="en-US" altLang="en-US" sz="1400" b="0">
                        <a:solidFill>
                          <a:srgbClr val="000000"/>
                        </a:solidFill>
                        <a:latin typeface="+mn-ea"/>
                        <a:cs typeface="+mn-ea"/>
                      </a:endParaRPr>
                    </a:p>
                  </a:txBody>
                  <a:tcPr marL="12700" marR="12700" marT="12700" vert="horz" anchor="ctr" anchorCtr="0"/>
                </a:tc>
                <a:tc vMerge="1">
                  <a:tcPr/>
                </a:tc>
                <a:tc vMerge="1">
                  <a:tcPr marL="12700" marR="12700" marT="1270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7"/>
          <p:cNvSpPr/>
          <p:nvPr/>
        </p:nvSpPr>
        <p:spPr>
          <a:xfrm>
            <a:off x="476250" y="260350"/>
            <a:ext cx="11219815" cy="50673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良好信息加分（</a:t>
            </a:r>
            <a:r>
              <a:rPr lang="en-US" altLang="zh-CN" sz="1800" dirty="0">
                <a:solidFill>
                  <a:srgbClr val="002060"/>
                </a:solidFill>
                <a:latin typeface="微软雅黑" panose="020B0503020204020204" pitchFamily="34" charset="-122"/>
                <a:ea typeface="微软雅黑" panose="020B0503020204020204" pitchFamily="34" charset="-122"/>
              </a:rPr>
              <a:t>15</a:t>
            </a:r>
            <a:r>
              <a:rPr lang="zh-CN" altLang="en-US" sz="1800" dirty="0">
                <a:solidFill>
                  <a:srgbClr val="002060"/>
                </a:solidFill>
                <a:latin typeface="微软雅黑" panose="020B0503020204020204" pitchFamily="34" charset="-122"/>
                <a:ea typeface="微软雅黑" panose="020B0503020204020204" pitchFamily="34" charset="-122"/>
              </a:rPr>
              <a:t>分）：</a:t>
            </a:r>
            <a:r>
              <a:rPr lang="zh-CN" sz="1800" dirty="0">
                <a:solidFill>
                  <a:srgbClr val="002060"/>
                </a:solidFill>
                <a:latin typeface="微软雅黑" panose="020B0503020204020204" pitchFamily="34" charset="-122"/>
                <a:ea typeface="微软雅黑" panose="020B0503020204020204" pitchFamily="34" charset="-122"/>
              </a:rPr>
              <a:t>对照《注册建造师良好信息加分标准》</a:t>
            </a:r>
            <a:endParaRPr lang="zh-CN" sz="1800" dirty="0">
              <a:solidFill>
                <a:srgbClr val="002060"/>
              </a:solidFill>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963930" y="980440"/>
          <a:ext cx="10244455" cy="5715000"/>
        </p:xfrm>
        <a:graphic>
          <a:graphicData uri="http://schemas.openxmlformats.org/drawingml/2006/table">
            <a:tbl>
              <a:tblPr firstRow="1" bandRow="1">
                <a:tableStyleId>{5C22544A-7EE6-4342-B048-85BDC9FD1C3A}</a:tableStyleId>
              </a:tblPr>
              <a:tblGrid>
                <a:gridCol w="1685925"/>
                <a:gridCol w="832485"/>
                <a:gridCol w="4023360"/>
                <a:gridCol w="1379220"/>
                <a:gridCol w="2323465"/>
              </a:tblGrid>
              <a:tr h="381000">
                <a:tc>
                  <a:txBody>
                    <a:bodyPr/>
                    <a:p>
                      <a:pPr>
                        <a:buNone/>
                      </a:pPr>
                      <a:endParaRPr lang="zh-CN" altLang="en-US"/>
                    </a:p>
                  </a:txBody>
                  <a:tcPr/>
                </a:tc>
                <a:tc>
                  <a:txBody>
                    <a:bodyPr/>
                    <a:p>
                      <a:pPr indent="0" algn="ctr">
                        <a:buNone/>
                      </a:pPr>
                      <a:r>
                        <a:rPr lang="en-US" sz="1400" b="1">
                          <a:solidFill>
                            <a:srgbClr val="000000"/>
                          </a:solidFill>
                          <a:latin typeface="Times New Roman" panose="02020603050405020304" charset="0"/>
                          <a:ea typeface="仿宋_GB2312" panose="02010609030101010101" pitchFamily="49" charset="-122"/>
                        </a:rPr>
                        <a:t>序号</a:t>
                      </a:r>
                      <a:endParaRPr lang="en-US" altLang="en-US" sz="1400" b="1">
                        <a:solidFill>
                          <a:srgbClr val="000000"/>
                        </a:solidFill>
                        <a:latin typeface="Times New Roman" panose="02020603050405020304" charset="0"/>
                        <a:ea typeface="仿宋_GB2312" panose="02010609030101010101" pitchFamily="49" charset="-122"/>
                      </a:endParaRPr>
                    </a:p>
                  </a:txBody>
                  <a:tcPr marL="68580" marR="68580" marT="0" marB="0" vert="horz" anchor="ctr" anchorCtr="0"/>
                </a:tc>
                <a:tc>
                  <a:txBody>
                    <a:bodyPr/>
                    <a:p>
                      <a:pPr indent="0" algn="ctr">
                        <a:buNone/>
                      </a:pPr>
                      <a:r>
                        <a:rPr lang="en-US" sz="1400" b="1">
                          <a:solidFill>
                            <a:srgbClr val="000000"/>
                          </a:solidFill>
                          <a:latin typeface="Times New Roman" panose="02020603050405020304" charset="0"/>
                          <a:ea typeface="仿宋_GB2312" panose="02010609030101010101" pitchFamily="49" charset="-122"/>
                        </a:rPr>
                        <a:t>良好信息</a:t>
                      </a:r>
                      <a:endParaRPr lang="en-US" altLang="en-US" sz="1400" b="1">
                        <a:solidFill>
                          <a:srgbClr val="000000"/>
                        </a:solidFill>
                        <a:latin typeface="Times New Roman" panose="02020603050405020304" charset="0"/>
                        <a:ea typeface="仿宋_GB2312" panose="02010609030101010101" pitchFamily="49" charset="-122"/>
                      </a:endParaRPr>
                    </a:p>
                  </a:txBody>
                  <a:tcPr marL="68580" marR="68580" marT="0" marB="0" vert="horz" anchor="ctr" anchorCtr="0"/>
                </a:tc>
                <a:tc>
                  <a:txBody>
                    <a:bodyPr/>
                    <a:p>
                      <a:pPr indent="0" algn="ctr">
                        <a:buNone/>
                      </a:pPr>
                      <a:r>
                        <a:rPr lang="en-US" sz="1400" b="1">
                          <a:solidFill>
                            <a:srgbClr val="000000"/>
                          </a:solidFill>
                          <a:latin typeface="Times New Roman" panose="02020603050405020304" charset="0"/>
                          <a:ea typeface="仿宋_GB2312" panose="02010609030101010101" pitchFamily="49" charset="-122"/>
                        </a:rPr>
                        <a:t>分值</a:t>
                      </a:r>
                      <a:endParaRPr lang="en-US" altLang="en-US" sz="1400" b="1">
                        <a:solidFill>
                          <a:srgbClr val="000000"/>
                        </a:solidFill>
                        <a:latin typeface="Times New Roman" panose="02020603050405020304" charset="0"/>
                        <a:ea typeface="仿宋_GB2312" panose="02010609030101010101" pitchFamily="49" charset="-122"/>
                      </a:endParaRPr>
                    </a:p>
                  </a:txBody>
                  <a:tcPr marL="68580" marR="68580" marT="0" marB="0" vert="horz" anchor="ctr" anchorCtr="0"/>
                </a:tc>
                <a:tc>
                  <a:txBody>
                    <a:bodyPr/>
                    <a:p>
                      <a:pPr indent="0" algn="ctr">
                        <a:buNone/>
                      </a:pPr>
                      <a:r>
                        <a:rPr lang="en-US" sz="1400" b="1">
                          <a:solidFill>
                            <a:srgbClr val="000000"/>
                          </a:solidFill>
                          <a:latin typeface="Times New Roman" panose="02020603050405020304" charset="0"/>
                          <a:ea typeface="仿宋_GB2312" panose="02010609030101010101" pitchFamily="49" charset="-122"/>
                        </a:rPr>
                        <a:t>有效期</a:t>
                      </a:r>
                      <a:endParaRPr lang="en-US" altLang="en-US" sz="1400" b="1">
                        <a:solidFill>
                          <a:srgbClr val="000000"/>
                        </a:solidFill>
                        <a:latin typeface="Times New Roman" panose="02020603050405020304" charset="0"/>
                        <a:ea typeface="仿宋_GB2312" panose="02010609030101010101" pitchFamily="49" charset="-122"/>
                      </a:endParaRPr>
                    </a:p>
                  </a:txBody>
                  <a:tcPr marL="68580" marR="68580" marT="0" marB="0" vert="horz" anchor="ctr" anchorCtr="0"/>
                </a:tc>
              </a:tr>
              <a:tr h="381000">
                <a:tc rowSpan="3">
                  <a:txBody>
                    <a:bodyPr/>
                    <a:p>
                      <a:pPr algn="ctr">
                        <a:buNone/>
                      </a:pPr>
                      <a:r>
                        <a:rPr lang="zh-CN" altLang="en-US" sz="1400">
                          <a:latin typeface="+mn-ea"/>
                        </a:rPr>
                        <a:t>工程建设行业贡献</a:t>
                      </a:r>
                      <a:endParaRPr lang="zh-CN" altLang="en-US" sz="1400">
                        <a:latin typeface="+mn-ea"/>
                      </a:endParaRPr>
                    </a:p>
                  </a:txBody>
                  <a:tcPr anchor="ctr" anchorCtr="0"/>
                </a:tc>
                <a:tc>
                  <a:txBody>
                    <a:bodyPr/>
                    <a:p>
                      <a:pPr indent="0" algn="ctr">
                        <a:buNone/>
                      </a:pPr>
                      <a:r>
                        <a:rPr lang="en-US" sz="1400" b="0">
                          <a:solidFill>
                            <a:srgbClr val="000000"/>
                          </a:solidFill>
                          <a:latin typeface="+mn-ea"/>
                        </a:rPr>
                        <a:t>1.1</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入选浙江省建筑市场、工程质量安全专家库名单</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2分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rPr>
                        <a:t>资格存续期间</a:t>
                      </a:r>
                      <a:endParaRPr lang="en-US" altLang="en-US" sz="1400" b="0">
                        <a:solidFill>
                          <a:srgbClr val="000000"/>
                        </a:solidFill>
                        <a:latin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1.2</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参与浙江省法律法规、技术标准、计价依据编制</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2分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36个月</a:t>
                      </a:r>
                      <a:endParaRPr lang="en-US" altLang="en-US" sz="1400" b="0">
                        <a:solidFill>
                          <a:srgbClr val="000000"/>
                        </a:solidFill>
                        <a:latin typeface="+mn-ea"/>
                        <a:cs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1.3</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承担省部级房建市政领域施工项目现场观摩会</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2分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36个月</a:t>
                      </a:r>
                      <a:endParaRPr lang="en-US" altLang="en-US" sz="1400" b="0">
                        <a:solidFill>
                          <a:srgbClr val="000000"/>
                        </a:solidFill>
                        <a:latin typeface="+mn-ea"/>
                        <a:cs typeface="+mn-ea"/>
                      </a:endParaRPr>
                    </a:p>
                  </a:txBody>
                  <a:tcPr marL="68580" marR="68580" marT="0" marB="0" vert="horz" anchor="ctr" anchorCtr="0"/>
                </a:tc>
              </a:tr>
              <a:tr h="381000">
                <a:tc rowSpan="4">
                  <a:txBody>
                    <a:bodyPr/>
                    <a:p>
                      <a:pPr algn="ctr">
                        <a:buNone/>
                      </a:pPr>
                      <a:r>
                        <a:rPr lang="zh-CN" altLang="en-US" sz="1400">
                          <a:latin typeface="+mn-ea"/>
                        </a:rPr>
                        <a:t>全国性行业协会</a:t>
                      </a:r>
                      <a:endParaRPr lang="zh-CN" altLang="en-US" sz="1400">
                        <a:latin typeface="+mn-ea"/>
                      </a:endParaRPr>
                    </a:p>
                    <a:p>
                      <a:pPr algn="ctr">
                        <a:buNone/>
                      </a:pPr>
                      <a:r>
                        <a:rPr lang="zh-CN" altLang="en-US" sz="1400">
                          <a:latin typeface="+mn-ea"/>
                        </a:rPr>
                        <a:t>表彰奖励</a:t>
                      </a:r>
                      <a:endParaRPr lang="zh-CN" altLang="en-US" sz="1400">
                        <a:latin typeface="+mn-ea"/>
                      </a:endParaRPr>
                    </a:p>
                  </a:txBody>
                  <a:tcPr anchor="ctr" anchorCtr="0"/>
                </a:tc>
                <a:tc>
                  <a:txBody>
                    <a:bodyPr/>
                    <a:p>
                      <a:pPr indent="0" algn="ctr">
                        <a:buNone/>
                      </a:pPr>
                      <a:r>
                        <a:rPr lang="en-US" sz="1400" b="0">
                          <a:solidFill>
                            <a:srgbClr val="000000"/>
                          </a:solidFill>
                          <a:latin typeface="+mn-ea"/>
                        </a:rPr>
                        <a:t>2.1</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中国建设工程鲁班奖</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8分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36个月</a:t>
                      </a:r>
                      <a:endParaRPr lang="en-US" altLang="en-US" sz="1400" b="0">
                        <a:solidFill>
                          <a:srgbClr val="000000"/>
                        </a:solidFill>
                        <a:latin typeface="+mn-ea"/>
                        <a:cs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2.2</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国家优质工程奖</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8分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36个月</a:t>
                      </a:r>
                      <a:endParaRPr lang="en-US" altLang="en-US" sz="1400" b="0">
                        <a:solidFill>
                          <a:srgbClr val="000000"/>
                        </a:solidFill>
                        <a:latin typeface="+mn-ea"/>
                        <a:cs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2.3</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中国土木工程詹天佑奖</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8分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36个月</a:t>
                      </a:r>
                      <a:endParaRPr lang="en-US" altLang="en-US" sz="1400" b="0">
                        <a:solidFill>
                          <a:srgbClr val="000000"/>
                        </a:solidFill>
                        <a:latin typeface="+mn-ea"/>
                        <a:cs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2.4</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中国钢结构金奖</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8分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36个月</a:t>
                      </a:r>
                      <a:endParaRPr lang="en-US" altLang="en-US" sz="1400" b="0">
                        <a:solidFill>
                          <a:srgbClr val="000000"/>
                        </a:solidFill>
                        <a:latin typeface="+mn-ea"/>
                        <a:cs typeface="+mn-ea"/>
                      </a:endParaRPr>
                    </a:p>
                  </a:txBody>
                  <a:tcPr marL="68580" marR="68580" marT="0" marB="0" vert="horz" anchor="ctr" anchorCtr="0"/>
                </a:tc>
              </a:tr>
              <a:tr h="381000">
                <a:tc rowSpan="3">
                  <a:txBody>
                    <a:bodyPr/>
                    <a:p>
                      <a:pPr algn="ctr">
                        <a:buNone/>
                      </a:pPr>
                      <a:r>
                        <a:rPr lang="zh-CN" altLang="en-US" sz="1400">
                          <a:latin typeface="+mn-ea"/>
                        </a:rPr>
                        <a:t>优质工程</a:t>
                      </a:r>
                      <a:endParaRPr lang="zh-CN" altLang="en-US" sz="1400">
                        <a:latin typeface="+mn-ea"/>
                      </a:endParaRPr>
                    </a:p>
                  </a:txBody>
                  <a:tcPr anchor="ctr" anchorCtr="0"/>
                </a:tc>
                <a:tc>
                  <a:txBody>
                    <a:bodyPr/>
                    <a:p>
                      <a:pPr indent="0" algn="ctr">
                        <a:buNone/>
                      </a:pPr>
                      <a:r>
                        <a:rPr lang="en-US" sz="1400" b="0">
                          <a:solidFill>
                            <a:srgbClr val="000000"/>
                          </a:solidFill>
                          <a:latin typeface="+mn-ea"/>
                        </a:rPr>
                        <a:t>3.1</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省级优质工程</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6分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36个月</a:t>
                      </a:r>
                      <a:endParaRPr lang="en-US" altLang="en-US" sz="1400" b="0">
                        <a:solidFill>
                          <a:srgbClr val="000000"/>
                        </a:solidFill>
                        <a:latin typeface="+mn-ea"/>
                        <a:cs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3.2</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市级优质工程</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4分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24个月</a:t>
                      </a:r>
                      <a:endParaRPr lang="en-US" altLang="en-US" sz="1400" b="0">
                        <a:solidFill>
                          <a:srgbClr val="000000"/>
                        </a:solidFill>
                        <a:latin typeface="+mn-ea"/>
                        <a:cs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3.3</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县级优质工程</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2分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12个月</a:t>
                      </a:r>
                      <a:endParaRPr lang="en-US" altLang="en-US" sz="1400" b="0">
                        <a:solidFill>
                          <a:srgbClr val="000000"/>
                        </a:solidFill>
                        <a:latin typeface="+mn-ea"/>
                        <a:cs typeface="+mn-ea"/>
                      </a:endParaRPr>
                    </a:p>
                  </a:txBody>
                  <a:tcPr marL="68580" marR="68580" marT="0" marB="0" vert="horz" anchor="ctr" anchorCtr="0"/>
                </a:tc>
              </a:tr>
              <a:tr h="381000">
                <a:tc rowSpan="4">
                  <a:txBody>
                    <a:bodyPr/>
                    <a:p>
                      <a:pPr algn="ctr">
                        <a:buNone/>
                      </a:pPr>
                      <a:r>
                        <a:rPr lang="zh-CN" altLang="en-US" sz="1400">
                          <a:latin typeface="+mn-ea"/>
                        </a:rPr>
                        <a:t>标准化工地</a:t>
                      </a:r>
                      <a:endParaRPr lang="zh-CN" altLang="en-US" sz="1400">
                        <a:latin typeface="+mn-ea"/>
                      </a:endParaRPr>
                    </a:p>
                  </a:txBody>
                  <a:tcPr anchor="ctr" anchorCtr="0"/>
                </a:tc>
                <a:tc>
                  <a:txBody>
                    <a:bodyPr/>
                    <a:p>
                      <a:pPr indent="0" algn="ctr">
                        <a:buNone/>
                      </a:pPr>
                      <a:r>
                        <a:rPr lang="en-US" sz="1400" b="0">
                          <a:solidFill>
                            <a:srgbClr val="000000"/>
                          </a:solidFill>
                          <a:latin typeface="+mn-ea"/>
                        </a:rPr>
                        <a:t>4.1</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全国建设工程项目施工安全生产标准化工地</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6分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36个月</a:t>
                      </a:r>
                      <a:endParaRPr lang="en-US" altLang="en-US" sz="1400" b="0">
                        <a:solidFill>
                          <a:srgbClr val="000000"/>
                        </a:solidFill>
                        <a:latin typeface="+mn-ea"/>
                        <a:cs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4.2</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省级建筑施工安全生产标准化管理优良工地</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4分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36个月</a:t>
                      </a:r>
                      <a:endParaRPr lang="en-US" altLang="en-US" sz="1400" b="0">
                        <a:solidFill>
                          <a:srgbClr val="000000"/>
                        </a:solidFill>
                        <a:latin typeface="+mn-ea"/>
                        <a:cs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4.3</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市级建筑安全文明施工标准化工地</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2分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24个月</a:t>
                      </a:r>
                      <a:endParaRPr lang="en-US" altLang="en-US" sz="1400" b="0">
                        <a:solidFill>
                          <a:srgbClr val="000000"/>
                        </a:solidFill>
                        <a:latin typeface="+mn-ea"/>
                        <a:cs typeface="+mn-ea"/>
                      </a:endParaRPr>
                    </a:p>
                  </a:txBody>
                  <a:tcPr marL="68580" marR="68580" marT="0" marB="0" vert="horz" anchor="ctr" anchorCtr="0"/>
                </a:tc>
              </a:tr>
              <a:tr h="381000">
                <a:tc vMerge="1">
                  <a:tcPr/>
                </a:tc>
                <a:tc>
                  <a:txBody>
                    <a:bodyPr/>
                    <a:p>
                      <a:pPr indent="0" algn="ctr">
                        <a:buNone/>
                      </a:pPr>
                      <a:r>
                        <a:rPr lang="en-US" sz="1400" b="0">
                          <a:solidFill>
                            <a:srgbClr val="000000"/>
                          </a:solidFill>
                          <a:latin typeface="+mn-ea"/>
                        </a:rPr>
                        <a:t>4.4</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rPr>
                        <a:t>县级建筑安全文明施工标准化工地</a:t>
                      </a:r>
                      <a:endParaRPr lang="en-US" altLang="en-US" sz="1400" b="0">
                        <a:solidFill>
                          <a:srgbClr val="000000"/>
                        </a:solidFill>
                        <a:latin typeface="+mn-ea"/>
                      </a:endParaRPr>
                    </a:p>
                  </a:txBody>
                  <a:tcPr marL="68580" marR="68580" marT="0" marB="0" vert="horz" anchor="ctr" anchorCtr="0"/>
                </a:tc>
                <a:tc>
                  <a:txBody>
                    <a:bodyPr/>
                    <a:p>
                      <a:pPr indent="0" algn="ctr">
                        <a:buNone/>
                      </a:pPr>
                      <a:r>
                        <a:rPr lang="en-US" sz="1400" b="0">
                          <a:solidFill>
                            <a:srgbClr val="000000"/>
                          </a:solidFill>
                          <a:latin typeface="+mn-ea"/>
                          <a:cs typeface="+mn-ea"/>
                        </a:rPr>
                        <a:t>1分</a:t>
                      </a:r>
                      <a:endParaRPr lang="en-US" altLang="en-US" sz="1400" b="0">
                        <a:solidFill>
                          <a:srgbClr val="000000"/>
                        </a:solidFill>
                        <a:latin typeface="+mn-ea"/>
                        <a:cs typeface="+mn-ea"/>
                      </a:endParaRPr>
                    </a:p>
                  </a:txBody>
                  <a:tcPr marL="68580" marR="68580" marT="0" marB="0" vert="horz" anchor="ctr" anchorCtr="0"/>
                </a:tc>
                <a:tc>
                  <a:txBody>
                    <a:bodyPr/>
                    <a:p>
                      <a:pPr indent="0" algn="ctr">
                        <a:buNone/>
                      </a:pPr>
                      <a:r>
                        <a:rPr lang="en-US" sz="1400" b="0">
                          <a:solidFill>
                            <a:srgbClr val="000000"/>
                          </a:solidFill>
                          <a:latin typeface="+mn-ea"/>
                          <a:cs typeface="+mn-ea"/>
                        </a:rPr>
                        <a:t>12个月</a:t>
                      </a:r>
                      <a:endParaRPr lang="en-US" altLang="en-US" sz="1400" b="0">
                        <a:solidFill>
                          <a:srgbClr val="000000"/>
                        </a:solidFill>
                        <a:latin typeface="+mn-ea"/>
                        <a:cs typeface="+mn-ea"/>
                      </a:endParaRPr>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550863" y="1124585"/>
            <a:ext cx="10194925" cy="5384800"/>
          </a:xfrm>
          <a:prstGeom prst="rect">
            <a:avLst/>
          </a:prstGeom>
          <a:noFill/>
          <a:ln w="9525">
            <a:noFill/>
          </a:ln>
        </p:spPr>
        <p:txBody>
          <a:bodyPr wrap="square" anchor="t" anchorCtr="0">
            <a:spAutoFit/>
          </a:bodyPr>
          <a:p>
            <a:endParaRPr lang="en-US" altLang="zh-CN" sz="2000" b="1" noProof="1" dirty="0">
              <a:latin typeface="微软雅黑" panose="020B0503020204020204" pitchFamily="34" charset="-122"/>
              <a:ea typeface="宋体" panose="02010600030101010101" pitchFamily="2" charset="-122"/>
            </a:endParaRPr>
          </a:p>
          <a:p>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noProof="1" dirty="0">
                <a:solidFill>
                  <a:srgbClr val="002060"/>
                </a:solidFill>
                <a:latin typeface="微软雅黑" panose="020B0503020204020204" pitchFamily="34" charset="-122"/>
                <a:ea typeface="微软雅黑" panose="020B0503020204020204" pitchFamily="34" charset="-122"/>
                <a:cs typeface="+mn-cs"/>
              </a:rPr>
              <a:t>（一）正文部分改动</a:t>
            </a:r>
            <a:endParaRPr lang="zh-CN"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sym typeface="+mn-ea"/>
            </a:endParaRPr>
          </a:p>
          <a:p>
            <a:r>
              <a:rPr lang="zh-CN" sz="1800" noProof="1" dirty="0">
                <a:solidFill>
                  <a:srgbClr val="002060"/>
                </a:solidFill>
                <a:latin typeface="微软雅黑" panose="020B0503020204020204" pitchFamily="34" charset="-122"/>
                <a:ea typeface="微软雅黑" panose="020B0503020204020204" pitchFamily="34" charset="-122"/>
              </a:rPr>
              <a:t>①评价分类</a:t>
            </a:r>
            <a:endParaRPr lang="zh-CN" sz="1800" noProof="1" dirty="0">
              <a:solidFill>
                <a:srgbClr val="002060"/>
              </a:solidFill>
              <a:latin typeface="微软雅黑" panose="020B0503020204020204" pitchFamily="34" charset="-122"/>
              <a:ea typeface="微软雅黑" panose="020B0503020204020204" pitchFamily="34" charset="-122"/>
            </a:endParaRPr>
          </a:p>
          <a:p>
            <a:r>
              <a:rPr lang="zh-CN" sz="1800" noProof="1" dirty="0">
                <a:solidFill>
                  <a:srgbClr val="002060"/>
                </a:solidFill>
                <a:latin typeface="微软雅黑" panose="020B0503020204020204" pitchFamily="34" charset="-122"/>
                <a:ea typeface="微软雅黑" panose="020B0503020204020204" pitchFamily="34" charset="-122"/>
              </a:rPr>
              <a:t> </a:t>
            </a:r>
            <a:r>
              <a:rPr lang="en-US" altLang="zh-CN" sz="1800" noProof="1" dirty="0">
                <a:solidFill>
                  <a:srgbClr val="002060"/>
                </a:solidFill>
                <a:latin typeface="微软雅黑" panose="020B0503020204020204" pitchFamily="34" charset="-122"/>
                <a:ea typeface="微软雅黑" panose="020B0503020204020204" pitchFamily="34" charset="-122"/>
              </a:rPr>
              <a:t>   </a:t>
            </a:r>
            <a:r>
              <a:rPr lang="zh-CN" sz="1800" noProof="1" dirty="0">
                <a:solidFill>
                  <a:srgbClr val="002060"/>
                </a:solidFill>
                <a:latin typeface="微软雅黑" panose="020B0503020204020204" pitchFamily="34" charset="-122"/>
                <a:ea typeface="微软雅黑" panose="020B0503020204020204" pitchFamily="34" charset="-122"/>
              </a:rPr>
              <a:t>施工总承包企业信用按具备的资质分建筑工程、市政公用工程进行评价。企业同时具有这两项资质的，按两个类别分别进行信用评价，每项资质对应一个信用分和一个信用等级。</a:t>
            </a:r>
            <a:endParaRPr lang="zh-CN" sz="1800" noProof="1" dirty="0">
              <a:solidFill>
                <a:srgbClr val="002060"/>
              </a:solidFill>
              <a:latin typeface="微软雅黑" panose="020B0503020204020204" pitchFamily="34" charset="-122"/>
              <a:ea typeface="微软雅黑" panose="020B0503020204020204" pitchFamily="34" charset="-122"/>
            </a:endParaRPr>
          </a:p>
          <a:p>
            <a:r>
              <a:rPr lang="zh-CN" sz="1800" noProof="1" dirty="0">
                <a:solidFill>
                  <a:srgbClr val="002060"/>
                </a:solidFill>
                <a:latin typeface="微软雅黑" panose="020B0503020204020204" pitchFamily="34" charset="-122"/>
                <a:ea typeface="微软雅黑" panose="020B0503020204020204" pitchFamily="34" charset="-122"/>
              </a:rPr>
              <a:t> </a:t>
            </a:r>
            <a:r>
              <a:rPr lang="en-US" altLang="zh-CN" sz="1800" noProof="1" dirty="0">
                <a:solidFill>
                  <a:srgbClr val="002060"/>
                </a:solidFill>
                <a:latin typeface="微软雅黑" panose="020B0503020204020204" pitchFamily="34" charset="-122"/>
                <a:ea typeface="微软雅黑" panose="020B0503020204020204" pitchFamily="34" charset="-122"/>
              </a:rPr>
              <a:t>   </a:t>
            </a:r>
            <a:r>
              <a:rPr lang="zh-CN" altLang="en-US" sz="1800" noProof="1" dirty="0">
                <a:solidFill>
                  <a:srgbClr val="002060"/>
                </a:solidFill>
                <a:latin typeface="微软雅黑" panose="020B0503020204020204" pitchFamily="34" charset="-122"/>
                <a:ea typeface="微软雅黑" panose="020B0503020204020204" pitchFamily="34" charset="-122"/>
              </a:rPr>
              <a:t>信用报告按季更新，第三季度开始，将按企业具备的</a:t>
            </a:r>
            <a:r>
              <a:rPr lang="zh-CN" sz="1800" dirty="0">
                <a:solidFill>
                  <a:srgbClr val="002060"/>
                </a:solidFill>
                <a:latin typeface="微软雅黑" panose="020B0503020204020204" pitchFamily="34" charset="-122"/>
                <a:ea typeface="微软雅黑" panose="020B0503020204020204" pitchFamily="34" charset="-122"/>
                <a:sym typeface="+mn-ea"/>
              </a:rPr>
              <a:t>建筑工程、市政公用工程两个资质分别出具</a:t>
            </a:r>
            <a:r>
              <a:rPr lang="en-US" altLang="zh-CN" sz="1800" dirty="0">
                <a:solidFill>
                  <a:srgbClr val="002060"/>
                </a:solidFill>
                <a:latin typeface="微软雅黑" panose="020B0503020204020204" pitchFamily="34" charset="-122"/>
                <a:ea typeface="微软雅黑" panose="020B0503020204020204" pitchFamily="34" charset="-122"/>
                <a:sym typeface="+mn-ea"/>
              </a:rPr>
              <a:t>2</a:t>
            </a:r>
            <a:r>
              <a:rPr lang="zh-CN" altLang="en-US" sz="1800" dirty="0">
                <a:solidFill>
                  <a:srgbClr val="002060"/>
                </a:solidFill>
                <a:latin typeface="微软雅黑" panose="020B0503020204020204" pitchFamily="34" charset="-122"/>
                <a:ea typeface="微软雅黑" panose="020B0503020204020204" pitchFamily="34" charset="-122"/>
                <a:sym typeface="+mn-ea"/>
              </a:rPr>
              <a:t>份信用报告。</a:t>
            </a:r>
            <a:endParaRPr lang="zh-CN" sz="1800" noProof="1" dirty="0">
              <a:solidFill>
                <a:srgbClr val="002060"/>
              </a:solidFill>
              <a:latin typeface="微软雅黑" panose="020B0503020204020204" pitchFamily="34" charset="-122"/>
              <a:ea typeface="微软雅黑" panose="020B0503020204020204" pitchFamily="34" charset="-122"/>
            </a:endParaRPr>
          </a:p>
          <a:p>
            <a:r>
              <a:rPr lang="zh-CN" sz="1800" noProof="1" dirty="0">
                <a:solidFill>
                  <a:srgbClr val="002060"/>
                </a:solidFill>
                <a:latin typeface="微软雅黑" panose="020B0503020204020204" pitchFamily="34" charset="-122"/>
                <a:ea typeface="微软雅黑" panose="020B0503020204020204" pitchFamily="34" charset="-122"/>
              </a:rPr>
              <a:t>②信用等级划分标准</a:t>
            </a:r>
            <a:endParaRPr lang="zh-CN" sz="1800" noProof="1" dirty="0">
              <a:solidFill>
                <a:srgbClr val="002060"/>
              </a:solidFill>
              <a:latin typeface="微软雅黑" panose="020B0503020204020204" pitchFamily="34" charset="-122"/>
              <a:ea typeface="微软雅黑" panose="020B0503020204020204" pitchFamily="34" charset="-122"/>
            </a:endParaRPr>
          </a:p>
          <a:p>
            <a:endParaRPr lang="zh-CN" sz="1800" noProof="1" dirty="0">
              <a:solidFill>
                <a:srgbClr val="002060"/>
              </a:solidFill>
              <a:latin typeface="微软雅黑" panose="020B0503020204020204" pitchFamily="34" charset="-122"/>
              <a:ea typeface="微软雅黑" panose="020B0503020204020204" pitchFamily="34" charset="-122"/>
            </a:endParaRPr>
          </a:p>
          <a:p>
            <a:endParaRPr lang="zh-CN" sz="1800" noProof="1" dirty="0">
              <a:solidFill>
                <a:srgbClr val="002060"/>
              </a:solidFill>
              <a:latin typeface="微软雅黑" panose="020B0503020204020204" pitchFamily="34" charset="-122"/>
              <a:ea typeface="微软雅黑" panose="020B0503020204020204" pitchFamily="34" charset="-122"/>
            </a:endParaRPr>
          </a:p>
          <a:p>
            <a:endParaRPr lang="zh-CN" sz="1800" noProof="1" dirty="0">
              <a:solidFill>
                <a:srgbClr val="002060"/>
              </a:solidFill>
              <a:latin typeface="微软雅黑" panose="020B0503020204020204" pitchFamily="34" charset="-122"/>
              <a:ea typeface="微软雅黑" panose="020B0503020204020204" pitchFamily="34" charset="-122"/>
            </a:endParaRPr>
          </a:p>
          <a:p>
            <a:endParaRPr lang="zh-CN" sz="1800" noProof="1" dirty="0">
              <a:solidFill>
                <a:srgbClr val="002060"/>
              </a:solidFill>
              <a:latin typeface="微软雅黑" panose="020B0503020204020204" pitchFamily="34" charset="-122"/>
              <a:ea typeface="微软雅黑" panose="020B0503020204020204" pitchFamily="34" charset="-122"/>
            </a:endParaRPr>
          </a:p>
          <a:p>
            <a:endParaRPr lang="zh-CN" sz="1800" noProof="1" dirty="0">
              <a:solidFill>
                <a:srgbClr val="002060"/>
              </a:solidFill>
              <a:latin typeface="微软雅黑" panose="020B0503020204020204" pitchFamily="34" charset="-122"/>
              <a:ea typeface="微软雅黑" panose="020B0503020204020204" pitchFamily="34" charset="-122"/>
            </a:endParaRPr>
          </a:p>
          <a:p>
            <a:endParaRPr lang="zh-CN" sz="1800" noProof="1" dirty="0">
              <a:solidFill>
                <a:srgbClr val="002060"/>
              </a:solidFill>
              <a:latin typeface="微软雅黑" panose="020B0503020204020204" pitchFamily="34" charset="-122"/>
              <a:ea typeface="微软雅黑" panose="020B0503020204020204" pitchFamily="34" charset="-122"/>
            </a:endParaRPr>
          </a:p>
          <a:p>
            <a:endParaRPr lang="zh-CN" sz="1800" noProof="1" dirty="0">
              <a:solidFill>
                <a:srgbClr val="002060"/>
              </a:solidFill>
              <a:latin typeface="微软雅黑" panose="020B0503020204020204" pitchFamily="34" charset="-122"/>
              <a:ea typeface="微软雅黑" panose="020B0503020204020204" pitchFamily="34" charset="-122"/>
            </a:endParaRPr>
          </a:p>
          <a:p>
            <a:r>
              <a:rPr lang="zh-CN" sz="1800" noProof="1" dirty="0">
                <a:solidFill>
                  <a:srgbClr val="002060"/>
                </a:solidFill>
                <a:latin typeface="微软雅黑" panose="020B0503020204020204" pitchFamily="34" charset="-122"/>
                <a:ea typeface="微软雅黑" panose="020B0503020204020204" pitchFamily="34" charset="-122"/>
              </a:rPr>
              <a:t>③新增动态调整机制</a:t>
            </a:r>
            <a:endParaRPr lang="zh-CN" sz="1800" noProof="1" dirty="0">
              <a:solidFill>
                <a:srgbClr val="002060"/>
              </a:solidFill>
              <a:latin typeface="微软雅黑" panose="020B0503020204020204" pitchFamily="34" charset="-122"/>
              <a:ea typeface="微软雅黑" panose="020B0503020204020204" pitchFamily="34" charset="-122"/>
            </a:endParaRPr>
          </a:p>
          <a:p>
            <a:r>
              <a:rPr lang="en-US" altLang="zh-CN" sz="1800" noProof="1" dirty="0">
                <a:solidFill>
                  <a:srgbClr val="002060"/>
                </a:solidFill>
                <a:latin typeface="微软雅黑" panose="020B0503020204020204" pitchFamily="34" charset="-122"/>
                <a:ea typeface="微软雅黑" panose="020B0503020204020204" pitchFamily="34" charset="-122"/>
              </a:rPr>
              <a:t>    </a:t>
            </a:r>
            <a:r>
              <a:rPr lang="zh-CN" sz="1800" noProof="1" dirty="0">
                <a:solidFill>
                  <a:srgbClr val="002060"/>
                </a:solidFill>
                <a:latin typeface="微软雅黑" panose="020B0503020204020204" pitchFamily="34" charset="-122"/>
                <a:ea typeface="微软雅黑" panose="020B0503020204020204" pitchFamily="34" charset="-122"/>
              </a:rPr>
              <a:t>市监管办会同市住建局将结合我市施工总承包企业信用管理实际情况，适时调整和公布信用等级划分标准。</a:t>
            </a:r>
            <a:endParaRPr lang="zh-CN" sz="1800" noProof="1" dirty="0">
              <a:solidFill>
                <a:srgbClr val="00206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43535" y="188595"/>
            <a:ext cx="11600180" cy="1354455"/>
            <a:chOff x="238654" y="793761"/>
            <a:chExt cx="3704974" cy="633224"/>
          </a:xfrm>
          <a:solidFill>
            <a:srgbClr val="00B0F0"/>
          </a:solidFill>
        </p:grpSpPr>
        <p:sp>
          <p:nvSpPr>
            <p:cNvPr id="5" name="五边形 8"/>
            <p:cNvSpPr/>
            <p:nvPr/>
          </p:nvSpPr>
          <p:spPr bwMode="auto">
            <a:xfrm>
              <a:off x="251520" y="896430"/>
              <a:ext cx="3692108" cy="459698"/>
            </a:xfrm>
            <a:prstGeom prst="homePlate">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75375" tIns="0" rIns="0" bIns="0" anchor="ctr"/>
            <a:p>
              <a:pPr marL="0" marR="0" lvl="0" indent="0" algn="ctr" defTabSz="7531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55" b="0" i="0" u="none" strike="noStrike" kern="1200" cap="none" spc="0" normalizeH="0" baseline="0" noProof="1">
                <a:ln>
                  <a:noFill/>
                </a:ln>
                <a:solidFill>
                  <a:schemeClr val="tx1"/>
                </a:solidFill>
                <a:effectLst/>
                <a:uLnTx/>
                <a:uFillTx/>
                <a:latin typeface="楷体_GB2312" panose="02010609030101010101" charset="-122"/>
                <a:ea typeface="+mn-ea"/>
                <a:cs typeface="+mn-cs"/>
              </a:endParaRPr>
            </a:p>
          </p:txBody>
        </p:sp>
        <p:sp>
          <p:nvSpPr>
            <p:cNvPr id="6" name="文本框 5"/>
            <p:cNvSpPr txBox="1"/>
            <p:nvPr/>
          </p:nvSpPr>
          <p:spPr>
            <a:xfrm>
              <a:off x="238654" y="793761"/>
              <a:ext cx="3591204" cy="633224"/>
            </a:xfrm>
            <a:prstGeom prst="rect">
              <a:avLst/>
            </a:prstGeom>
            <a:noFill/>
            <a:ln>
              <a:noFill/>
            </a:ln>
            <a:extLst>
              <a:ext uri="{909E8E84-426E-40DD-AFC4-6F175D3DCCD1}">
                <a14:hiddenFill xmlns:a14="http://schemas.microsoft.com/office/drawing/2010/main">
                  <a:grpFill/>
                </a14:hiddenFill>
              </a:ext>
            </a:extLst>
          </p:spPr>
          <p:style>
            <a:lnRef idx="2">
              <a:schemeClr val="accent1"/>
            </a:lnRef>
            <a:fillRef idx="1">
              <a:schemeClr val="lt1"/>
            </a:fillRef>
            <a:effectRef idx="0">
              <a:schemeClr val="accent1"/>
            </a:effectRef>
            <a:fontRef idx="minor">
              <a:schemeClr val="dk1"/>
            </a:fontRef>
          </p:style>
          <p:txBody>
            <a:bodyPr>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41" normalizeH="0" baseline="0" noProof="1">
                <a:ln w="9525" cmpd="sng">
                  <a:solidFill>
                    <a:schemeClr val="accent1"/>
                  </a:solidFill>
                  <a:prstDash val="solid"/>
                </a:ln>
                <a:solidFill>
                  <a:srgbClr val="70AD47">
                    <a:tint val="1000"/>
                  </a:srgbClr>
                </a:solidFill>
                <a:effectLst/>
                <a:uLnTx/>
                <a:uFillTx/>
                <a:latin typeface="微软雅黑" panose="020B0503020204020204" pitchFamily="34" charset="-122"/>
                <a:ea typeface="微软雅黑" panose="020B0503020204020204" pitchFamily="34" charset="-122"/>
                <a:cs typeface="+mj-cs"/>
              </a:endParaRPr>
            </a:p>
          </p:txBody>
        </p:sp>
      </p:grpSp>
      <p:sp>
        <p:nvSpPr>
          <p:cNvPr id="26627" name="Text Box 2"/>
          <p:cNvSpPr txBox="1"/>
          <p:nvPr/>
        </p:nvSpPr>
        <p:spPr>
          <a:xfrm>
            <a:off x="657225" y="692150"/>
            <a:ext cx="10617200" cy="892175"/>
          </a:xfrm>
          <a:prstGeom prst="rect">
            <a:avLst/>
          </a:prstGeom>
          <a:noFill/>
          <a:ln w="9525">
            <a:noFill/>
          </a:ln>
        </p:spPr>
        <p:txBody>
          <a:bodyPr lIns="36576" tIns="36576" rIns="36576" bIns="36576" anchor="t" anchorCtr="0"/>
          <a:p>
            <a:r>
              <a:rPr lang="zh-CN" altLang="zh-CN" sz="3200" b="1" dirty="0">
                <a:solidFill>
                  <a:schemeClr val="bg1"/>
                </a:solidFill>
                <a:latin typeface="微软雅黑" panose="020B0503020204020204" pitchFamily="34" charset="-122"/>
                <a:ea typeface="微软雅黑" panose="020B0503020204020204" pitchFamily="34" charset="-122"/>
              </a:rPr>
              <a:t>二、新旧文件条款对比</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专用指标部分</a:t>
            </a:r>
            <a:endParaRPr lang="zh-CN" altLang="en-US" sz="3200" b="1" dirty="0">
              <a:solidFill>
                <a:schemeClr val="bg1"/>
              </a:solidFill>
              <a:latin typeface="微软雅黑" panose="020B0503020204020204" pitchFamily="34" charset="-122"/>
              <a:ea typeface="微软雅黑" panose="020B0503020204020204" pitchFamily="34" charset="-122"/>
            </a:endParaRPr>
          </a:p>
          <a:p>
            <a:endParaRPr lang="zh-CN" altLang="en-US" sz="3200" b="1" dirty="0">
              <a:solidFill>
                <a:srgbClr val="000000"/>
              </a:solidFill>
              <a:latin typeface="微软雅黑" panose="020B0503020204020204" pitchFamily="34" charset="-122"/>
              <a:ea typeface="微软雅黑" panose="020B0503020204020204" pitchFamily="34" charset="-122"/>
            </a:endParaRPr>
          </a:p>
          <a:p>
            <a:endParaRPr lang="zh-CN" altLang="en-US" sz="3200" b="1" dirty="0">
              <a:solidFill>
                <a:srgbClr val="000000"/>
              </a:solidFill>
              <a:latin typeface="微软雅黑" panose="020B0503020204020204" pitchFamily="34" charset="-122"/>
              <a:ea typeface="微软雅黑" panose="020B0503020204020204" pitchFamily="34" charset="-122"/>
            </a:endParaRPr>
          </a:p>
        </p:txBody>
      </p:sp>
      <p:graphicFrame>
        <p:nvGraphicFramePr>
          <p:cNvPr id="2" name="表格 1"/>
          <p:cNvGraphicFramePr/>
          <p:nvPr/>
        </p:nvGraphicFramePr>
        <p:xfrm>
          <a:off x="1415415" y="3716972"/>
          <a:ext cx="5711825" cy="1753235"/>
        </p:xfrm>
        <a:graphic>
          <a:graphicData uri="http://schemas.openxmlformats.org/drawingml/2006/table">
            <a:tbl>
              <a:tblPr firstRow="1" bandRow="1">
                <a:tableStyleId>{5940675A-B579-460E-94D1-54222C63F5DA}</a:tableStyleId>
              </a:tblPr>
              <a:tblGrid>
                <a:gridCol w="549275"/>
                <a:gridCol w="1343025"/>
                <a:gridCol w="1276350"/>
                <a:gridCol w="2543175"/>
              </a:tblGrid>
              <a:tr h="304800">
                <a:tc rowSpan="2">
                  <a:txBody>
                    <a:bodyPr/>
                    <a:p>
                      <a:pPr indent="0" algn="ctr">
                        <a:buNone/>
                      </a:pPr>
                      <a:r>
                        <a:rPr lang="en-US" sz="1050" b="1">
                          <a:latin typeface="仿宋" panose="02010609060101010101" charset="-122"/>
                          <a:ea typeface="宋体" panose="02010600030101010101" pitchFamily="2" charset="-122"/>
                        </a:rPr>
                        <a:t>等级</a:t>
                      </a:r>
                      <a:endParaRPr lang="en-US" altLang="en-US" sz="1050" b="1">
                        <a:latin typeface="仿宋" panose="02010609060101010101"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1050" b="1">
                          <a:latin typeface="仿宋" panose="02010609060101010101" charset="-122"/>
                          <a:ea typeface="宋体" panose="02010600030101010101" pitchFamily="2" charset="-122"/>
                        </a:rPr>
                        <a:t>计分区间</a:t>
                      </a:r>
                      <a:endParaRPr lang="en-US" altLang="en-US" sz="1050" b="1">
                        <a:latin typeface="仿宋" panose="02010609060101010101"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lgn="ctr">
                        <a:buNone/>
                      </a:pPr>
                      <a:r>
                        <a:rPr lang="en-US" sz="1050" b="1">
                          <a:latin typeface="仿宋" panose="02010609060101010101" charset="-122"/>
                          <a:ea typeface="宋体" panose="02010600030101010101" pitchFamily="2" charset="-122"/>
                        </a:rPr>
                        <a:t>信用提示</a:t>
                      </a:r>
                      <a:endParaRPr lang="en-US" altLang="en-US" sz="1050" b="1">
                        <a:latin typeface="仿宋" panose="02010609060101010101"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52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50" b="1">
                          <a:latin typeface="仿宋" panose="02010609060101010101" charset="-122"/>
                          <a:ea typeface="宋体" panose="02010600030101010101" pitchFamily="2" charset="-122"/>
                        </a:rPr>
                        <a:t>建筑工程</a:t>
                      </a:r>
                      <a:endParaRPr lang="en-US" altLang="en-US" sz="1050" b="1">
                        <a:latin typeface="仿宋" panose="02010609060101010101"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50" b="1">
                          <a:latin typeface="仿宋" panose="02010609060101010101" charset="-122"/>
                          <a:ea typeface="宋体" panose="02010600030101010101" pitchFamily="2" charset="-122"/>
                        </a:rPr>
                        <a:t>市政公用工程</a:t>
                      </a:r>
                      <a:endParaRPr lang="en-US" altLang="en-US" sz="1050" b="1">
                        <a:latin typeface="仿宋" panose="02010609060101010101"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220345">
                <a:tc>
                  <a:txBody>
                    <a:bodyPr/>
                    <a:p>
                      <a:pPr indent="0" algn="ctr">
                        <a:lnSpc>
                          <a:spcPct val="120000"/>
                        </a:lnSpc>
                        <a:buNone/>
                      </a:pPr>
                      <a:r>
                        <a:rPr lang="en-US" sz="1050" b="0">
                          <a:latin typeface="宋体" panose="02010600030101010101" pitchFamily="2" charset="-122"/>
                          <a:ea typeface="宋体" panose="02010600030101010101" pitchFamily="2" charset="-122"/>
                        </a:rPr>
                        <a:t>A</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[830&lt;分值≤1000]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[820&lt;分值≤1000]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20000"/>
                        </a:lnSpc>
                        <a:buNone/>
                      </a:pPr>
                      <a:r>
                        <a:rPr lang="en-US" sz="1050" b="0">
                          <a:latin typeface="宋体" panose="02010600030101010101" pitchFamily="2" charset="-122"/>
                          <a:ea typeface="宋体" panose="02010600030101010101" pitchFamily="2" charset="-122"/>
                        </a:rPr>
                        <a:t>企业信用优秀，违约风险极低。</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5585">
                <a:tc>
                  <a:txBody>
                    <a:bodyPr/>
                    <a:p>
                      <a:pPr indent="0" algn="ctr">
                        <a:lnSpc>
                          <a:spcPct val="120000"/>
                        </a:lnSpc>
                        <a:buNone/>
                      </a:pPr>
                      <a:r>
                        <a:rPr lang="en-US" sz="1050" b="0">
                          <a:latin typeface="宋体" panose="02010600030101010101" pitchFamily="2" charset="-122"/>
                          <a:ea typeface="宋体" panose="02010600030101010101" pitchFamily="2" charset="-122"/>
                        </a:rPr>
                        <a:t>B</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[730&lt;分值≤830]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[720&lt;分值≤820]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20000"/>
                        </a:lnSpc>
                        <a:buNone/>
                      </a:pPr>
                      <a:r>
                        <a:rPr lang="en-US" sz="1050" b="0">
                          <a:latin typeface="宋体" panose="02010600030101010101" pitchFamily="2" charset="-122"/>
                          <a:ea typeface="宋体" panose="02010600030101010101" pitchFamily="2" charset="-122"/>
                        </a:rPr>
                        <a:t>企业信用良好，违约风险低。</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5430">
                <a:tc>
                  <a:txBody>
                    <a:bodyPr/>
                    <a:p>
                      <a:pPr indent="0" algn="ctr">
                        <a:lnSpc>
                          <a:spcPct val="120000"/>
                        </a:lnSpc>
                        <a:buNone/>
                      </a:pPr>
                      <a:r>
                        <a:rPr lang="en-US" sz="1050" b="0">
                          <a:latin typeface="宋体" panose="02010600030101010101" pitchFamily="2" charset="-122"/>
                          <a:ea typeface="宋体" panose="02010600030101010101" pitchFamily="2" charset="-122"/>
                        </a:rPr>
                        <a:t>C</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[530&lt;分值≤730]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[520&lt;分值≤720]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20000"/>
                        </a:lnSpc>
                        <a:buNone/>
                      </a:pPr>
                      <a:r>
                        <a:rPr lang="en-US" sz="1050" b="0">
                          <a:latin typeface="宋体" panose="02010600030101010101" pitchFamily="2" charset="-122"/>
                          <a:ea typeface="宋体" panose="02010600030101010101" pitchFamily="2" charset="-122"/>
                        </a:rPr>
                        <a:t>企业信用中等，违约风险较低。</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060">
                <a:tc>
                  <a:txBody>
                    <a:bodyPr/>
                    <a:p>
                      <a:pPr indent="0" algn="ctr">
                        <a:lnSpc>
                          <a:spcPct val="120000"/>
                        </a:lnSpc>
                        <a:buNone/>
                      </a:pPr>
                      <a:r>
                        <a:rPr lang="en-US" sz="1050" b="0">
                          <a:latin typeface="宋体" panose="02010600030101010101" pitchFamily="2" charset="-122"/>
                          <a:ea typeface="宋体" panose="02010600030101010101" pitchFamily="2" charset="-122"/>
                        </a:rPr>
                        <a:t>D</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[430&lt;分值≤530]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[420&lt;分值≤520]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20000"/>
                        </a:lnSpc>
                        <a:buNone/>
                      </a:pPr>
                      <a:r>
                        <a:rPr lang="en-US" sz="1050" b="0">
                          <a:latin typeface="宋体" panose="02010600030101010101" pitchFamily="2" charset="-122"/>
                          <a:ea typeface="宋体" panose="02010600030101010101" pitchFamily="2" charset="-122"/>
                        </a:rPr>
                        <a:t>企业信用较差，存在违约风险。</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5745">
                <a:tc>
                  <a:txBody>
                    <a:bodyPr/>
                    <a:p>
                      <a:pPr indent="0" algn="ctr">
                        <a:lnSpc>
                          <a:spcPct val="120000"/>
                        </a:lnSpc>
                        <a:buNone/>
                      </a:pPr>
                      <a:r>
                        <a:rPr lang="en-US" sz="1050" b="0">
                          <a:latin typeface="宋体" panose="02010600030101010101" pitchFamily="2" charset="-122"/>
                          <a:ea typeface="宋体" panose="02010600030101010101" pitchFamily="2" charset="-122"/>
                        </a:rPr>
                        <a:t>E</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[0&lt;分值≤430]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1050" b="0">
                          <a:latin typeface="宋体" panose="02010600030101010101" pitchFamily="2" charset="-122"/>
                          <a:ea typeface="宋体" panose="02010600030101010101" pitchFamily="2" charset="-122"/>
                        </a:rPr>
                        <a:t>[0&lt;分值≤420]</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20000"/>
                        </a:lnSpc>
                        <a:buNone/>
                      </a:pPr>
                      <a:r>
                        <a:rPr lang="en-US" sz="1050" b="0">
                          <a:latin typeface="宋体" panose="02010600030101010101" pitchFamily="2" charset="-122"/>
                          <a:ea typeface="宋体" panose="02010600030101010101" pitchFamily="2" charset="-122"/>
                        </a:rPr>
                        <a:t>企业信用差，有较大的违约风险。</a:t>
                      </a:r>
                      <a:endParaRPr lang="en-US" altLang="en-US" sz="1050" b="0">
                        <a:latin typeface="宋体" panose="02010600030101010101" pitchFamily="2" charset="-122"/>
                        <a:ea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7"/>
          <p:cNvSpPr/>
          <p:nvPr/>
        </p:nvSpPr>
        <p:spPr>
          <a:xfrm>
            <a:off x="476250" y="260350"/>
            <a:ext cx="11219815" cy="341503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良好信息加分（</a:t>
            </a:r>
            <a:r>
              <a:rPr lang="en-US" altLang="zh-CN" sz="1800" dirty="0">
                <a:solidFill>
                  <a:srgbClr val="002060"/>
                </a:solidFill>
                <a:latin typeface="微软雅黑" panose="020B0503020204020204" pitchFamily="34" charset="-122"/>
                <a:ea typeface="微软雅黑" panose="020B0503020204020204" pitchFamily="34" charset="-122"/>
              </a:rPr>
              <a:t>15</a:t>
            </a:r>
            <a:r>
              <a:rPr lang="zh-CN" altLang="en-US" sz="1800" dirty="0">
                <a:solidFill>
                  <a:srgbClr val="002060"/>
                </a:solidFill>
                <a:latin typeface="微软雅黑" panose="020B0503020204020204" pitchFamily="34" charset="-122"/>
                <a:ea typeface="微软雅黑" panose="020B0503020204020204" pitchFamily="34" charset="-122"/>
              </a:rPr>
              <a:t>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a:solidFill>
                  <a:srgbClr val="002060"/>
                </a:solidFill>
                <a:latin typeface="微软雅黑" panose="020B0503020204020204" pitchFamily="34" charset="-122"/>
                <a:ea typeface="微软雅黑" panose="020B0503020204020204" pitchFamily="34" charset="-122"/>
              </a:rPr>
              <a:t>以浙江省建筑市场监管公共服务系统中具有施工许可证的工程项目为准（全国性行业协会表彰奖励除外）</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2.</a:t>
            </a:r>
            <a:r>
              <a:rPr lang="zh-CN" altLang="en-US" sz="1800" dirty="0">
                <a:solidFill>
                  <a:srgbClr val="002060"/>
                </a:solidFill>
                <a:latin typeface="微软雅黑" panose="020B0503020204020204" pitchFamily="34" charset="-122"/>
                <a:ea typeface="微软雅黑" panose="020B0503020204020204" pitchFamily="34" charset="-122"/>
              </a:rPr>
              <a:t>与业绩加分逻辑一样，2024年1月1日之前开工的项目，仅计取项目负责人（项目经理）的良好信息加分；</a:t>
            </a:r>
            <a:br>
              <a:rPr lang="zh-CN" altLang="en-US" sz="1800" dirty="0">
                <a:solidFill>
                  <a:srgbClr val="002060"/>
                </a:solidFill>
                <a:latin typeface="微软雅黑" panose="020B0503020204020204" pitchFamily="34" charset="-122"/>
                <a:ea typeface="微软雅黑" panose="020B0503020204020204" pitchFamily="34" charset="-122"/>
              </a:rPr>
            </a:br>
            <a:r>
              <a:rPr lang="en-US" altLang="zh-CN" sz="1800" dirty="0">
                <a:solidFill>
                  <a:srgbClr val="002060"/>
                </a:solidFill>
                <a:latin typeface="微软雅黑" panose="020B0503020204020204" pitchFamily="34" charset="-122"/>
                <a:ea typeface="微软雅黑" panose="020B0503020204020204" pitchFamily="34" charset="-122"/>
              </a:rPr>
              <a:t>   3.</a:t>
            </a:r>
            <a:r>
              <a:rPr lang="zh-CN" altLang="en-US" sz="1800" dirty="0">
                <a:solidFill>
                  <a:srgbClr val="002060"/>
                </a:solidFill>
                <a:latin typeface="微软雅黑" panose="020B0503020204020204" pitchFamily="34" charset="-122"/>
                <a:ea typeface="微软雅黑" panose="020B0503020204020204" pitchFamily="34" charset="-122"/>
              </a:rPr>
              <a:t>2024年1月1日起开工的项目，计取项目负责人（项目经理）、项目技术负责人、项目专职安全生产管理</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负责人和项目施工管理负责人的良好信息加分。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且须满足在“浙江省建筑工人保障在线”中担任本项目该岗位的出勤天数大于项目工期的60%。</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项目技术负责人良好信息加分按照项目负责人（项目经理）得分的70%计取；项目专职安全生产管理负责人和项目施工管理负责人良好信息加分按照项目负责人（项目经理）得分的50%计取。 </a:t>
            </a:r>
            <a:endParaRPr lang="zh-CN" altLang="en-US" sz="1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7"/>
          <p:cNvSpPr/>
          <p:nvPr/>
        </p:nvSpPr>
        <p:spPr>
          <a:xfrm>
            <a:off x="335280" y="1412875"/>
            <a:ext cx="11684635" cy="3830955"/>
          </a:xfrm>
          <a:prstGeom prst="rect">
            <a:avLst/>
          </a:prstGeom>
          <a:noFill/>
          <a:ln w="9525">
            <a:noFill/>
          </a:ln>
        </p:spPr>
        <p:txBody>
          <a:bodyPr wrap="square" anchor="t" anchorCtr="0">
            <a:spAutoFit/>
          </a:bodyPr>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a:solidFill>
                  <a:srgbClr val="002060"/>
                </a:solidFill>
                <a:latin typeface="微软雅黑" panose="020B0503020204020204" pitchFamily="34" charset="-122"/>
                <a:ea typeface="微软雅黑" panose="020B0503020204020204" pitchFamily="34" charset="-122"/>
              </a:rPr>
              <a:t>固定初始分（</a:t>
            </a:r>
            <a:r>
              <a:rPr lang="en-US" altLang="zh-CN" sz="1800" dirty="0">
                <a:solidFill>
                  <a:srgbClr val="002060"/>
                </a:solidFill>
                <a:latin typeface="微软雅黑" panose="020B0503020204020204" pitchFamily="34" charset="-122"/>
                <a:ea typeface="微软雅黑" panose="020B0503020204020204" pitchFamily="34" charset="-122"/>
              </a:rPr>
              <a:t>4</a:t>
            </a:r>
            <a:r>
              <a:rPr lang="en-US" altLang="zh-CN" sz="1800" dirty="0">
                <a:solidFill>
                  <a:srgbClr val="002060"/>
                </a:solidFill>
                <a:latin typeface="微软雅黑" panose="020B0503020204020204" pitchFamily="34" charset="-122"/>
                <a:ea typeface="微软雅黑" panose="020B0503020204020204" pitchFamily="34" charset="-122"/>
              </a:rPr>
              <a:t>0</a:t>
            </a:r>
            <a:r>
              <a:rPr lang="zh-CN" altLang="en-US" sz="1800" dirty="0">
                <a:solidFill>
                  <a:srgbClr val="002060"/>
                </a:solidFill>
                <a:latin typeface="微软雅黑" panose="020B0503020204020204" pitchFamily="34" charset="-122"/>
                <a:ea typeface="微软雅黑" panose="020B0503020204020204" pitchFamily="34" charset="-122"/>
              </a:rPr>
              <a:t>分）：对照《注册建造师不良信息扣分标准》（附件</a:t>
            </a:r>
            <a:r>
              <a:rPr lang="en-US" altLang="zh-CN" sz="1800" dirty="0">
                <a:solidFill>
                  <a:srgbClr val="002060"/>
                </a:solidFill>
                <a:latin typeface="微软雅黑" panose="020B0503020204020204" pitchFamily="34" charset="-122"/>
                <a:ea typeface="微软雅黑" panose="020B0503020204020204" pitchFamily="34" charset="-122"/>
              </a:rPr>
              <a:t>3</a:t>
            </a:r>
            <a:r>
              <a:rPr lang="zh-CN" altLang="en-US" sz="1800" dirty="0">
                <a:solidFill>
                  <a:srgbClr val="002060"/>
                </a:solidFill>
                <a:latin typeface="微软雅黑" panose="020B0503020204020204" pitchFamily="34" charset="-122"/>
                <a:ea typeface="微软雅黑" panose="020B0503020204020204" pitchFamily="34" charset="-122"/>
              </a:rPr>
              <a:t>）倒扣分，如</a:t>
            </a:r>
            <a:r>
              <a:rPr lang="en-US" altLang="zh-CN" sz="1800" dirty="0">
                <a:solidFill>
                  <a:srgbClr val="002060"/>
                </a:solidFill>
                <a:latin typeface="微软雅黑" panose="020B0503020204020204" pitchFamily="34" charset="-122"/>
                <a:ea typeface="微软雅黑" panose="020B0503020204020204" pitchFamily="34" charset="-122"/>
              </a:rPr>
              <a:t>3</a:t>
            </a:r>
            <a:r>
              <a:rPr lang="zh-CN" altLang="en-US" sz="1800" dirty="0">
                <a:solidFill>
                  <a:srgbClr val="002060"/>
                </a:solidFill>
                <a:latin typeface="微软雅黑" panose="020B0503020204020204" pitchFamily="34" charset="-122"/>
                <a:ea typeface="微软雅黑" panose="020B0503020204020204" pitchFamily="34" charset="-122"/>
              </a:rPr>
              <a:t>年内被建设主管部门认定为工程项目现场实名制考勤弄虚作假、漏报瞒报等情况，固定初始分得</a:t>
            </a:r>
            <a:r>
              <a:rPr lang="en-US" altLang="zh-CN" sz="1800" dirty="0">
                <a:solidFill>
                  <a:srgbClr val="002060"/>
                </a:solidFill>
                <a:latin typeface="微软雅黑" panose="020B0503020204020204" pitchFamily="34" charset="-122"/>
                <a:ea typeface="微软雅黑" panose="020B0503020204020204" pitchFamily="34" charset="-122"/>
              </a:rPr>
              <a:t>0</a:t>
            </a:r>
            <a:r>
              <a:rPr lang="zh-CN" altLang="en-US" sz="1800" dirty="0">
                <a:solidFill>
                  <a:srgbClr val="002060"/>
                </a:solidFill>
                <a:latin typeface="微软雅黑" panose="020B0503020204020204" pitchFamily="34" charset="-122"/>
                <a:ea typeface="微软雅黑" panose="020B0503020204020204" pitchFamily="34" charset="-122"/>
              </a:rPr>
              <a:t>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2.</a:t>
            </a:r>
            <a:r>
              <a:rPr lang="zh-CN" altLang="en-US" sz="1800" dirty="0">
                <a:solidFill>
                  <a:srgbClr val="002060"/>
                </a:solidFill>
                <a:latin typeface="微软雅黑" panose="020B0503020204020204" pitchFamily="34" charset="-122"/>
                <a:ea typeface="微软雅黑" panose="020B0503020204020204" pitchFamily="34" charset="-122"/>
              </a:rPr>
              <a:t>浮动初始分（</a:t>
            </a:r>
            <a:r>
              <a:rPr lang="en-US" altLang="zh-CN" sz="1800" dirty="0">
                <a:solidFill>
                  <a:srgbClr val="002060"/>
                </a:solidFill>
                <a:latin typeface="微软雅黑" panose="020B0503020204020204" pitchFamily="34" charset="-122"/>
                <a:ea typeface="微软雅黑" panose="020B0503020204020204" pitchFamily="34" charset="-122"/>
              </a:rPr>
              <a:t>20</a:t>
            </a:r>
            <a:r>
              <a:rPr lang="zh-CN" altLang="en-US" sz="1800" dirty="0">
                <a:solidFill>
                  <a:srgbClr val="002060"/>
                </a:solidFill>
                <a:latin typeface="微软雅黑" panose="020B0503020204020204" pitchFamily="34" charset="-122"/>
                <a:ea typeface="微软雅黑" panose="020B0503020204020204" pitchFamily="34" charset="-122"/>
              </a:rPr>
              <a:t>分）：按近</a:t>
            </a: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a:solidFill>
                  <a:srgbClr val="002060"/>
                </a:solidFill>
                <a:latin typeface="微软雅黑" panose="020B0503020204020204" pitchFamily="34" charset="-122"/>
                <a:ea typeface="微软雅黑" panose="020B0503020204020204" pitchFamily="34" charset="-122"/>
              </a:rPr>
              <a:t>年内（</a:t>
            </a:r>
            <a:r>
              <a:rPr lang="en-US" altLang="zh-CN" sz="1800" dirty="0">
                <a:solidFill>
                  <a:srgbClr val="002060"/>
                </a:solidFill>
                <a:latin typeface="微软雅黑" panose="020B0503020204020204" pitchFamily="34" charset="-122"/>
                <a:ea typeface="微软雅黑" panose="020B0503020204020204" pitchFamily="34" charset="-122"/>
              </a:rPr>
              <a:t>250</a:t>
            </a:r>
            <a:r>
              <a:rPr lang="zh-CN" altLang="en-US" sz="1800" dirty="0">
                <a:solidFill>
                  <a:srgbClr val="002060"/>
                </a:solidFill>
                <a:latin typeface="微软雅黑" panose="020B0503020204020204" pitchFamily="34" charset="-122"/>
                <a:ea typeface="微软雅黑" panose="020B0503020204020204" pitchFamily="34" charset="-122"/>
              </a:rPr>
              <a:t>个工作日）项目现场出勤情况按照</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或</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计算确定，取两者中较大值。</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①</a:t>
            </a:r>
            <a:r>
              <a:rPr lang="en-US" altLang="zh-CN" sz="1800" dirty="0">
                <a:solidFill>
                  <a:srgbClr val="002060"/>
                </a:solidFill>
                <a:latin typeface="微软雅黑" panose="020B0503020204020204" pitchFamily="34" charset="-122"/>
                <a:ea typeface="微软雅黑" panose="020B0503020204020204" pitchFamily="34" charset="-122"/>
              </a:rPr>
              <a:t>Di为注册建造师在项目现场岗位i上出勤天数(</a:t>
            </a:r>
            <a:r>
              <a:rPr lang="zh-CN" altLang="en-US" sz="1800" dirty="0">
                <a:solidFill>
                  <a:srgbClr val="002060"/>
                </a:solidFill>
                <a:latin typeface="微软雅黑" panose="020B0503020204020204" pitchFamily="34" charset="-122"/>
                <a:ea typeface="微软雅黑" panose="020B0503020204020204" pitchFamily="34" charset="-122"/>
              </a:rPr>
              <a:t>每天有进出场记录算有效考勤）</a:t>
            </a:r>
            <a:r>
              <a:rPr lang="en-US" altLang="zh-CN" sz="1800" dirty="0">
                <a:solidFill>
                  <a:srgbClr val="002060"/>
                </a:solidFill>
                <a:latin typeface="微软雅黑" panose="020B0503020204020204" pitchFamily="34" charset="-122"/>
                <a:ea typeface="微软雅黑" panose="020B0503020204020204" pitchFamily="34" charset="-122"/>
              </a:rPr>
              <a:t>；</a:t>
            </a:r>
            <a:endParaRPr lang="en-US" altLang="zh-CN"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②</a:t>
            </a:r>
            <a:r>
              <a:rPr lang="en-US" altLang="zh-CN" sz="1800" dirty="0">
                <a:solidFill>
                  <a:srgbClr val="002060"/>
                </a:solidFill>
                <a:latin typeface="微软雅黑" panose="020B0503020204020204" pitchFamily="34" charset="-122"/>
                <a:ea typeface="微软雅黑" panose="020B0503020204020204" pitchFamily="34" charset="-122"/>
              </a:rPr>
              <a:t>Ti为注册建造师在项目现场岗位i上出勤小时数；</a:t>
            </a:r>
            <a:endParaRPr lang="en-US" altLang="zh-CN"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③</a:t>
            </a:r>
            <a:r>
              <a:rPr lang="en-US" altLang="zh-CN" sz="1800" dirty="0">
                <a:solidFill>
                  <a:srgbClr val="002060"/>
                </a:solidFill>
                <a:latin typeface="微软雅黑" panose="020B0503020204020204" pitchFamily="34" charset="-122"/>
                <a:ea typeface="微软雅黑" panose="020B0503020204020204" pitchFamily="34" charset="-122"/>
                <a:sym typeface="+mn-ea"/>
              </a:rPr>
              <a:t>Gi为岗位系数，根据注册建造师在项目现场不同的岗位取值，其中项目负责人（项目经理）Gi=1，项目技术负责人Gi=0.7、项目专职安全生产管理负责人和项目施工管理负责人Gi=0.5</a:t>
            </a:r>
            <a:r>
              <a:rPr lang="zh-CN" altLang="en-US" sz="1800" dirty="0">
                <a:solidFill>
                  <a:srgbClr val="002060"/>
                </a:solidFill>
                <a:latin typeface="微软雅黑" panose="020B0503020204020204" pitchFamily="34" charset="-122"/>
                <a:ea typeface="微软雅黑" panose="020B0503020204020204" pitchFamily="34" charset="-122"/>
                <a:sym typeface="+mn-ea"/>
              </a:rPr>
              <a:t>；</a:t>
            </a:r>
            <a:endParaRPr lang="en-US" altLang="zh-CN" sz="1800" dirty="0">
              <a:solidFill>
                <a:srgbClr val="002060"/>
              </a:solidFill>
              <a:latin typeface="微软雅黑" panose="020B0503020204020204" pitchFamily="34" charset="-122"/>
              <a:ea typeface="微软雅黑" panose="020B0503020204020204" pitchFamily="34" charset="-122"/>
              <a:sym typeface="+mn-ea"/>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④</a:t>
            </a:r>
            <a:r>
              <a:rPr lang="en-US" altLang="zh-CN" sz="1800" dirty="0">
                <a:solidFill>
                  <a:srgbClr val="002060"/>
                </a:solidFill>
                <a:latin typeface="微软雅黑" panose="020B0503020204020204" pitchFamily="34" charset="-122"/>
                <a:ea typeface="微软雅黑" panose="020B0503020204020204" pitchFamily="34" charset="-122"/>
              </a:rPr>
              <a:t>每天按照8小时工作制计算，出现加班等情况每天最高出勤16小时，不足1小时的以1小时计</a:t>
            </a:r>
            <a:r>
              <a:rPr lang="zh-CN" altLang="en-US" sz="1800" dirty="0">
                <a:solidFill>
                  <a:srgbClr val="002060"/>
                </a:solidFill>
                <a:latin typeface="微软雅黑" panose="020B0503020204020204" pitchFamily="34" charset="-122"/>
                <a:ea typeface="微软雅黑" panose="020B0503020204020204" pitchFamily="34" charset="-122"/>
              </a:rPr>
              <a:t>。</a:t>
            </a:r>
            <a:endParaRPr lang="zh-CN" altLang="en-US" sz="1800" dirty="0">
              <a:solidFill>
                <a:srgbClr val="002060"/>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1631315" y="116840"/>
          <a:ext cx="8356600" cy="11963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图片 3"/>
          <p:cNvPicPr>
            <a:picLocks noChangeAspect="1"/>
          </p:cNvPicPr>
          <p:nvPr/>
        </p:nvPicPr>
        <p:blipFill>
          <a:blip r:embed="rId6"/>
          <a:stretch>
            <a:fillRect/>
          </a:stretch>
        </p:blipFill>
        <p:spPr>
          <a:xfrm>
            <a:off x="8328025" y="2276475"/>
            <a:ext cx="1044575" cy="419735"/>
          </a:xfrm>
          <a:prstGeom prst="rect">
            <a:avLst/>
          </a:prstGeom>
        </p:spPr>
      </p:pic>
      <p:pic>
        <p:nvPicPr>
          <p:cNvPr id="5" name="图片 4"/>
          <p:cNvPicPr>
            <a:picLocks noChangeAspect="1"/>
          </p:cNvPicPr>
          <p:nvPr/>
        </p:nvPicPr>
        <p:blipFill>
          <a:blip r:embed="rId7"/>
          <a:stretch>
            <a:fillRect/>
          </a:stretch>
        </p:blipFill>
        <p:spPr>
          <a:xfrm>
            <a:off x="9695815" y="2278380"/>
            <a:ext cx="1162050" cy="43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7"/>
          <p:cNvSpPr/>
          <p:nvPr/>
        </p:nvSpPr>
        <p:spPr>
          <a:xfrm>
            <a:off x="253365" y="116840"/>
            <a:ext cx="11684635" cy="50673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《注册建造师不良信息扣分标准》（附件</a:t>
            </a:r>
            <a:r>
              <a:rPr lang="en-US" altLang="zh-CN" sz="1800" dirty="0">
                <a:solidFill>
                  <a:srgbClr val="002060"/>
                </a:solidFill>
                <a:latin typeface="微软雅黑" panose="020B0503020204020204" pitchFamily="34" charset="-122"/>
                <a:ea typeface="微软雅黑" panose="020B0503020204020204" pitchFamily="34" charset="-122"/>
              </a:rPr>
              <a:t>3</a:t>
            </a:r>
            <a:r>
              <a:rPr lang="zh-CN" altLang="en-US" sz="1800" dirty="0">
                <a:solidFill>
                  <a:srgbClr val="002060"/>
                </a:solidFill>
                <a:latin typeface="微软雅黑" panose="020B0503020204020204" pitchFamily="34" charset="-122"/>
                <a:ea typeface="微软雅黑" panose="020B0503020204020204" pitchFamily="34" charset="-122"/>
              </a:rPr>
              <a:t>）</a:t>
            </a:r>
            <a:endParaRPr lang="zh-CN" altLang="en-US" sz="1800" dirty="0">
              <a:solidFill>
                <a:srgbClr val="00206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385570" y="764540"/>
            <a:ext cx="9420225" cy="5200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406718" y="1196340"/>
            <a:ext cx="10194925" cy="2767965"/>
          </a:xfrm>
          <a:prstGeom prst="rect">
            <a:avLst/>
          </a:prstGeom>
          <a:noFill/>
          <a:ln w="9525">
            <a:noFill/>
          </a:ln>
        </p:spPr>
        <p:txBody>
          <a:bodyPr wrap="square" anchor="t" anchorCtr="0">
            <a:spAutoFit/>
          </a:bodyPr>
          <a:p>
            <a:pPr>
              <a:lnSpc>
                <a:spcPct val="160000"/>
              </a:lnSpc>
            </a:pPr>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noProof="1" dirty="0">
                <a:solidFill>
                  <a:srgbClr val="002060"/>
                </a:solidFill>
                <a:latin typeface="微软雅黑" panose="020B0503020204020204" pitchFamily="34" charset="-122"/>
                <a:ea typeface="微软雅黑" panose="020B0503020204020204" pitchFamily="34" charset="-122"/>
                <a:cs typeface="+mn-cs"/>
              </a:rPr>
              <a:t>（一）执行文件：</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zh-CN" noProof="1" dirty="0">
                <a:solidFill>
                  <a:srgbClr val="002060"/>
                </a:solidFill>
                <a:latin typeface="微软雅黑" panose="020B0503020204020204" pitchFamily="34" charset="-122"/>
                <a:ea typeface="微软雅黑" panose="020B0503020204020204" pitchFamily="34" charset="-122"/>
                <a:cs typeface="+mn-cs"/>
              </a:rPr>
              <a:t> </a:t>
            </a:r>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noProof="1" dirty="0">
                <a:solidFill>
                  <a:srgbClr val="002060"/>
                </a:solidFill>
                <a:latin typeface="微软雅黑" panose="020B0503020204020204" pitchFamily="34" charset="-122"/>
                <a:ea typeface="微软雅黑" panose="020B0503020204020204" pitchFamily="34" charset="-122"/>
                <a:cs typeface="+mn-cs"/>
              </a:rPr>
              <a:t>《浙江省住房和城乡建设厅关于工程监理企业信用评价的实施意见》（浙建【</a:t>
            </a:r>
            <a:r>
              <a:rPr lang="en-US" altLang="zh-CN" noProof="1" dirty="0">
                <a:solidFill>
                  <a:srgbClr val="002060"/>
                </a:solidFill>
                <a:latin typeface="微软雅黑" panose="020B0503020204020204" pitchFamily="34" charset="-122"/>
                <a:ea typeface="微软雅黑" panose="020B0503020204020204" pitchFamily="34" charset="-122"/>
                <a:cs typeface="+mn-cs"/>
              </a:rPr>
              <a:t>2022</a:t>
            </a:r>
            <a:r>
              <a:rPr lang="zh-CN" noProof="1" dirty="0">
                <a:solidFill>
                  <a:srgbClr val="002060"/>
                </a:solidFill>
                <a:latin typeface="微软雅黑" panose="020B0503020204020204" pitchFamily="34" charset="-122"/>
                <a:ea typeface="微软雅黑" panose="020B0503020204020204" pitchFamily="34" charset="-122"/>
                <a:cs typeface="+mn-cs"/>
              </a:rPr>
              <a:t>】</a:t>
            </a:r>
            <a:r>
              <a:rPr lang="en-US" altLang="zh-CN" noProof="1" dirty="0">
                <a:solidFill>
                  <a:srgbClr val="002060"/>
                </a:solidFill>
                <a:latin typeface="微软雅黑" panose="020B0503020204020204" pitchFamily="34" charset="-122"/>
                <a:ea typeface="微软雅黑" panose="020B0503020204020204" pitchFamily="34" charset="-122"/>
                <a:cs typeface="+mn-cs"/>
              </a:rPr>
              <a:t>6</a:t>
            </a:r>
            <a:r>
              <a:rPr lang="zh-CN" altLang="en-US" noProof="1" dirty="0">
                <a:solidFill>
                  <a:srgbClr val="002060"/>
                </a:solidFill>
                <a:latin typeface="微软雅黑" panose="020B0503020204020204" pitchFamily="34" charset="-122"/>
                <a:ea typeface="微软雅黑" panose="020B0503020204020204" pitchFamily="34" charset="-122"/>
                <a:cs typeface="+mn-cs"/>
              </a:rPr>
              <a:t>号</a:t>
            </a:r>
            <a:r>
              <a:rPr lang="zh-CN" noProof="1" dirty="0">
                <a:solidFill>
                  <a:srgbClr val="002060"/>
                </a:solidFill>
                <a:latin typeface="微软雅黑" panose="020B0503020204020204" pitchFamily="34" charset="-122"/>
                <a:ea typeface="微软雅黑" panose="020B0503020204020204" pitchFamily="34" charset="-122"/>
                <a:cs typeface="+mn-cs"/>
              </a:rPr>
              <a:t>）</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altLang="en-US" noProof="1" dirty="0">
                <a:solidFill>
                  <a:srgbClr val="002060"/>
                </a:solidFill>
                <a:latin typeface="微软雅黑" panose="020B0503020204020204" pitchFamily="34" charset="-122"/>
                <a:ea typeface="微软雅黑" panose="020B0503020204020204" pitchFamily="34" charset="-122"/>
                <a:cs typeface="+mn-cs"/>
              </a:rPr>
              <a:t>（二）评价对象</a:t>
            </a:r>
            <a:r>
              <a:rPr lang="zh-CN" altLang="en-US" noProof="1" dirty="0">
                <a:solidFill>
                  <a:srgbClr val="002060"/>
                </a:solidFill>
                <a:latin typeface="微软雅黑" panose="020B0503020204020204" pitchFamily="34" charset="-122"/>
                <a:ea typeface="微软雅黑" panose="020B0503020204020204" pitchFamily="34" charset="-122"/>
                <a:cs typeface="+mn-cs"/>
              </a:rPr>
              <a:t>：</a:t>
            </a:r>
            <a:endParaRPr lang="zh-CN" altLang="en-US" noProof="1" dirty="0">
              <a:solidFill>
                <a:srgbClr val="002060"/>
              </a:solidFill>
              <a:latin typeface="微软雅黑" panose="020B0503020204020204" pitchFamily="34" charset="-122"/>
              <a:ea typeface="微软雅黑" panose="020B0503020204020204" pitchFamily="34" charset="-122"/>
            </a:endParaRPr>
          </a:p>
          <a:p>
            <a:pPr indent="323850">
              <a:lnSpc>
                <a:spcPct val="160000"/>
              </a:lnSpc>
              <a:buClrTx/>
              <a:buSzTx/>
              <a:buNone/>
            </a:pPr>
            <a:r>
              <a:rPr lang="zh-CN" altLang="en-US" noProof="1" dirty="0">
                <a:solidFill>
                  <a:srgbClr val="002060"/>
                </a:solidFill>
                <a:latin typeface="微软雅黑" panose="020B0503020204020204" pitchFamily="34" charset="-122"/>
                <a:ea typeface="微软雅黑" panose="020B0503020204020204" pitchFamily="34" charset="-122"/>
                <a:cs typeface="+mn-cs"/>
              </a:rPr>
              <a:t>     </a:t>
            </a:r>
            <a:r>
              <a:rPr noProof="1" dirty="0">
                <a:solidFill>
                  <a:srgbClr val="002060"/>
                </a:solidFill>
                <a:latin typeface="微软雅黑" panose="020B0503020204020204" pitchFamily="34" charset="-122"/>
                <a:ea typeface="微软雅黑" panose="020B0503020204020204" pitchFamily="34" charset="-122"/>
              </a:rPr>
              <a:t>本省行政区域内从事</a:t>
            </a:r>
            <a:r>
              <a:rPr noProof="1" dirty="0">
                <a:solidFill>
                  <a:srgbClr val="FF0000"/>
                </a:solidFill>
                <a:latin typeface="微软雅黑" panose="020B0503020204020204" pitchFamily="34" charset="-122"/>
                <a:ea typeface="微软雅黑" panose="020B0503020204020204" pitchFamily="34" charset="-122"/>
              </a:rPr>
              <a:t>房屋建筑</a:t>
            </a:r>
            <a:r>
              <a:rPr noProof="1" dirty="0">
                <a:solidFill>
                  <a:srgbClr val="002060"/>
                </a:solidFill>
                <a:latin typeface="微软雅黑" panose="020B0503020204020204" pitchFamily="34" charset="-122"/>
                <a:ea typeface="微软雅黑" panose="020B0503020204020204" pitchFamily="34" charset="-122"/>
              </a:rPr>
              <a:t>和</a:t>
            </a:r>
            <a:r>
              <a:rPr noProof="1" dirty="0">
                <a:solidFill>
                  <a:srgbClr val="FF0000"/>
                </a:solidFill>
                <a:latin typeface="微软雅黑" panose="020B0503020204020204" pitchFamily="34" charset="-122"/>
                <a:ea typeface="微软雅黑" panose="020B0503020204020204" pitchFamily="34" charset="-122"/>
              </a:rPr>
              <a:t>市政工程</a:t>
            </a:r>
            <a:r>
              <a:rPr lang="zh-CN" noProof="1" dirty="0">
                <a:solidFill>
                  <a:srgbClr val="002060"/>
                </a:solidFill>
                <a:latin typeface="微软雅黑" panose="020B0503020204020204" pitchFamily="34" charset="-122"/>
                <a:ea typeface="微软雅黑" panose="020B0503020204020204" pitchFamily="34" charset="-122"/>
              </a:rPr>
              <a:t>监理服务的监理企业。</a:t>
            </a:r>
            <a:endParaRPr lang="zh-CN" noProof="1" dirty="0">
              <a:solidFill>
                <a:srgbClr val="002060"/>
              </a:solidFill>
              <a:latin typeface="微软雅黑" panose="020B0503020204020204" pitchFamily="34" charset="-122"/>
              <a:ea typeface="微软雅黑" panose="020B0503020204020204" pitchFamily="34" charset="-122"/>
            </a:endParaRPr>
          </a:p>
          <a:p>
            <a:pPr indent="323850">
              <a:lnSpc>
                <a:spcPct val="160000"/>
              </a:lnSpc>
              <a:buClrTx/>
              <a:buSzTx/>
              <a:buNone/>
            </a:pPr>
            <a:r>
              <a:rPr sz="1800" dirty="0">
                <a:solidFill>
                  <a:srgbClr val="002060"/>
                </a:solidFill>
                <a:latin typeface="微软雅黑" panose="020B0503020204020204" pitchFamily="34" charset="-122"/>
                <a:ea typeface="微软雅黑" panose="020B0503020204020204" pitchFamily="34" charset="-122"/>
                <a:sym typeface="+mn-ea"/>
              </a:rPr>
              <a:t>（</a:t>
            </a:r>
            <a:r>
              <a:rPr lang="zh-CN" sz="1800" dirty="0">
                <a:solidFill>
                  <a:srgbClr val="002060"/>
                </a:solidFill>
                <a:latin typeface="微软雅黑" panose="020B0503020204020204" pitchFamily="34" charset="-122"/>
                <a:ea typeface="微软雅黑" panose="020B0503020204020204" pitchFamily="34" charset="-122"/>
                <a:sym typeface="+mn-ea"/>
              </a:rPr>
              <a:t>三</a:t>
            </a:r>
            <a:r>
              <a:rPr sz="1800" dirty="0">
                <a:solidFill>
                  <a:srgbClr val="002060"/>
                </a:solidFill>
                <a:latin typeface="微软雅黑" panose="020B0503020204020204" pitchFamily="34" charset="-122"/>
                <a:ea typeface="微软雅黑" panose="020B0503020204020204" pitchFamily="34" charset="-122"/>
                <a:sym typeface="+mn-ea"/>
              </a:rPr>
              <a:t>）评价方法：</a:t>
            </a:r>
            <a:endParaRPr sz="1800" noProof="1" dirty="0">
              <a:solidFill>
                <a:srgbClr val="002060"/>
              </a:solidFill>
              <a:latin typeface="微软雅黑" panose="020B0503020204020204" pitchFamily="34" charset="-122"/>
              <a:ea typeface="微软雅黑" panose="020B0503020204020204" pitchFamily="34" charset="-122"/>
            </a:endParaRPr>
          </a:p>
          <a:p>
            <a:pPr indent="323850">
              <a:lnSpc>
                <a:spcPct val="150000"/>
              </a:lnSpc>
              <a:buClrTx/>
              <a:buSzTx/>
              <a:buNone/>
            </a:pPr>
            <a:r>
              <a:rPr lang="zh-CN" altLang="en-US" sz="2000" dirty="0">
                <a:solidFill>
                  <a:srgbClr val="002060"/>
                </a:solidFill>
                <a:latin typeface="微软雅黑" panose="020B0503020204020204" pitchFamily="34" charset="-122"/>
                <a:ea typeface="微软雅黑" panose="020B0503020204020204" pitchFamily="34" charset="-122"/>
                <a:sym typeface="+mn-ea"/>
              </a:rPr>
              <a:t>     </a:t>
            </a:r>
            <a:endParaRPr lang="zh-CN" altLang="en-US" sz="2000" b="1" noProof="1" dirty="0">
              <a:latin typeface="微软雅黑" panose="020B0503020204020204" pitchFamily="34" charset="-122"/>
              <a:ea typeface="宋体" panose="02010600030101010101" pitchFamily="2" charset="-122"/>
            </a:endParaRPr>
          </a:p>
        </p:txBody>
      </p:sp>
      <p:grpSp>
        <p:nvGrpSpPr>
          <p:cNvPr id="4" name="组合 3"/>
          <p:cNvGrpSpPr/>
          <p:nvPr/>
        </p:nvGrpSpPr>
        <p:grpSpPr>
          <a:xfrm>
            <a:off x="334645" y="188595"/>
            <a:ext cx="11600180" cy="960120"/>
            <a:chOff x="238654" y="793761"/>
            <a:chExt cx="3704974" cy="633224"/>
          </a:xfrm>
          <a:solidFill>
            <a:srgbClr val="00B0F0"/>
          </a:solidFill>
        </p:grpSpPr>
        <p:sp>
          <p:nvSpPr>
            <p:cNvPr id="5" name="五边形 8"/>
            <p:cNvSpPr/>
            <p:nvPr/>
          </p:nvSpPr>
          <p:spPr bwMode="auto">
            <a:xfrm>
              <a:off x="251520" y="896430"/>
              <a:ext cx="3692108" cy="459698"/>
            </a:xfrm>
            <a:prstGeom prst="homePlate">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75375" tIns="0" rIns="0" bIns="0" anchor="ctr"/>
            <a:p>
              <a:pPr marL="0" marR="0" lvl="0" indent="0" algn="ctr" defTabSz="7531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55" b="0" i="0" u="none" strike="noStrike" kern="1200" cap="none" spc="0" normalizeH="0" baseline="0" noProof="1">
                <a:ln>
                  <a:noFill/>
                </a:ln>
                <a:solidFill>
                  <a:schemeClr val="tx1"/>
                </a:solidFill>
                <a:effectLst/>
                <a:uLnTx/>
                <a:uFillTx/>
                <a:latin typeface="楷体_GB2312" panose="02010609030101010101" charset="-122"/>
                <a:ea typeface="+mn-ea"/>
                <a:cs typeface="+mn-cs"/>
              </a:endParaRPr>
            </a:p>
          </p:txBody>
        </p:sp>
        <p:sp>
          <p:nvSpPr>
            <p:cNvPr id="6" name="文本框 5"/>
            <p:cNvSpPr txBox="1"/>
            <p:nvPr/>
          </p:nvSpPr>
          <p:spPr>
            <a:xfrm>
              <a:off x="238654" y="793761"/>
              <a:ext cx="3591204" cy="633224"/>
            </a:xfrm>
            <a:prstGeom prst="rect">
              <a:avLst/>
            </a:prstGeom>
            <a:noFill/>
            <a:ln>
              <a:noFill/>
            </a:ln>
            <a:extLst>
              <a:ext uri="{909E8E84-426E-40DD-AFC4-6F175D3DCCD1}">
                <a14:hiddenFill xmlns:a14="http://schemas.microsoft.com/office/drawing/2010/main">
                  <a:grpFill/>
                </a14:hiddenFill>
              </a:ext>
            </a:extLst>
          </p:spPr>
          <p:style>
            <a:lnRef idx="2">
              <a:schemeClr val="accent1"/>
            </a:lnRef>
            <a:fillRef idx="1">
              <a:schemeClr val="lt1"/>
            </a:fillRef>
            <a:effectRef idx="0">
              <a:schemeClr val="accent1"/>
            </a:effectRef>
            <a:fontRef idx="minor">
              <a:schemeClr val="dk1"/>
            </a:fontRef>
          </p:style>
          <p:txBody>
            <a:bodyPr>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41" normalizeH="0" baseline="0" noProof="1">
                <a:ln w="9525" cmpd="sng">
                  <a:solidFill>
                    <a:schemeClr val="accent1"/>
                  </a:solidFill>
                  <a:prstDash val="solid"/>
                </a:ln>
                <a:solidFill>
                  <a:srgbClr val="70AD47">
                    <a:tint val="1000"/>
                  </a:srgbClr>
                </a:solidFill>
                <a:effectLst/>
                <a:uLnTx/>
                <a:uFillTx/>
                <a:latin typeface="微软雅黑" panose="020B0503020204020204" pitchFamily="34" charset="-122"/>
                <a:ea typeface="微软雅黑" panose="020B0503020204020204" pitchFamily="34" charset="-122"/>
                <a:cs typeface="+mj-cs"/>
              </a:endParaRPr>
            </a:p>
          </p:txBody>
        </p:sp>
      </p:grpSp>
      <p:sp>
        <p:nvSpPr>
          <p:cNvPr id="25603" name="Text Box 2"/>
          <p:cNvSpPr txBox="1"/>
          <p:nvPr/>
        </p:nvSpPr>
        <p:spPr>
          <a:xfrm>
            <a:off x="648335" y="414655"/>
            <a:ext cx="10617200" cy="588645"/>
          </a:xfrm>
          <a:prstGeom prst="rect">
            <a:avLst/>
          </a:prstGeom>
          <a:noFill/>
          <a:ln w="9525">
            <a:noFill/>
          </a:ln>
        </p:spPr>
        <p:txBody>
          <a:bodyPr lIns="36576" tIns="36576" rIns="36576" bIns="36576" anchor="t" anchorCtr="0"/>
          <a:p>
            <a:r>
              <a:rPr lang="zh-CN" altLang="zh-CN" sz="3200" b="1" dirty="0">
                <a:solidFill>
                  <a:schemeClr val="bg1"/>
                </a:solidFill>
                <a:latin typeface="微软雅黑" panose="020B0503020204020204" pitchFamily="34" charset="-122"/>
                <a:ea typeface="微软雅黑" panose="020B0503020204020204" pitchFamily="34" charset="-122"/>
              </a:rPr>
              <a:t>五、《浙江省工程监理企业信用评价实施意见》解读</a:t>
            </a:r>
            <a:endParaRPr lang="zh-CN" altLang="en-US" sz="3200" b="1" dirty="0">
              <a:solidFill>
                <a:schemeClr val="bg1"/>
              </a:solidFill>
              <a:latin typeface="微软雅黑" panose="020B0503020204020204" pitchFamily="34" charset="-122"/>
              <a:ea typeface="微软雅黑" panose="020B0503020204020204" pitchFamily="34" charset="-122"/>
            </a:endParaRPr>
          </a:p>
          <a:p>
            <a:endParaRPr lang="zh-CN" altLang="en-US" sz="3200" b="1" dirty="0">
              <a:solidFill>
                <a:srgbClr val="000000"/>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767080" y="2924810"/>
          <a:ext cx="10729595" cy="35877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7"/>
          <p:cNvSpPr/>
          <p:nvPr/>
        </p:nvSpPr>
        <p:spPr>
          <a:xfrm>
            <a:off x="1199515" y="692468"/>
            <a:ext cx="9915525" cy="2584450"/>
          </a:xfrm>
          <a:prstGeom prst="rect">
            <a:avLst/>
          </a:prstGeom>
          <a:noFill/>
          <a:ln w="9525">
            <a:noFill/>
          </a:ln>
        </p:spPr>
        <p:txBody>
          <a:bodyPr wrap="square" anchor="t" anchorCtr="0">
            <a:spAutoFit/>
          </a:bodyPr>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工程业绩分（</a:t>
            </a:r>
            <a:r>
              <a:rPr lang="en-US" altLang="zh-CN" sz="1800" dirty="0">
                <a:solidFill>
                  <a:srgbClr val="002060"/>
                </a:solidFill>
                <a:latin typeface="微软雅黑" panose="020B0503020204020204" pitchFamily="34" charset="-122"/>
                <a:ea typeface="微软雅黑" panose="020B0503020204020204" pitchFamily="34" charset="-122"/>
              </a:rPr>
              <a:t>35</a:t>
            </a:r>
            <a:r>
              <a:rPr lang="zh-CN" altLang="en-US" sz="1800" dirty="0">
                <a:solidFill>
                  <a:srgbClr val="002060"/>
                </a:solidFill>
                <a:latin typeface="微软雅黑" panose="020B0503020204020204" pitchFamily="34" charset="-122"/>
                <a:ea typeface="微软雅黑" panose="020B0503020204020204" pitchFamily="34" charset="-122"/>
              </a:rPr>
              <a:t>分）：按企业有效工程项目</a:t>
            </a:r>
            <a:r>
              <a:rPr lang="zh-CN" altLang="en-US" sz="1800" dirty="0">
                <a:solidFill>
                  <a:srgbClr val="FF0000"/>
                </a:solidFill>
                <a:latin typeface="微软雅黑" panose="020B0503020204020204" pitchFamily="34" charset="-122"/>
                <a:ea typeface="微软雅黑" panose="020B0503020204020204" pitchFamily="34" charset="-122"/>
              </a:rPr>
              <a:t>数量</a:t>
            </a:r>
            <a:r>
              <a:rPr lang="zh-CN" altLang="en-US" sz="1800" dirty="0">
                <a:solidFill>
                  <a:srgbClr val="002060"/>
                </a:solidFill>
                <a:latin typeface="微软雅黑" panose="020B0503020204020204" pitchFamily="34" charset="-122"/>
                <a:ea typeface="微软雅黑" panose="020B0503020204020204" pitchFamily="34" charset="-122"/>
              </a:rPr>
              <a:t>及</a:t>
            </a:r>
            <a:r>
              <a:rPr lang="zh-CN" altLang="en-US" sz="1800" dirty="0">
                <a:solidFill>
                  <a:srgbClr val="FF0000"/>
                </a:solidFill>
                <a:latin typeface="微软雅黑" panose="020B0503020204020204" pitchFamily="34" charset="-122"/>
                <a:ea typeface="微软雅黑" panose="020B0503020204020204" pitchFamily="34" charset="-122"/>
              </a:rPr>
              <a:t>规模</a:t>
            </a:r>
            <a:r>
              <a:rPr lang="zh-CN" altLang="en-US" sz="1800" dirty="0">
                <a:solidFill>
                  <a:srgbClr val="002060"/>
                </a:solidFill>
                <a:latin typeface="微软雅黑" panose="020B0503020204020204" pitchFamily="34" charset="-122"/>
                <a:ea typeface="微软雅黑" panose="020B0503020204020204" pitchFamily="34" charset="-122"/>
              </a:rPr>
              <a:t>评分，满分35分。在浙江省建筑市场监管公共服务系统中具有施工许可证的工程项目，自施工许可证发放之日起</a:t>
            </a:r>
            <a:r>
              <a:rPr lang="zh-CN" altLang="en-US" sz="1800" dirty="0">
                <a:solidFill>
                  <a:srgbClr val="FF0000"/>
                </a:solidFill>
                <a:latin typeface="微软雅黑" panose="020B0503020204020204" pitchFamily="34" charset="-122"/>
                <a:ea typeface="微软雅黑" panose="020B0503020204020204" pitchFamily="34" charset="-122"/>
              </a:rPr>
              <a:t>24个月内</a:t>
            </a:r>
            <a:r>
              <a:rPr lang="zh-CN" altLang="en-US" sz="1800" dirty="0">
                <a:solidFill>
                  <a:srgbClr val="002060"/>
                </a:solidFill>
                <a:latin typeface="微软雅黑" panose="020B0503020204020204" pitchFamily="34" charset="-122"/>
                <a:ea typeface="微软雅黑" panose="020B0503020204020204" pitchFamily="34" charset="-122"/>
              </a:rPr>
              <a:t>为有效工程项目。工程项目数量评分，每个项目得0.5分，最高得15分。工程规模评分，满分20分，按施工许可证中的工程造价以下列规则计算：建筑工程，累计3000万元得0.5分（不足3000万元按3000万元计算、超过3000万元不足6000万元按6000万元计算，以此类推）；市政公用工程，累计1000万元得0.5分（不足1000万元按1000万元计算、超过1000万元不足2000万元按2000万元计算，以此类推）。</a:t>
            </a:r>
            <a:endParaRPr lang="zh-CN" altLang="en-US" sz="1800" dirty="0">
              <a:latin typeface="微软雅黑" panose="020B0503020204020204" pitchFamily="34" charset="-122"/>
              <a:ea typeface="微软雅黑" panose="020B0503020204020204" pitchFamily="34" charset="-122"/>
            </a:endParaRPr>
          </a:p>
        </p:txBody>
      </p:sp>
      <p:graphicFrame>
        <p:nvGraphicFramePr>
          <p:cNvPr id="2" name="表格 1"/>
          <p:cNvGraphicFramePr/>
          <p:nvPr/>
        </p:nvGraphicFramePr>
        <p:xfrm>
          <a:off x="1631315" y="3789045"/>
          <a:ext cx="8951595" cy="2331720"/>
        </p:xfrm>
        <a:graphic>
          <a:graphicData uri="http://schemas.openxmlformats.org/drawingml/2006/table">
            <a:tbl>
              <a:tblPr firstRow="1" bandRow="1">
                <a:tableStyleId>{5C22544A-7EE6-4342-B048-85BDC9FD1C3A}</a:tableStyleId>
              </a:tblPr>
              <a:tblGrid>
                <a:gridCol w="1139825"/>
                <a:gridCol w="1856740"/>
                <a:gridCol w="2282190"/>
                <a:gridCol w="1965960"/>
                <a:gridCol w="1706880"/>
              </a:tblGrid>
              <a:tr h="381000">
                <a:tc gridSpan="5">
                  <a:txBody>
                    <a:bodyPr/>
                    <a:p>
                      <a:pPr algn="ctr">
                        <a:buNone/>
                      </a:pPr>
                      <a:r>
                        <a:rPr lang="zh-CN" altLang="en-US" sz="1800">
                          <a:latin typeface="+mn-ea"/>
                          <a:cs typeface="+mn-ea"/>
                        </a:rPr>
                        <a:t>工程业绩分（</a:t>
                      </a:r>
                      <a:r>
                        <a:rPr lang="en-US" altLang="zh-CN" sz="1800">
                          <a:latin typeface="+mn-ea"/>
                          <a:cs typeface="+mn-ea"/>
                        </a:rPr>
                        <a:t>35</a:t>
                      </a:r>
                      <a:r>
                        <a:rPr lang="zh-CN" altLang="en-US" sz="1800">
                          <a:latin typeface="+mn-ea"/>
                          <a:cs typeface="+mn-ea"/>
                        </a:rPr>
                        <a:t>分）</a:t>
                      </a:r>
                      <a:endParaRPr lang="zh-CN" altLang="en-US" sz="1800">
                        <a:latin typeface="+mn-ea"/>
                        <a:cs typeface="+mn-ea"/>
                      </a:endParaRPr>
                    </a:p>
                  </a:txBody>
                  <a:tcPr/>
                </a:tc>
                <a:tc hMerge="1">
                  <a:tcPr/>
                </a:tc>
                <a:tc hMerge="1">
                  <a:tcPr/>
                </a:tc>
                <a:tc hMerge="1">
                  <a:tcPr/>
                </a:tc>
                <a:tc hMerge="1">
                  <a:tcPr/>
                </a:tc>
              </a:tr>
              <a:tr h="381000">
                <a:tc>
                  <a:txBody>
                    <a:bodyPr/>
                    <a:p>
                      <a:pPr algn="ctr">
                        <a:buNone/>
                      </a:pPr>
                      <a:r>
                        <a:rPr lang="zh-CN" altLang="en-US" sz="1800">
                          <a:latin typeface="+mn-ea"/>
                        </a:rPr>
                        <a:t>专业</a:t>
                      </a:r>
                      <a:endParaRPr lang="zh-CN" altLang="en-US" sz="1800">
                        <a:latin typeface="+mn-ea"/>
                      </a:endParaRPr>
                    </a:p>
                  </a:txBody>
                  <a:tcPr anchor="ctr" anchorCtr="0"/>
                </a:tc>
                <a:tc>
                  <a:txBody>
                    <a:bodyPr/>
                    <a:p>
                      <a:pPr indent="0" algn="ctr">
                        <a:buNone/>
                      </a:pPr>
                      <a:r>
                        <a:rPr lang="zh-CN" sz="1800" b="0">
                          <a:solidFill>
                            <a:srgbClr val="000000"/>
                          </a:solidFill>
                          <a:latin typeface="+mn-ea"/>
                        </a:rPr>
                        <a:t>项目数量（</a:t>
                      </a:r>
                      <a:r>
                        <a:rPr lang="en-US" altLang="zh-CN" sz="1800" b="0">
                          <a:solidFill>
                            <a:srgbClr val="000000"/>
                          </a:solidFill>
                          <a:latin typeface="+mn-ea"/>
                        </a:rPr>
                        <a:t>15</a:t>
                      </a:r>
                      <a:r>
                        <a:rPr lang="zh-CN" altLang="en-US" sz="1800" b="0">
                          <a:solidFill>
                            <a:srgbClr val="000000"/>
                          </a:solidFill>
                          <a:latin typeface="+mn-ea"/>
                        </a:rPr>
                        <a:t>分</a:t>
                      </a:r>
                      <a:r>
                        <a:rPr lang="zh-CN" sz="1800" b="0">
                          <a:solidFill>
                            <a:srgbClr val="000000"/>
                          </a:solidFill>
                          <a:latin typeface="+mn-ea"/>
                        </a:rPr>
                        <a:t>）</a:t>
                      </a:r>
                      <a:endParaRPr lang="zh-CN" altLang="en-US" sz="1800" b="0">
                        <a:solidFill>
                          <a:srgbClr val="000000"/>
                        </a:solidFill>
                        <a:latin typeface="+mn-ea"/>
                      </a:endParaRPr>
                    </a:p>
                  </a:txBody>
                  <a:tcPr marL="12700" marR="12700" marT="12700" vert="horz" anchor="ctr" anchorCtr="0"/>
                </a:tc>
                <a:tc gridSpan="2">
                  <a:txBody>
                    <a:bodyPr/>
                    <a:p>
                      <a:pPr indent="0" algn="ctr">
                        <a:buNone/>
                      </a:pPr>
                      <a:r>
                        <a:rPr lang="zh-CN" sz="1800" b="0">
                          <a:solidFill>
                            <a:srgbClr val="000000"/>
                          </a:solidFill>
                          <a:latin typeface="+mn-ea"/>
                        </a:rPr>
                        <a:t>工程造价（</a:t>
                      </a:r>
                      <a:r>
                        <a:rPr lang="en-US" altLang="zh-CN" sz="1800" b="0">
                          <a:solidFill>
                            <a:srgbClr val="000000"/>
                          </a:solidFill>
                          <a:latin typeface="+mn-ea"/>
                        </a:rPr>
                        <a:t>20</a:t>
                      </a:r>
                      <a:r>
                        <a:rPr lang="zh-CN" altLang="en-US" sz="1800" b="0">
                          <a:solidFill>
                            <a:srgbClr val="000000"/>
                          </a:solidFill>
                          <a:latin typeface="+mn-ea"/>
                        </a:rPr>
                        <a:t>分</a:t>
                      </a:r>
                      <a:r>
                        <a:rPr lang="zh-CN" sz="1800" b="0">
                          <a:solidFill>
                            <a:srgbClr val="000000"/>
                          </a:solidFill>
                          <a:latin typeface="+mn-ea"/>
                        </a:rPr>
                        <a:t>）</a:t>
                      </a:r>
                      <a:endParaRPr lang="zh-CN" altLang="en-US" sz="1800" b="0">
                        <a:solidFill>
                          <a:srgbClr val="000000"/>
                        </a:solidFill>
                        <a:latin typeface="+mn-ea"/>
                      </a:endParaRPr>
                    </a:p>
                  </a:txBody>
                  <a:tcPr marL="12700" marR="12700" marT="12700" vert="horz" anchor="ctr" anchorCtr="0"/>
                </a:tc>
                <a:tc hMerge="1">
                  <a:tcPr marL="12700" marR="12700" marT="12700" vert="horz" anchor="ctr" anchorCtr="0"/>
                </a:tc>
                <a:tc>
                  <a:txBody>
                    <a:bodyPr/>
                    <a:p>
                      <a:pPr algn="ctr">
                        <a:buNone/>
                      </a:pPr>
                      <a:r>
                        <a:rPr lang="zh-CN" altLang="en-US" sz="1800">
                          <a:latin typeface="+mn-ea"/>
                        </a:rPr>
                        <a:t>备注</a:t>
                      </a:r>
                      <a:endParaRPr lang="zh-CN" altLang="en-US" sz="1800">
                        <a:latin typeface="+mn-ea"/>
                      </a:endParaRPr>
                    </a:p>
                  </a:txBody>
                  <a:tcPr anchor="ctr" anchorCtr="0"/>
                </a:tc>
              </a:tr>
              <a:tr h="381000">
                <a:tc rowSpan="2">
                  <a:txBody>
                    <a:bodyPr/>
                    <a:p>
                      <a:pPr algn="ctr">
                        <a:buNone/>
                      </a:pPr>
                      <a:r>
                        <a:rPr lang="zh-CN" altLang="en-US" sz="1800">
                          <a:latin typeface="+mn-ea"/>
                        </a:rPr>
                        <a:t>监理企业</a:t>
                      </a:r>
                      <a:endParaRPr lang="zh-CN" altLang="en-US" sz="1800">
                        <a:latin typeface="+mn-ea"/>
                      </a:endParaRPr>
                    </a:p>
                  </a:txBody>
                  <a:tcPr anchor="ctr" anchorCtr="0"/>
                </a:tc>
                <a:tc rowSpan="2">
                  <a:txBody>
                    <a:bodyPr/>
                    <a:p>
                      <a:pPr indent="0" algn="ctr">
                        <a:buNone/>
                      </a:pPr>
                      <a:r>
                        <a:rPr lang="zh-CN" altLang="zh-CN">
                          <a:solidFill>
                            <a:srgbClr val="000000"/>
                          </a:solidFill>
                          <a:latin typeface="宋体" panose="02010600030101010101" pitchFamily="2" charset="-122"/>
                        </a:rPr>
                        <a:t>每个</a:t>
                      </a:r>
                      <a:r>
                        <a:rPr lang="en-US" altLang="zh-CN">
                          <a:solidFill>
                            <a:srgbClr val="000000"/>
                          </a:solidFill>
                        </a:rPr>
                        <a:t>0.5</a:t>
                      </a:r>
                      <a:r>
                        <a:rPr lang="zh-CN" altLang="en-US">
                          <a:solidFill>
                            <a:srgbClr val="000000"/>
                          </a:solidFill>
                        </a:rPr>
                        <a:t>分</a:t>
                      </a:r>
                      <a:endParaRPr lang="en-US" altLang="zh-CN">
                        <a:solidFill>
                          <a:srgbClr val="000000"/>
                        </a:solidFill>
                      </a:endParaRPr>
                    </a:p>
                    <a:p>
                      <a:pPr indent="0" algn="ctr">
                        <a:buNone/>
                      </a:pPr>
                      <a:r>
                        <a:rPr lang="en-US" altLang="zh-CN">
                          <a:solidFill>
                            <a:srgbClr val="000000"/>
                          </a:solidFill>
                        </a:rPr>
                        <a:t>（30个</a:t>
                      </a:r>
                      <a:r>
                        <a:rPr lang="zh-CN" altLang="en-US">
                          <a:solidFill>
                            <a:srgbClr val="000000"/>
                          </a:solidFill>
                          <a:latin typeface="宋体" panose="02010600030101010101" pitchFamily="2" charset="-122"/>
                        </a:rPr>
                        <a:t>满分</a:t>
                      </a:r>
                      <a:r>
                        <a:rPr lang="en-US" altLang="zh-CN">
                          <a:solidFill>
                            <a:srgbClr val="000000"/>
                          </a:solidFill>
                        </a:rPr>
                        <a:t>）</a:t>
                      </a:r>
                      <a:endParaRPr lang="zh-CN" altLang="en-US" sz="1800" b="0">
                        <a:solidFill>
                          <a:srgbClr val="000000"/>
                        </a:solidFill>
                        <a:latin typeface="+mn-ea"/>
                      </a:endParaRPr>
                    </a:p>
                  </a:txBody>
                  <a:tcPr marL="12700" marR="12700" marT="12700" vert="horz" anchor="ctr" anchorCtr="0"/>
                </a:tc>
                <a:tc>
                  <a:txBody>
                    <a:bodyPr/>
                    <a:p>
                      <a:pPr indent="0" algn="ctr">
                        <a:buNone/>
                      </a:pPr>
                      <a:r>
                        <a:rPr lang="zh-CN" altLang="en-US" sz="1800" b="0">
                          <a:solidFill>
                            <a:srgbClr val="000000"/>
                          </a:solidFill>
                          <a:latin typeface="+mn-ea"/>
                        </a:rPr>
                        <a:t>建筑工程</a:t>
                      </a:r>
                      <a:endParaRPr lang="zh-CN" altLang="en-US" sz="1800" b="0">
                        <a:solidFill>
                          <a:srgbClr val="000000"/>
                        </a:solidFill>
                        <a:latin typeface="+mn-ea"/>
                      </a:endParaRPr>
                    </a:p>
                  </a:txBody>
                  <a:tcPr marL="12700" marR="12700" marT="12700" vert="horz" anchor="ctr" anchorCtr="0"/>
                </a:tc>
                <a:tc>
                  <a:txBody>
                    <a:bodyPr/>
                    <a:p>
                      <a:pPr indent="0" algn="ctr">
                        <a:buNone/>
                      </a:pPr>
                      <a:r>
                        <a:rPr lang="zh-CN" altLang="en-US" sz="1800" b="0">
                          <a:solidFill>
                            <a:srgbClr val="000000"/>
                          </a:solidFill>
                          <a:latin typeface="+mn-ea"/>
                        </a:rPr>
                        <a:t>市政工程</a:t>
                      </a:r>
                      <a:endParaRPr lang="zh-CN" altLang="en-US" sz="1800" b="0">
                        <a:solidFill>
                          <a:srgbClr val="000000"/>
                        </a:solidFill>
                        <a:latin typeface="+mn-ea"/>
                      </a:endParaRPr>
                    </a:p>
                  </a:txBody>
                  <a:tcPr marL="12700" marR="12700" marT="12700" vert="horz" anchor="ctr" anchorCtr="0"/>
                </a:tc>
                <a:tc rowSpan="2">
                  <a:txBody>
                    <a:bodyPr/>
                    <a:p>
                      <a:pPr algn="ctr">
                        <a:buNone/>
                      </a:pPr>
                      <a:r>
                        <a:rPr lang="zh-CN" altLang="en-US">
                          <a:latin typeface="宋体" panose="02010600030101010101" pitchFamily="2" charset="-122"/>
                        </a:rPr>
                        <a:t>诚信平台自动抓取24个月内办理施工许可证项目</a:t>
                      </a:r>
                      <a:endParaRPr lang="zh-CN" altLang="en-US" sz="1800">
                        <a:latin typeface="+mn-ea"/>
                      </a:endParaRPr>
                    </a:p>
                  </a:txBody>
                  <a:tcPr anchor="ctr" anchorCtr="0"/>
                </a:tc>
              </a:tr>
              <a:tr h="696595">
                <a:tc vMerge="1">
                  <a:tcPr anchor="ctr" anchorCtr="0"/>
                </a:tc>
                <a:tc vMerge="1">
                  <a:tcPr marL="12700" marR="12700" marT="12700" vert="horz" anchor="ctr" anchorCtr="0"/>
                </a:tc>
                <a:tc>
                  <a:txBody>
                    <a:bodyPr/>
                    <a:p>
                      <a:pPr indent="0" algn="ctr">
                        <a:buNone/>
                      </a:pPr>
                      <a:r>
                        <a:rPr lang="zh-CN" sz="1800" b="0">
                          <a:solidFill>
                            <a:srgbClr val="000000"/>
                          </a:solidFill>
                          <a:latin typeface="+mn-ea"/>
                          <a:cs typeface="+mn-ea"/>
                        </a:rPr>
                        <a:t>每</a:t>
                      </a:r>
                      <a:r>
                        <a:rPr lang="en-US" sz="1800" b="0">
                          <a:solidFill>
                            <a:srgbClr val="000000"/>
                          </a:solidFill>
                          <a:latin typeface="+mn-ea"/>
                          <a:cs typeface="+mn-ea"/>
                        </a:rPr>
                        <a:t>3000万得</a:t>
                      </a:r>
                      <a:r>
                        <a:rPr lang="en-US" sz="1800" b="0">
                          <a:solidFill>
                            <a:srgbClr val="000000"/>
                          </a:solidFill>
                          <a:latin typeface="+mn-ea"/>
                          <a:cs typeface="+mn-ea"/>
                        </a:rPr>
                        <a:t>0.5分</a:t>
                      </a:r>
                      <a:endParaRPr lang="en-US" altLang="en-US" sz="1800" b="0">
                        <a:solidFill>
                          <a:srgbClr val="000000"/>
                        </a:solidFill>
                        <a:latin typeface="+mn-ea"/>
                        <a:cs typeface="+mn-ea"/>
                      </a:endParaRPr>
                    </a:p>
                  </a:txBody>
                  <a:tcPr marL="12700" marR="12700" marT="12700" vert="horz" anchor="ctr" anchorCtr="0"/>
                </a:tc>
                <a:tc>
                  <a:txBody>
                    <a:bodyPr/>
                    <a:p>
                      <a:pPr indent="0" algn="ctr">
                        <a:buNone/>
                      </a:pPr>
                      <a:endParaRPr lang="zh-CN" sz="1800">
                        <a:solidFill>
                          <a:srgbClr val="000000"/>
                        </a:solidFill>
                        <a:latin typeface="+mn-ea"/>
                        <a:cs typeface="+mn-ea"/>
                        <a:sym typeface="+mn-ea"/>
                      </a:endParaRPr>
                    </a:p>
                    <a:p>
                      <a:pPr indent="0" algn="ctr">
                        <a:buNone/>
                      </a:pPr>
                      <a:r>
                        <a:rPr lang="zh-CN" sz="1800">
                          <a:solidFill>
                            <a:srgbClr val="000000"/>
                          </a:solidFill>
                          <a:latin typeface="+mn-ea"/>
                          <a:cs typeface="+mn-ea"/>
                          <a:sym typeface="+mn-ea"/>
                        </a:rPr>
                        <a:t>每1</a:t>
                      </a:r>
                      <a:r>
                        <a:rPr lang="en-US" sz="1800">
                          <a:solidFill>
                            <a:srgbClr val="000000"/>
                          </a:solidFill>
                          <a:latin typeface="+mn-ea"/>
                          <a:cs typeface="+mn-ea"/>
                          <a:sym typeface="+mn-ea"/>
                        </a:rPr>
                        <a:t>000万得0.5分</a:t>
                      </a:r>
                      <a:endParaRPr lang="en-US" altLang="en-US" sz="1800" b="0">
                        <a:solidFill>
                          <a:srgbClr val="000000"/>
                        </a:solidFill>
                        <a:latin typeface="+mn-ea"/>
                        <a:cs typeface="+mn-ea"/>
                      </a:endParaRPr>
                    </a:p>
                    <a:p>
                      <a:pPr indent="0" algn="ctr">
                        <a:buNone/>
                      </a:pPr>
                      <a:endParaRPr lang="en-US" altLang="en-US" sz="1800" b="0">
                        <a:solidFill>
                          <a:srgbClr val="000000"/>
                        </a:solidFill>
                        <a:latin typeface="+mn-ea"/>
                        <a:cs typeface="+mn-ea"/>
                      </a:endParaRPr>
                    </a:p>
                  </a:txBody>
                  <a:tcPr marL="12700" marR="12700" marT="12700" vert="horz" anchor="ctr" anchorCtr="0"/>
                </a:tc>
                <a:tc vMerge="1">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7"/>
          <p:cNvSpPr/>
          <p:nvPr/>
        </p:nvSpPr>
        <p:spPr>
          <a:xfrm>
            <a:off x="1222375" y="715963"/>
            <a:ext cx="9915525" cy="5908040"/>
          </a:xfrm>
          <a:prstGeom prst="rect">
            <a:avLst/>
          </a:prstGeom>
          <a:noFill/>
          <a:ln w="9525">
            <a:noFill/>
          </a:ln>
        </p:spPr>
        <p:txBody>
          <a:bodyPr wrap="square" anchor="t" anchorCtr="0">
            <a:spAutoFit/>
          </a:bodyPr>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良好信息加分（</a:t>
            </a:r>
            <a:r>
              <a:rPr lang="en-US" altLang="zh-CN" sz="1800" dirty="0">
                <a:solidFill>
                  <a:srgbClr val="002060"/>
                </a:solidFill>
                <a:latin typeface="微软雅黑" panose="020B0503020204020204" pitchFamily="34" charset="-122"/>
                <a:ea typeface="微软雅黑" panose="020B0503020204020204" pitchFamily="34" charset="-122"/>
                <a:sym typeface="+mn-ea"/>
              </a:rPr>
              <a:t>40</a:t>
            </a:r>
            <a:r>
              <a:rPr lang="zh-CN" altLang="en-US" sz="1800" dirty="0">
                <a:solidFill>
                  <a:srgbClr val="002060"/>
                </a:solidFill>
                <a:latin typeface="微软雅黑" panose="020B0503020204020204" pitchFamily="34" charset="-122"/>
                <a:ea typeface="微软雅黑" panose="020B0503020204020204" pitchFamily="34" charset="-122"/>
                <a:sym typeface="+mn-ea"/>
              </a:rPr>
              <a:t>分）：对照《工程监理企业良好信息加分标准》（附件</a:t>
            </a:r>
            <a:r>
              <a:rPr lang="en-US" altLang="zh-CN" sz="1800" dirty="0">
                <a:solidFill>
                  <a:srgbClr val="002060"/>
                </a:solidFill>
                <a:latin typeface="微软雅黑" panose="020B0503020204020204" pitchFamily="34" charset="-122"/>
                <a:ea typeface="微软雅黑" panose="020B0503020204020204" pitchFamily="34" charset="-122"/>
                <a:sym typeface="+mn-ea"/>
              </a:rPr>
              <a:t>1</a:t>
            </a:r>
            <a:r>
              <a:rPr lang="zh-CN" altLang="en-US" sz="1800" dirty="0">
                <a:solidFill>
                  <a:srgbClr val="002060"/>
                </a:solidFill>
                <a:latin typeface="微软雅黑" panose="020B0503020204020204" pitchFamily="34" charset="-122"/>
                <a:ea typeface="微软雅黑" panose="020B0503020204020204" pitchFamily="34" charset="-122"/>
                <a:sym typeface="+mn-ea"/>
              </a:rPr>
              <a:t>）评分，最高</a:t>
            </a:r>
            <a:r>
              <a:rPr lang="en-US" altLang="zh-CN" sz="1800" dirty="0">
                <a:solidFill>
                  <a:srgbClr val="002060"/>
                </a:solidFill>
                <a:latin typeface="微软雅黑" panose="020B0503020204020204" pitchFamily="34" charset="-122"/>
                <a:ea typeface="微软雅黑" panose="020B0503020204020204" pitchFamily="34" charset="-122"/>
                <a:sym typeface="+mn-ea"/>
              </a:rPr>
              <a:t>40</a:t>
            </a:r>
            <a:r>
              <a:rPr lang="zh-CN" altLang="en-US" sz="1800" dirty="0">
                <a:solidFill>
                  <a:srgbClr val="002060"/>
                </a:solidFill>
                <a:latin typeface="微软雅黑" panose="020B0503020204020204" pitchFamily="34" charset="-122"/>
                <a:ea typeface="微软雅黑" panose="020B0503020204020204" pitchFamily="34" charset="-122"/>
                <a:sym typeface="+mn-ea"/>
              </a:rPr>
              <a:t>分。同一企业的同一类别或同一企业的同一工程具有同一性质不同级别良好信息的，按最高级别标准加分，不作累计加分。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不良信息扣分（</a:t>
            </a:r>
            <a:r>
              <a:rPr lang="en-US" altLang="zh-CN" sz="1800" dirty="0">
                <a:solidFill>
                  <a:srgbClr val="002060"/>
                </a:solidFill>
                <a:latin typeface="微软雅黑" panose="020B0503020204020204" pitchFamily="34" charset="-122"/>
                <a:ea typeface="微软雅黑" panose="020B0503020204020204" pitchFamily="34" charset="-122"/>
                <a:sym typeface="+mn-ea"/>
              </a:rPr>
              <a:t>70</a:t>
            </a:r>
            <a:r>
              <a:rPr lang="zh-CN" altLang="en-US" sz="1800" dirty="0">
                <a:solidFill>
                  <a:srgbClr val="002060"/>
                </a:solidFill>
                <a:latin typeface="微软雅黑" panose="020B0503020204020204" pitchFamily="34" charset="-122"/>
                <a:ea typeface="微软雅黑" panose="020B0503020204020204" pitchFamily="34" charset="-122"/>
                <a:sym typeface="+mn-ea"/>
              </a:rPr>
              <a:t>分）：根据企业被依法认定的违法行为对照《建筑施工企业不良信息扣分标准》（附件2）扣分，初始分70分。同一企业的同一事项涉及多个扣分标准的，按照扣分最高标准执行，不作累计扣分。</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  </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良好信息和不良信息涉及项目的原则上由项目所在地县级住房城乡建设主管部门负责采集，</a:t>
            </a:r>
            <a:br>
              <a:rPr lang="zh-CN" altLang="en-US" sz="1800" dirty="0">
                <a:solidFill>
                  <a:srgbClr val="002060"/>
                </a:solidFill>
                <a:latin typeface="微软雅黑" panose="020B0503020204020204" pitchFamily="34" charset="-122"/>
                <a:ea typeface="微软雅黑" panose="020B0503020204020204" pitchFamily="34" charset="-122"/>
                <a:sym typeface="+mn-ea"/>
              </a:rPr>
            </a:br>
            <a:r>
              <a:rPr lang="zh-CN" altLang="en-US" sz="1800" dirty="0">
                <a:solidFill>
                  <a:srgbClr val="002060"/>
                </a:solidFill>
                <a:latin typeface="微软雅黑" panose="020B0503020204020204" pitchFamily="34" charset="-122"/>
                <a:ea typeface="微软雅黑" panose="020B0503020204020204" pitchFamily="34" charset="-122"/>
                <a:sym typeface="+mn-ea"/>
              </a:rPr>
              <a:t>    </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其他良好信息和不良信息由企业注册地县级住房城乡建设主管部门负责采集，无需企业申报。</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zh-CN" altLang="en-US" sz="1800" dirty="0">
                <a:solidFill>
                  <a:srgbClr val="002060"/>
                </a:solidFill>
                <a:latin typeface="微软雅黑" panose="020B0503020204020204" pitchFamily="34" charset="-122"/>
                <a:ea typeface="微软雅黑" panose="020B0503020204020204" pitchFamily="34" charset="-122"/>
                <a:sym typeface="+mn-ea"/>
              </a:rPr>
              <a:t>    </a:t>
            </a:r>
            <a:endParaRPr lang="zh-CN" altLang="en-US" sz="1800" dirty="0">
              <a:solidFill>
                <a:srgbClr val="002060"/>
              </a:solidFill>
              <a:latin typeface="微软雅黑" panose="020B0503020204020204" pitchFamily="34" charset="-122"/>
              <a:ea typeface="微软雅黑" panose="020B0503020204020204" pitchFamily="34" charset="-122"/>
              <a:sym typeface="+mn-ea"/>
            </a:endParaRPr>
          </a:p>
          <a:p>
            <a:pPr algn="l"/>
            <a:r>
              <a:rPr lang="en-US" altLang="zh-CN" sz="1800" dirty="0">
                <a:solidFill>
                  <a:srgbClr val="002060"/>
                </a:solidFill>
                <a:latin typeface="微软雅黑" panose="020B0503020204020204" pitchFamily="34" charset="-122"/>
                <a:ea typeface="微软雅黑" panose="020B0503020204020204" pitchFamily="34" charset="-122"/>
                <a:sym typeface="+mn-ea"/>
              </a:rPr>
              <a:t>   </a:t>
            </a:r>
            <a:r>
              <a:rPr lang="zh-CN" altLang="en-US" sz="1800" dirty="0">
                <a:solidFill>
                  <a:srgbClr val="002060"/>
                </a:solidFill>
                <a:latin typeface="微软雅黑" panose="020B0503020204020204" pitchFamily="34" charset="-122"/>
                <a:ea typeface="微软雅黑" panose="020B0503020204020204" pitchFamily="34" charset="-122"/>
                <a:sym typeface="+mn-ea"/>
              </a:rPr>
              <a:t>各县（市、区）采集人员如下表</a:t>
            </a:r>
            <a:r>
              <a:rPr lang="en-US" altLang="zh-CN" sz="1800" dirty="0">
                <a:solidFill>
                  <a:srgbClr val="002060"/>
                </a:solidFill>
                <a:latin typeface="微软雅黑" panose="020B0503020204020204" pitchFamily="34" charset="-122"/>
                <a:ea typeface="微软雅黑" panose="020B0503020204020204" pitchFamily="34" charset="-122"/>
                <a:sym typeface="+mn-ea"/>
              </a:rPr>
              <a:t>:</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7"/>
          <p:cNvSpPr/>
          <p:nvPr/>
        </p:nvSpPr>
        <p:spPr>
          <a:xfrm>
            <a:off x="1127125" y="188278"/>
            <a:ext cx="9915525" cy="922020"/>
          </a:xfrm>
          <a:prstGeom prst="rect">
            <a:avLst/>
          </a:prstGeom>
          <a:noFill/>
          <a:ln w="9525">
            <a:noFill/>
          </a:ln>
        </p:spPr>
        <p:txBody>
          <a:bodyPr wrap="square" anchor="t" anchorCtr="0">
            <a:spAutoFit/>
          </a:bodyPr>
          <a:p>
            <a:pPr indent="323850" algn="ctr">
              <a:lnSpc>
                <a:spcPct val="150000"/>
              </a:lnSpc>
            </a:pPr>
            <a:endParaRPr lang="zh-CN" altLang="en-US" sz="1800" dirty="0">
              <a:solidFill>
                <a:srgbClr val="002060"/>
              </a:solidFill>
              <a:latin typeface="微软雅黑" panose="020B0503020204020204" pitchFamily="34" charset="-122"/>
              <a:ea typeface="微软雅黑" panose="020B0503020204020204" pitchFamily="34" charset="-122"/>
            </a:endParaRPr>
          </a:p>
          <a:p>
            <a:pPr indent="323850" algn="ctr">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sz="1800" dirty="0">
                <a:solidFill>
                  <a:srgbClr val="002060"/>
                </a:solidFill>
                <a:latin typeface="微软雅黑" panose="020B0503020204020204" pitchFamily="34" charset="-122"/>
                <a:ea typeface="微软雅黑" panose="020B0503020204020204" pitchFamily="34" charset="-122"/>
                <a:sym typeface="+mn-ea"/>
              </a:rPr>
              <a:t>监理企业信用评价各县（市、区）住建局</a:t>
            </a:r>
            <a:r>
              <a:rPr lang="zh-CN" sz="1800" dirty="0">
                <a:solidFill>
                  <a:srgbClr val="002060"/>
                </a:solidFill>
                <a:latin typeface="微软雅黑" panose="020B0503020204020204" pitchFamily="34" charset="-122"/>
                <a:ea typeface="微软雅黑" panose="020B0503020204020204" pitchFamily="34" charset="-122"/>
                <a:sym typeface="+mn-ea"/>
              </a:rPr>
              <a:t>采集</a:t>
            </a:r>
            <a:r>
              <a:rPr sz="1800" dirty="0">
                <a:solidFill>
                  <a:srgbClr val="002060"/>
                </a:solidFill>
                <a:latin typeface="微软雅黑" panose="020B0503020204020204" pitchFamily="34" charset="-122"/>
                <a:ea typeface="微软雅黑" panose="020B0503020204020204" pitchFamily="34" charset="-122"/>
                <a:sym typeface="+mn-ea"/>
              </a:rPr>
              <a:t>人员汇总表</a:t>
            </a:r>
            <a:endParaRPr sz="1800" dirty="0">
              <a:solidFill>
                <a:srgbClr val="002060"/>
              </a:solidFill>
              <a:latin typeface="微软雅黑" panose="020B0503020204020204" pitchFamily="34" charset="-122"/>
              <a:ea typeface="微软雅黑" panose="020B0503020204020204" pitchFamily="34" charset="-122"/>
              <a:sym typeface="+mn-ea"/>
            </a:endParaRPr>
          </a:p>
        </p:txBody>
      </p:sp>
      <p:graphicFrame>
        <p:nvGraphicFramePr>
          <p:cNvPr id="2" name="表格 1"/>
          <p:cNvGraphicFramePr/>
          <p:nvPr/>
        </p:nvGraphicFramePr>
        <p:xfrm>
          <a:off x="1828800" y="1524000"/>
          <a:ext cx="8534400" cy="3810000"/>
        </p:xfrm>
        <a:graphic>
          <a:graphicData uri="http://schemas.openxmlformats.org/drawingml/2006/table">
            <a:tbl>
              <a:tblPr firstRow="1" bandRow="1">
                <a:tableStyleId>{5C22544A-7EE6-4342-B048-85BDC9FD1C3A}</a:tableStyleId>
              </a:tblPr>
              <a:tblGrid>
                <a:gridCol w="2133600"/>
                <a:gridCol w="2133600"/>
                <a:gridCol w="2133600"/>
                <a:gridCol w="2133600"/>
              </a:tblGrid>
              <a:tr h="381000">
                <a:tc>
                  <a:txBody>
                    <a:bodyPr/>
                    <a:p>
                      <a:pPr algn="ctr">
                        <a:buNone/>
                      </a:pPr>
                      <a:r>
                        <a:rPr lang="zh-CN" altLang="en-US"/>
                        <a:t>序号</a:t>
                      </a:r>
                      <a:endParaRPr lang="zh-CN" altLang="en-US"/>
                    </a:p>
                  </a:txBody>
                  <a:tcPr anchor="ctr" anchorCtr="0"/>
                </a:tc>
                <a:tc>
                  <a:txBody>
                    <a:bodyPr/>
                    <a:p>
                      <a:pPr algn="ctr">
                        <a:buNone/>
                      </a:pPr>
                      <a:r>
                        <a:rPr lang="zh-CN" altLang="en-US"/>
                        <a:t>单位</a:t>
                      </a:r>
                      <a:endParaRPr lang="zh-CN" altLang="en-US"/>
                    </a:p>
                  </a:txBody>
                  <a:tcPr anchor="ctr" anchorCtr="0"/>
                </a:tc>
                <a:tc>
                  <a:txBody>
                    <a:bodyPr/>
                    <a:p>
                      <a:pPr algn="ctr">
                        <a:buNone/>
                      </a:pPr>
                      <a:r>
                        <a:rPr lang="zh-CN" altLang="en-US"/>
                        <a:t>联系人</a:t>
                      </a:r>
                      <a:endParaRPr lang="zh-CN" altLang="en-US"/>
                    </a:p>
                  </a:txBody>
                  <a:tcPr anchor="ctr" anchorCtr="0"/>
                </a:tc>
                <a:tc>
                  <a:txBody>
                    <a:bodyPr/>
                    <a:p>
                      <a:pPr algn="ctr">
                        <a:buNone/>
                      </a:pPr>
                      <a:r>
                        <a:rPr lang="zh-CN" altLang="en-US"/>
                        <a:t>联系方式</a:t>
                      </a:r>
                      <a:endParaRPr lang="zh-CN" altLang="en-US"/>
                    </a:p>
                  </a:txBody>
                  <a:tcPr anchor="ctr" anchorCtr="0"/>
                </a:tc>
              </a:tr>
              <a:tr h="381000">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1</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市本级（涉及企业）</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叶蓉</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0570-3023728</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381000">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2</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市本级（涉及项目）</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余忆彬</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0570-3037652</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381000">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3</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衢江区住建局</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陈潇君</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0570-2298688</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381000">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4</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柯城区住建局</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张子怡</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0570-3020066</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381000">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5</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龙游县住建局</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赵晓璐</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0570-7024085</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381000">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6</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江山市住建局</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毛俊鑫</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0570-4022063</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381000">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7</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常山县住建局</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胡其皓</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0570-5896938</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381000">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8</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开化县住建局</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咸芹芹</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0570-6529714</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381000">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9</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智造新城建管部</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宣卓文</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600" b="0">
                          <a:latin typeface="Calibri" panose="020F0502020204030204" pitchFamily="34" charset="0"/>
                          <a:ea typeface="宋体" panose="02010600030101010101" pitchFamily="2" charset="-122"/>
                          <a:cs typeface="Times New Roman" panose="02020603050405020304" charset="0"/>
                        </a:rPr>
                        <a:t>0570-3851268</a:t>
                      </a:r>
                      <a:endParaRPr lang="en-US" altLang="en-US" sz="16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《工程监理企业良好信息加分标准》</a:t>
            </a:r>
            <a:endParaRPr lang="zh-CN" altLang="en-US"/>
          </a:p>
        </p:txBody>
      </p:sp>
      <p:sp>
        <p:nvSpPr>
          <p:cNvPr id="6" name="文本框 5"/>
          <p:cNvSpPr txBox="1"/>
          <p:nvPr/>
        </p:nvSpPr>
        <p:spPr>
          <a:xfrm>
            <a:off x="1271270" y="4869180"/>
            <a:ext cx="10241280" cy="368300"/>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注：表彰奖励加分要求和逻辑基本与施工企业信用评价一致，目前暂无市、县级住建部门表彰加分。</a:t>
            </a:r>
            <a:endParaRPr lang="en-US" altLang="zh-CN"/>
          </a:p>
        </p:txBody>
      </p:sp>
      <p:pic>
        <p:nvPicPr>
          <p:cNvPr id="4" name="图片 3"/>
          <p:cNvPicPr>
            <a:picLocks noChangeAspect="1"/>
          </p:cNvPicPr>
          <p:nvPr/>
        </p:nvPicPr>
        <p:blipFill>
          <a:blip r:embed="rId1"/>
          <a:stretch>
            <a:fillRect/>
          </a:stretch>
        </p:blipFill>
        <p:spPr>
          <a:xfrm>
            <a:off x="743585" y="692785"/>
            <a:ext cx="10906125" cy="3790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《工程监理企业良好信息加分标准》</a:t>
            </a:r>
            <a:endParaRPr lang="zh-CN" altLang="en-US"/>
          </a:p>
        </p:txBody>
      </p:sp>
      <p:sp>
        <p:nvSpPr>
          <p:cNvPr id="6" name="文本框 5"/>
          <p:cNvSpPr txBox="1"/>
          <p:nvPr/>
        </p:nvSpPr>
        <p:spPr>
          <a:xfrm>
            <a:off x="747395" y="5156835"/>
            <a:ext cx="11384280" cy="1198880"/>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注：工程奖项加分逻辑与施工企业信用评价也基本一致，</a:t>
            </a:r>
            <a:r>
              <a:rPr lang="zh-CN" altLang="en-US" dirty="0">
                <a:solidFill>
                  <a:srgbClr val="002060"/>
                </a:solidFill>
                <a:latin typeface="微软雅黑" panose="020B0503020204020204" pitchFamily="34" charset="-122"/>
                <a:ea typeface="微软雅黑" panose="020B0503020204020204" pitchFamily="34" charset="-122"/>
                <a:sym typeface="+mn-ea"/>
              </a:rPr>
              <a:t>获奖项目需在平台为竣工状态、优质工程为本地区质量</a:t>
            </a:r>
            <a:br>
              <a:rPr lang="zh-CN" altLang="en-US" dirty="0">
                <a:solidFill>
                  <a:srgbClr val="002060"/>
                </a:solidFill>
                <a:latin typeface="微软雅黑" panose="020B0503020204020204" pitchFamily="34" charset="-122"/>
                <a:ea typeface="微软雅黑" panose="020B0503020204020204" pitchFamily="34" charset="-122"/>
                <a:sym typeface="+mn-ea"/>
              </a:rPr>
            </a:br>
            <a:r>
              <a:rPr lang="zh-CN" altLang="en-US" dirty="0">
                <a:solidFill>
                  <a:srgbClr val="002060"/>
                </a:solidFill>
                <a:latin typeface="微软雅黑" panose="020B0503020204020204" pitchFamily="34" charset="-122"/>
                <a:ea typeface="微软雅黑" panose="020B0503020204020204" pitchFamily="34" charset="-122"/>
                <a:sym typeface="+mn-ea"/>
              </a:rPr>
              <a:t> </a:t>
            </a:r>
            <a:r>
              <a:rPr lang="en-US" altLang="zh-CN" dirty="0">
                <a:solidFill>
                  <a:srgbClr val="002060"/>
                </a:solidFill>
                <a:latin typeface="微软雅黑" panose="020B0503020204020204" pitchFamily="34" charset="-122"/>
                <a:ea typeface="微软雅黑" panose="020B0503020204020204" pitchFamily="34" charset="-122"/>
                <a:sym typeface="+mn-ea"/>
              </a:rPr>
              <a:t>   </a:t>
            </a:r>
            <a:r>
              <a:rPr lang="zh-CN" altLang="en-US" dirty="0">
                <a:solidFill>
                  <a:srgbClr val="002060"/>
                </a:solidFill>
                <a:latin typeface="微软雅黑" panose="020B0503020204020204" pitchFamily="34" charset="-122"/>
                <a:ea typeface="微软雅黑" panose="020B0503020204020204" pitchFamily="34" charset="-122"/>
                <a:sym typeface="+mn-ea"/>
              </a:rPr>
              <a:t>最高奖，市里评的“优质结构”、“市政金奖”、“优秀园林工程奖”以及其他协会（组织）评定的优质工</a:t>
            </a:r>
            <a:br>
              <a:rPr lang="zh-CN" altLang="en-US" dirty="0">
                <a:solidFill>
                  <a:srgbClr val="002060"/>
                </a:solidFill>
                <a:latin typeface="微软雅黑" panose="020B0503020204020204" pitchFamily="34" charset="-122"/>
                <a:ea typeface="微软雅黑" panose="020B0503020204020204" pitchFamily="34" charset="-122"/>
                <a:sym typeface="+mn-ea"/>
              </a:rPr>
            </a:br>
            <a:r>
              <a:rPr lang="zh-CN" altLang="en-US" dirty="0">
                <a:solidFill>
                  <a:srgbClr val="002060"/>
                </a:solidFill>
                <a:latin typeface="微软雅黑" panose="020B0503020204020204" pitchFamily="34" charset="-122"/>
                <a:ea typeface="微软雅黑" panose="020B0503020204020204" pitchFamily="34" charset="-122"/>
                <a:sym typeface="+mn-ea"/>
              </a:rPr>
              <a:t> </a:t>
            </a:r>
            <a:r>
              <a:rPr lang="en-US" altLang="zh-CN" dirty="0">
                <a:solidFill>
                  <a:srgbClr val="002060"/>
                </a:solidFill>
                <a:latin typeface="微软雅黑" panose="020B0503020204020204" pitchFamily="34" charset="-122"/>
                <a:ea typeface="微软雅黑" panose="020B0503020204020204" pitchFamily="34" charset="-122"/>
                <a:sym typeface="+mn-ea"/>
              </a:rPr>
              <a:t>   </a:t>
            </a:r>
            <a:r>
              <a:rPr lang="zh-CN" altLang="en-US" dirty="0">
                <a:solidFill>
                  <a:srgbClr val="002060"/>
                </a:solidFill>
                <a:latin typeface="微软雅黑" panose="020B0503020204020204" pitchFamily="34" charset="-122"/>
                <a:ea typeface="微软雅黑" panose="020B0503020204020204" pitchFamily="34" charset="-122"/>
                <a:sym typeface="+mn-ea"/>
              </a:rPr>
              <a:t>程、标化工地等奖项均不列入信用评价范围。</a:t>
            </a:r>
            <a:endParaRPr lang="zh-CN" altLang="en-US" dirty="0">
              <a:solidFill>
                <a:srgbClr val="002060"/>
              </a:solidFill>
              <a:latin typeface="微软雅黑" panose="020B0503020204020204" pitchFamily="34" charset="-122"/>
              <a:ea typeface="微软雅黑" panose="020B0503020204020204" pitchFamily="34" charset="-122"/>
              <a:sym typeface="+mn-ea"/>
            </a:endParaRPr>
          </a:p>
          <a:p>
            <a:pPr algn="l"/>
            <a:endParaRPr lang="en-US" altLang="zh-CN"/>
          </a:p>
        </p:txBody>
      </p:sp>
      <p:pic>
        <p:nvPicPr>
          <p:cNvPr id="2" name="图片 1"/>
          <p:cNvPicPr>
            <a:picLocks noChangeAspect="1"/>
          </p:cNvPicPr>
          <p:nvPr/>
        </p:nvPicPr>
        <p:blipFill>
          <a:blip r:embed="rId1"/>
          <a:stretch>
            <a:fillRect/>
          </a:stretch>
        </p:blipFill>
        <p:spPr>
          <a:xfrm>
            <a:off x="614680" y="980440"/>
            <a:ext cx="10963275" cy="3457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5325" y="324485"/>
            <a:ext cx="3840480" cy="36830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《工程监理企业良好信息加分标准》</a:t>
            </a:r>
            <a:endParaRPr lang="zh-CN" altLang="en-US"/>
          </a:p>
        </p:txBody>
      </p:sp>
      <p:sp>
        <p:nvSpPr>
          <p:cNvPr id="6" name="文本框 5"/>
          <p:cNvSpPr txBox="1"/>
          <p:nvPr/>
        </p:nvSpPr>
        <p:spPr>
          <a:xfrm>
            <a:off x="839470" y="4076700"/>
            <a:ext cx="11269980" cy="1476375"/>
          </a:xfrm>
          <a:prstGeom prst="rect">
            <a:avLst/>
          </a:prstGeom>
          <a:noFill/>
        </p:spPr>
        <p:txBody>
          <a:bodyPr wrap="none" rtlCol="0">
            <a:spAutoFit/>
          </a:bodyPr>
          <a:p>
            <a:pPr algn="l"/>
            <a:r>
              <a:rPr lang="zh-CN" altLang="en-US" sz="1800" dirty="0">
                <a:solidFill>
                  <a:srgbClr val="002060"/>
                </a:solidFill>
                <a:latin typeface="微软雅黑" panose="020B0503020204020204" pitchFamily="34" charset="-122"/>
                <a:ea typeface="微软雅黑" panose="020B0503020204020204" pitchFamily="34" charset="-122"/>
              </a:rPr>
              <a:t>注：</a:t>
            </a: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a:solidFill>
                  <a:srgbClr val="002060"/>
                </a:solidFill>
                <a:latin typeface="微软雅黑" panose="020B0503020204020204" pitchFamily="34" charset="-122"/>
                <a:ea typeface="微软雅黑" panose="020B0503020204020204" pitchFamily="34" charset="-122"/>
              </a:rPr>
              <a:t>企业技术中心、高新技术企业申报时间和流程与前文施工企业一致。</a:t>
            </a:r>
            <a:br>
              <a:rPr lang="zh-CN" altLang="en-US" sz="1800" dirty="0">
                <a:solidFill>
                  <a:srgbClr val="002060"/>
                </a:solidFill>
                <a:latin typeface="微软雅黑" panose="020B0503020204020204" pitchFamily="34" charset="-122"/>
                <a:ea typeface="微软雅黑" panose="020B0503020204020204" pitchFamily="34" charset="-122"/>
              </a:rPr>
            </a:br>
            <a:r>
              <a:rPr lang="en-US" altLang="zh-CN" sz="1800" dirty="0">
                <a:solidFill>
                  <a:srgbClr val="002060"/>
                </a:solidFill>
                <a:latin typeface="微软雅黑" panose="020B0503020204020204" pitchFamily="34" charset="-122"/>
                <a:ea typeface="微软雅黑" panose="020B0503020204020204" pitchFamily="34" charset="-122"/>
              </a:rPr>
              <a:t>    2.</a:t>
            </a:r>
            <a:r>
              <a:rPr lang="zh-CN" altLang="en-US" sz="1800" dirty="0">
                <a:solidFill>
                  <a:srgbClr val="002060"/>
                </a:solidFill>
                <a:latin typeface="微软雅黑" panose="020B0503020204020204" pitchFamily="34" charset="-122"/>
                <a:ea typeface="微软雅黑" panose="020B0503020204020204" pitchFamily="34" charset="-122"/>
              </a:rPr>
              <a:t>“守合同、重信用”可登录https://szxt.zjamr.zj.gov.cn/（浙江省守合同重信用企业公示申报系统）</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zh-CN" altLang="en-US" sz="1800"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查询申报细则和流程。</a:t>
            </a:r>
            <a:endParaRPr lang="zh-CN" altLang="en-US" sz="1800" dirty="0">
              <a:solidFill>
                <a:srgbClr val="002060"/>
              </a:solidFill>
              <a:latin typeface="微软雅黑" panose="020B0503020204020204" pitchFamily="34" charset="-122"/>
              <a:ea typeface="微软雅黑" panose="020B0503020204020204" pitchFamily="34" charset="-122"/>
            </a:endParaRPr>
          </a:p>
          <a:p>
            <a:pPr algn="l"/>
            <a:r>
              <a:rPr lang="en-US" altLang="zh-CN" sz="1800" dirty="0">
                <a:solidFill>
                  <a:srgbClr val="002060"/>
                </a:solidFill>
                <a:latin typeface="微软雅黑" panose="020B0503020204020204" pitchFamily="34" charset="-122"/>
                <a:ea typeface="微软雅黑" panose="020B0503020204020204" pitchFamily="34" charset="-122"/>
              </a:rPr>
              <a:t>    3.</a:t>
            </a:r>
            <a:r>
              <a:rPr lang="zh-CN" altLang="en-US" sz="1800" dirty="0">
                <a:solidFill>
                  <a:srgbClr val="002060"/>
                </a:solidFill>
                <a:latin typeface="微软雅黑" panose="020B0503020204020204" pitchFamily="34" charset="-122"/>
                <a:ea typeface="微软雅黑" panose="020B0503020204020204" pitchFamily="34" charset="-122"/>
              </a:rPr>
              <a:t>比施工企业多了省级平安工地称号加分内容，详见《省建设厅关于印发浙江省房屋建筑和市政基础设施</a:t>
            </a:r>
            <a:br>
              <a:rPr lang="zh-CN" altLang="en-US" sz="1800" dirty="0">
                <a:solidFill>
                  <a:srgbClr val="002060"/>
                </a:solidFill>
                <a:latin typeface="微软雅黑" panose="020B0503020204020204" pitchFamily="34" charset="-122"/>
                <a:ea typeface="微软雅黑" panose="020B0503020204020204" pitchFamily="34" charset="-122"/>
              </a:rPr>
            </a:b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工程“平安工地”建设指南的通知》（浙建管发〔2022〕99号）文件中的考核条件和程序。</a:t>
            </a:r>
            <a:endParaRPr lang="zh-CN" altLang="en-US" sz="1800" dirty="0">
              <a:solidFill>
                <a:srgbClr val="00206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33400" y="620395"/>
            <a:ext cx="11125200" cy="285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550863" y="260985"/>
            <a:ext cx="10194925" cy="6739255"/>
          </a:xfrm>
          <a:prstGeom prst="rect">
            <a:avLst/>
          </a:prstGeom>
          <a:noFill/>
          <a:ln w="9525">
            <a:noFill/>
          </a:ln>
        </p:spPr>
        <p:txBody>
          <a:bodyPr wrap="square" anchor="t" anchorCtr="0">
            <a:spAutoFit/>
          </a:bodyPr>
          <a:p>
            <a:r>
              <a:rPr lang="zh-CN" noProof="1" dirty="0">
                <a:solidFill>
                  <a:srgbClr val="002060"/>
                </a:solidFill>
                <a:latin typeface="微软雅黑" panose="020B0503020204020204" pitchFamily="34" charset="-122"/>
                <a:ea typeface="微软雅黑" panose="020B0503020204020204" pitchFamily="34" charset="-122"/>
                <a:cs typeface="+mn-cs"/>
              </a:rPr>
              <a:t>（二）专用指标改动（</a:t>
            </a:r>
            <a:r>
              <a:rPr lang="en-US" altLang="zh-CN" noProof="1" dirty="0">
                <a:solidFill>
                  <a:srgbClr val="002060"/>
                </a:solidFill>
                <a:latin typeface="微软雅黑" panose="020B0503020204020204" pitchFamily="34" charset="-122"/>
                <a:ea typeface="微软雅黑" panose="020B0503020204020204" pitchFamily="34" charset="-122"/>
                <a:cs typeface="+mn-cs"/>
              </a:rPr>
              <a:t>500</a:t>
            </a:r>
            <a:r>
              <a:rPr lang="zh-CN" altLang="en-US" noProof="1" dirty="0">
                <a:solidFill>
                  <a:srgbClr val="002060"/>
                </a:solidFill>
                <a:latin typeface="微软雅黑" panose="020B0503020204020204" pitchFamily="34" charset="-122"/>
                <a:ea typeface="微软雅黑" panose="020B0503020204020204" pitchFamily="34" charset="-122"/>
                <a:cs typeface="+mn-cs"/>
              </a:rPr>
              <a:t>分</a:t>
            </a:r>
            <a:r>
              <a:rPr lang="zh-CN" noProof="1" dirty="0">
                <a:solidFill>
                  <a:srgbClr val="002060"/>
                </a:solidFill>
                <a:latin typeface="微软雅黑" panose="020B0503020204020204" pitchFamily="34" charset="-122"/>
                <a:ea typeface="微软雅黑" panose="020B0503020204020204" pitchFamily="34" charset="-122"/>
                <a:cs typeface="+mn-cs"/>
              </a:rPr>
              <a:t>）</a:t>
            </a:r>
            <a:endParaRPr lang="zh-CN" noProof="1" dirty="0">
              <a:solidFill>
                <a:srgbClr val="002060"/>
              </a:solidFill>
              <a:latin typeface="微软雅黑" panose="020B0503020204020204" pitchFamily="34" charset="-122"/>
              <a:ea typeface="微软雅黑" panose="020B0503020204020204" pitchFamily="34" charset="-122"/>
              <a:cs typeface="+mn-cs"/>
            </a:endParaRPr>
          </a:p>
          <a:p>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altLang="en-US" noProof="1" dirty="0">
                <a:solidFill>
                  <a:srgbClr val="002060"/>
                </a:solidFill>
                <a:latin typeface="微软雅黑" panose="020B0503020204020204" pitchFamily="34" charset="-122"/>
                <a:ea typeface="微软雅黑" panose="020B0503020204020204" pitchFamily="34" charset="-122"/>
                <a:cs typeface="+mn-cs"/>
              </a:rPr>
              <a:t>信息归集：专用指标内容依托“浙里工程建设现场管控应用”下面的子系统“信用管理”模块予以管理使用</a:t>
            </a:r>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a:p>
            <a:r>
              <a:rPr lang="zh-CN" altLang="en-US" noProof="1" dirty="0">
                <a:solidFill>
                  <a:srgbClr val="002060"/>
                </a:solidFill>
                <a:latin typeface="微软雅黑" panose="020B0503020204020204" pitchFamily="34" charset="-122"/>
                <a:ea typeface="微软雅黑" panose="020B0503020204020204" pitchFamily="34" charset="-122"/>
                <a:cs typeface="+mn-cs"/>
              </a:rPr>
              <a:t> </a:t>
            </a:r>
            <a:r>
              <a:rPr lang="en-US" altLang="zh-CN" noProof="1" dirty="0">
                <a:solidFill>
                  <a:srgbClr val="002060"/>
                </a:solidFill>
                <a:latin typeface="微软雅黑" panose="020B0503020204020204" pitchFamily="34" charset="-122"/>
                <a:ea typeface="微软雅黑" panose="020B0503020204020204" pitchFamily="34" charset="-122"/>
                <a:cs typeface="+mn-cs"/>
              </a:rPr>
              <a:t>    </a:t>
            </a:r>
            <a:endParaRPr lang="en-US" altLang="zh-CN" noProof="1" dirty="0">
              <a:solidFill>
                <a:srgbClr val="002060"/>
              </a:solidFill>
              <a:latin typeface="微软雅黑" panose="020B0503020204020204" pitchFamily="34" charset="-122"/>
              <a:ea typeface="微软雅黑" panose="020B0503020204020204" pitchFamily="34" charset="-122"/>
              <a:cs typeface="+mn-cs"/>
            </a:endParaRPr>
          </a:p>
          <a:p>
            <a:endParaRPr lang="en-US" altLang="zh-CN" noProof="1" dirty="0">
              <a:solidFill>
                <a:srgbClr val="002060"/>
              </a:solidFill>
              <a:latin typeface="微软雅黑" panose="020B0503020204020204" pitchFamily="34" charset="-122"/>
              <a:ea typeface="微软雅黑" panose="020B0503020204020204" pitchFamily="34" charset="-122"/>
              <a:cs typeface="+mn-cs"/>
            </a:endParaRPr>
          </a:p>
          <a:p>
            <a:endParaRPr lang="en-US" altLang="zh-CN" noProof="1" dirty="0">
              <a:solidFill>
                <a:srgbClr val="002060"/>
              </a:solidFill>
              <a:latin typeface="微软雅黑" panose="020B0503020204020204" pitchFamily="34" charset="-122"/>
              <a:ea typeface="微软雅黑" panose="020B0503020204020204" pitchFamily="34" charset="-122"/>
              <a:cs typeface="+mn-cs"/>
            </a:endParaRPr>
          </a:p>
          <a:p>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altLang="en-US" noProof="1" dirty="0">
                <a:solidFill>
                  <a:srgbClr val="002060"/>
                </a:solidFill>
                <a:latin typeface="微软雅黑" panose="020B0503020204020204" pitchFamily="34" charset="-122"/>
                <a:ea typeface="微软雅黑" panose="020B0503020204020204" pitchFamily="34" charset="-122"/>
                <a:cs typeface="+mn-cs"/>
              </a:rPr>
              <a:t>基本情况：</a:t>
            </a:r>
            <a:r>
              <a:rPr lang="zh-CN" noProof="1" dirty="0">
                <a:solidFill>
                  <a:srgbClr val="002060"/>
                </a:solidFill>
                <a:latin typeface="微软雅黑" panose="020B0503020204020204" pitchFamily="34" charset="-122"/>
                <a:ea typeface="微软雅黑" panose="020B0503020204020204" pitchFamily="34" charset="-122"/>
                <a:cs typeface="+mn-cs"/>
              </a:rPr>
              <a:t>新版专用指标包含浙江省建筑施工企业信用评价（</a:t>
            </a:r>
            <a:r>
              <a:rPr lang="en-US" altLang="zh-CN" noProof="1" dirty="0">
                <a:solidFill>
                  <a:srgbClr val="002060"/>
                </a:solidFill>
                <a:latin typeface="微软雅黑" panose="020B0503020204020204" pitchFamily="34" charset="-122"/>
                <a:ea typeface="微软雅黑" panose="020B0503020204020204" pitchFamily="34" charset="-122"/>
                <a:cs typeface="+mn-cs"/>
              </a:rPr>
              <a:t>300</a:t>
            </a:r>
            <a:r>
              <a:rPr lang="zh-CN" altLang="en-US" noProof="1" dirty="0">
                <a:solidFill>
                  <a:srgbClr val="002060"/>
                </a:solidFill>
                <a:latin typeface="微软雅黑" panose="020B0503020204020204" pitchFamily="34" charset="-122"/>
                <a:ea typeface="微软雅黑" panose="020B0503020204020204" pitchFamily="34" charset="-122"/>
                <a:cs typeface="+mn-cs"/>
              </a:rPr>
              <a:t>分</a:t>
            </a:r>
            <a:r>
              <a:rPr lang="zh-CN" noProof="1" dirty="0">
                <a:solidFill>
                  <a:srgbClr val="002060"/>
                </a:solidFill>
                <a:latin typeface="微软雅黑" panose="020B0503020204020204" pitchFamily="34" charset="-122"/>
                <a:ea typeface="微软雅黑" panose="020B0503020204020204" pitchFamily="34" charset="-122"/>
                <a:cs typeface="+mn-cs"/>
              </a:rPr>
              <a:t>）、施工现场行为（</a:t>
            </a:r>
            <a:r>
              <a:rPr lang="en-US" altLang="zh-CN" noProof="1" dirty="0">
                <a:solidFill>
                  <a:srgbClr val="002060"/>
                </a:solidFill>
                <a:latin typeface="微软雅黑" panose="020B0503020204020204" pitchFamily="34" charset="-122"/>
                <a:ea typeface="微软雅黑" panose="020B0503020204020204" pitchFamily="34" charset="-122"/>
                <a:cs typeface="+mn-cs"/>
              </a:rPr>
              <a:t>200</a:t>
            </a:r>
            <a:r>
              <a:rPr lang="zh-CN" altLang="en-US" noProof="1" dirty="0">
                <a:solidFill>
                  <a:srgbClr val="002060"/>
                </a:solidFill>
                <a:latin typeface="微软雅黑" panose="020B0503020204020204" pitchFamily="34" charset="-122"/>
                <a:ea typeface="微软雅黑" panose="020B0503020204020204" pitchFamily="34" charset="-122"/>
                <a:cs typeface="+mn-cs"/>
              </a:rPr>
              <a:t>分</a:t>
            </a:r>
            <a:r>
              <a:rPr lang="zh-CN" noProof="1" dirty="0">
                <a:solidFill>
                  <a:srgbClr val="002060"/>
                </a:solidFill>
                <a:latin typeface="微软雅黑" panose="020B0503020204020204" pitchFamily="34" charset="-122"/>
                <a:ea typeface="微软雅黑" panose="020B0503020204020204" pitchFamily="34" charset="-122"/>
                <a:cs typeface="+mn-cs"/>
              </a:rPr>
              <a:t>）</a:t>
            </a:r>
            <a:r>
              <a:rPr lang="en-US" altLang="zh-CN" noProof="1" dirty="0">
                <a:solidFill>
                  <a:srgbClr val="002060"/>
                </a:solidFill>
                <a:latin typeface="微软雅黑" panose="020B0503020204020204" pitchFamily="34" charset="-122"/>
                <a:ea typeface="微软雅黑" panose="020B0503020204020204" pitchFamily="34" charset="-122"/>
                <a:cs typeface="+mn-cs"/>
              </a:rPr>
              <a:t>2</a:t>
            </a:r>
            <a:r>
              <a:rPr lang="zh-CN" noProof="1" dirty="0">
                <a:solidFill>
                  <a:srgbClr val="002060"/>
                </a:solidFill>
                <a:latin typeface="微软雅黑" panose="020B0503020204020204" pitchFamily="34" charset="-122"/>
                <a:ea typeface="微软雅黑" panose="020B0503020204020204" pitchFamily="34" charset="-122"/>
                <a:cs typeface="+mn-cs"/>
              </a:rPr>
              <a:t>个一级指标，其中“</a:t>
            </a:r>
            <a:r>
              <a:rPr lang="zh-CN" dirty="0">
                <a:solidFill>
                  <a:srgbClr val="002060"/>
                </a:solidFill>
                <a:latin typeface="微软雅黑" panose="020B0503020204020204" pitchFamily="34" charset="-122"/>
                <a:ea typeface="微软雅黑" panose="020B0503020204020204" pitchFamily="34" charset="-122"/>
                <a:sym typeface="+mn-ea"/>
              </a:rPr>
              <a:t>施工现场行为”包含业主评价、标杆工地、民工学校、项目党建、“红灰榜”评比、检查通报、日常监管等</a:t>
            </a:r>
            <a:r>
              <a:rPr lang="zh-CN" altLang="en-US" dirty="0">
                <a:solidFill>
                  <a:srgbClr val="002060"/>
                </a:solidFill>
                <a:latin typeface="微软雅黑" panose="020B0503020204020204" pitchFamily="34" charset="-122"/>
                <a:ea typeface="微软雅黑" panose="020B0503020204020204" pitchFamily="34" charset="-122"/>
                <a:sym typeface="+mn-ea"/>
              </a:rPr>
              <a:t>使用率较高的</a:t>
            </a:r>
            <a:r>
              <a:rPr lang="en-US" altLang="zh-CN" dirty="0">
                <a:solidFill>
                  <a:srgbClr val="002060"/>
                </a:solidFill>
                <a:latin typeface="微软雅黑" panose="020B0503020204020204" pitchFamily="34" charset="-122"/>
                <a:ea typeface="微软雅黑" panose="020B0503020204020204" pitchFamily="34" charset="-122"/>
                <a:sym typeface="+mn-ea"/>
              </a:rPr>
              <a:t>7</a:t>
            </a:r>
            <a:r>
              <a:rPr lang="zh-CN" altLang="en-US" dirty="0">
                <a:solidFill>
                  <a:srgbClr val="002060"/>
                </a:solidFill>
                <a:latin typeface="微软雅黑" panose="020B0503020204020204" pitchFamily="34" charset="-122"/>
                <a:ea typeface="微软雅黑" panose="020B0503020204020204" pitchFamily="34" charset="-122"/>
                <a:sym typeface="+mn-ea"/>
              </a:rPr>
              <a:t>个二级指标，保持了政策的相对稳定性和延续性。</a:t>
            </a:r>
            <a:endParaRPr lang="zh-CN" altLang="en-US" dirty="0">
              <a:solidFill>
                <a:srgbClr val="002060"/>
              </a:solidFill>
              <a:latin typeface="微软雅黑" panose="020B0503020204020204" pitchFamily="34" charset="-122"/>
              <a:ea typeface="微软雅黑" panose="020B0503020204020204" pitchFamily="34" charset="-122"/>
              <a:sym typeface="+mn-ea"/>
            </a:endParaRPr>
          </a:p>
          <a:p>
            <a:r>
              <a:rPr lang="en-US" altLang="zh-CN" dirty="0">
                <a:solidFill>
                  <a:srgbClr val="002060"/>
                </a:solidFill>
                <a:latin typeface="微软雅黑" panose="020B0503020204020204" pitchFamily="34" charset="-122"/>
                <a:ea typeface="微软雅黑" panose="020B0503020204020204" pitchFamily="34" charset="-122"/>
                <a:sym typeface="+mn-ea"/>
              </a:rPr>
              <a:t>      </a:t>
            </a:r>
            <a:r>
              <a:rPr lang="zh-CN" altLang="en-US" dirty="0">
                <a:solidFill>
                  <a:srgbClr val="002060"/>
                </a:solidFill>
                <a:latin typeface="微软雅黑" panose="020B0503020204020204" pitchFamily="34" charset="-122"/>
                <a:ea typeface="微软雅黑" panose="020B0503020204020204" pitchFamily="34" charset="-122"/>
                <a:sym typeface="+mn-ea"/>
              </a:rPr>
              <a:t>新版指标与旧版文件指标改动情况如下：</a:t>
            </a:r>
            <a:endParaRPr lang="zh-CN"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sym typeface="+mn-ea"/>
            </a:endParaRPr>
          </a:p>
          <a:p>
            <a:endParaRPr lang="zh-CN" sz="1800" noProof="1" dirty="0">
              <a:solidFill>
                <a:srgbClr val="00206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21765" y="1124585"/>
            <a:ext cx="9348470" cy="3938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11225" y="123190"/>
            <a:ext cx="10845165" cy="6612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75760" y="476885"/>
            <a:ext cx="3840480" cy="645160"/>
          </a:xfrm>
          <a:prstGeom prst="rect">
            <a:avLst/>
          </a:prstGeom>
          <a:noFill/>
        </p:spPr>
        <p:txBody>
          <a:bodyPr wrap="none" rtlCol="0" anchor="t">
            <a:spAutoFit/>
          </a:bodyPr>
          <a:p>
            <a:pPr algn="ctr"/>
            <a:r>
              <a:rPr lang="zh-CN" altLang="en-US" dirty="0">
                <a:solidFill>
                  <a:srgbClr val="002060"/>
                </a:solidFill>
                <a:latin typeface="微软雅黑" panose="020B0503020204020204" pitchFamily="34" charset="-122"/>
                <a:ea typeface="微软雅黑" panose="020B0503020204020204" pitchFamily="34" charset="-122"/>
                <a:sym typeface="+mn-ea"/>
              </a:rPr>
              <a:t>全省各地监理企业信用等级划分标准</a:t>
            </a:r>
            <a:endParaRPr lang="zh-CN" altLang="en-US" dirty="0">
              <a:solidFill>
                <a:srgbClr val="002060"/>
              </a:solidFill>
              <a:latin typeface="微软雅黑" panose="020B0503020204020204" pitchFamily="34" charset="-122"/>
              <a:ea typeface="微软雅黑" panose="020B0503020204020204" pitchFamily="34" charset="-122"/>
              <a:sym typeface="+mn-ea"/>
            </a:endParaRPr>
          </a:p>
          <a:p>
            <a:endParaRPr lang="en-US" altLang="zh-CN"/>
          </a:p>
        </p:txBody>
      </p:sp>
      <p:graphicFrame>
        <p:nvGraphicFramePr>
          <p:cNvPr id="3" name="表格 2"/>
          <p:cNvGraphicFramePr/>
          <p:nvPr/>
        </p:nvGraphicFramePr>
        <p:xfrm>
          <a:off x="1183640" y="908685"/>
          <a:ext cx="9824400" cy="5760720"/>
        </p:xfrm>
        <a:graphic>
          <a:graphicData uri="http://schemas.openxmlformats.org/drawingml/2006/table">
            <a:tbl>
              <a:tblPr firstRow="1" bandRow="1">
                <a:tableStyleId>{5C22544A-7EE6-4342-B048-85BDC9FD1C3A}</a:tableStyleId>
              </a:tblPr>
              <a:tblGrid>
                <a:gridCol w="1554480"/>
                <a:gridCol w="2052000"/>
                <a:gridCol w="1554480"/>
                <a:gridCol w="1554480"/>
                <a:gridCol w="1554480"/>
                <a:gridCol w="1554480"/>
              </a:tblGrid>
              <a:tr h="480060">
                <a:tc>
                  <a:txBody>
                    <a:bodyPr/>
                    <a:p>
                      <a:pPr algn="ctr">
                        <a:buNone/>
                      </a:pPr>
                      <a:r>
                        <a:rPr lang="zh-CN" altLang="en-US" sz="1200">
                          <a:latin typeface="+mn-ea"/>
                        </a:rPr>
                        <a:t>地区</a:t>
                      </a:r>
                      <a:endParaRPr lang="zh-CN" altLang="en-US" sz="1200">
                        <a:latin typeface="+mn-ea"/>
                      </a:endParaRPr>
                    </a:p>
                  </a:txBody>
                  <a:tcPr anchor="ctr" anchorCtr="0"/>
                </a:tc>
                <a:tc>
                  <a:txBody>
                    <a:bodyPr/>
                    <a:p>
                      <a:pPr indent="0" algn="ctr">
                        <a:buNone/>
                      </a:pPr>
                      <a:r>
                        <a:rPr lang="en-US" sz="1200" b="1">
                          <a:latin typeface="+mn-ea"/>
                        </a:rPr>
                        <a:t>A</a:t>
                      </a:r>
                      <a:endParaRPr lang="en-US" altLang="en-US" sz="1200" b="1">
                        <a:latin typeface="+mn-ea"/>
                      </a:endParaRPr>
                    </a:p>
                  </a:txBody>
                  <a:tcPr marL="68580" marR="68580" marT="0" marB="0" vert="horz" anchor="ctr" anchorCtr="0"/>
                </a:tc>
                <a:tc>
                  <a:txBody>
                    <a:bodyPr/>
                    <a:p>
                      <a:pPr indent="0" algn="ctr">
                        <a:buNone/>
                      </a:pPr>
                      <a:r>
                        <a:rPr lang="en-US" sz="1200" b="0">
                          <a:latin typeface="+mn-ea"/>
                        </a:rPr>
                        <a:t>B</a:t>
                      </a:r>
                      <a:endParaRPr lang="en-US" altLang="en-US" sz="1200" b="0">
                        <a:latin typeface="+mn-ea"/>
                      </a:endParaRPr>
                    </a:p>
                  </a:txBody>
                  <a:tcPr marL="68580" marR="68580" marT="0" marB="0" vert="horz" anchor="ctr" anchorCtr="0"/>
                </a:tc>
                <a:tc>
                  <a:txBody>
                    <a:bodyPr/>
                    <a:p>
                      <a:pPr indent="0" algn="ctr">
                        <a:buNone/>
                      </a:pPr>
                      <a:r>
                        <a:rPr lang="en-US" sz="1200" b="0">
                          <a:latin typeface="+mn-ea"/>
                        </a:rPr>
                        <a:t>C</a:t>
                      </a:r>
                      <a:endParaRPr lang="en-US" altLang="en-US" sz="1200" b="0">
                        <a:latin typeface="+mn-ea"/>
                      </a:endParaRPr>
                    </a:p>
                  </a:txBody>
                  <a:tcPr marL="68580" marR="68580" marT="0" marB="0" vert="horz" anchor="ctr" anchorCtr="0"/>
                </a:tc>
                <a:tc>
                  <a:txBody>
                    <a:bodyPr/>
                    <a:p>
                      <a:pPr indent="0" algn="ctr">
                        <a:buNone/>
                      </a:pPr>
                      <a:r>
                        <a:rPr lang="en-US" sz="1200" b="0">
                          <a:latin typeface="+mn-ea"/>
                        </a:rPr>
                        <a:t>D</a:t>
                      </a:r>
                      <a:endParaRPr lang="en-US" altLang="en-US" sz="1200" b="0">
                        <a:latin typeface="+mn-ea"/>
                      </a:endParaRPr>
                    </a:p>
                  </a:txBody>
                  <a:tcPr marL="68580" marR="68580" marT="0" marB="0" vert="horz" anchor="ctr" anchorCtr="0"/>
                </a:tc>
                <a:tc>
                  <a:txBody>
                    <a:bodyPr/>
                    <a:p>
                      <a:pPr indent="0" algn="ctr">
                        <a:buNone/>
                      </a:pPr>
                      <a:r>
                        <a:rPr lang="en-US" sz="1200" b="0">
                          <a:latin typeface="+mn-ea"/>
                        </a:rPr>
                        <a:t>E</a:t>
                      </a:r>
                      <a:endParaRPr lang="en-US" altLang="en-US" sz="1200" b="0">
                        <a:latin typeface="+mn-ea"/>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杭州</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排名前15%且115分以上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排名15%-35%且85分以上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74分及以上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74分以下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失信“黑名单”或严重失信名单企业</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宁波</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排名前25%且110分以上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排名25%-60%且80分以上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70分及以上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70分以下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失信“黑名单”或严重失信名单企业</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绍兴</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排名前25%（含）</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排名前75%（含）</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排名前95%（含）</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排名95%以下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存在罗列的8种违法违规行为或发生安全责任事故</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湖州</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120（含）以上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100分（含）-120分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73分-100分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73分及以下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失信“黑名单”或严重失信名单企业</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嘉兴（征求意见）</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115分（含）以上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95分（含）-115分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80分（含）-95分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73分含-80分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73分以下或失信“黑名单”或严重失信名单企业</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温州</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100分（含）以上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75分（含）-100分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73分-75分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73分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73分以下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台州</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110分（含）以上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90分（含）-110分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80分（含）-90分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73分（含）-80分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73分以下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金华</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105分（含）以上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95分（含）-105分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80分（含）-95分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80分以下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失信“黑名单”或严重失信名单企业</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丽水</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110分以上</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95分-110分（含）</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85分-95分（含）</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75分-85分（含）</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75分以下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舟山（征求意见）</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110分以上（含）</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90分（含）-110分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75分（含）-90分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75分以下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失信“黑名单”或严重失信名单企业</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r h="480060">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衢州</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110分以上（含）</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95分（含）-110分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80分（含）-95分</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80分以下</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c>
                  <a:txBody>
                    <a:bodyPr/>
                    <a:p>
                      <a:pPr indent="0" algn="ctr">
                        <a:buNone/>
                      </a:pPr>
                      <a:r>
                        <a:rPr lang="en-US" sz="1200" b="0">
                          <a:latin typeface="Calibri" panose="020F0502020204030204" pitchFamily="34" charset="0"/>
                          <a:ea typeface="宋体" panose="02010600030101010101" pitchFamily="2" charset="-122"/>
                          <a:cs typeface="Times New Roman" panose="02020603050405020304" charset="0"/>
                        </a:rPr>
                        <a:t>失信“黑名单”或严重失信名单企业</a:t>
                      </a:r>
                      <a:endParaRPr lang="en-US" altLang="en-US" sz="1200" b="0">
                        <a:latin typeface="Calibri" panose="020F0502020204030204" pitchFamily="34" charset="0"/>
                        <a:ea typeface="宋体" panose="02010600030101010101" pitchFamily="2" charset="-122"/>
                        <a:cs typeface="Times New Roman" panose="02020603050405020304" charset="0"/>
                      </a:endParaRPr>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407035" y="116205"/>
            <a:ext cx="11591290" cy="5408295"/>
          </a:xfrm>
          <a:prstGeom prst="rect">
            <a:avLst/>
          </a:prstGeom>
          <a:noFill/>
          <a:ln w="9525">
            <a:noFill/>
          </a:ln>
        </p:spPr>
        <p:txBody>
          <a:bodyPr wrap="square" anchor="t" anchorCtr="0">
            <a:spAutoFit/>
          </a:bodyPr>
          <a:p>
            <a:pPr>
              <a:lnSpc>
                <a:spcPct val="160000"/>
              </a:lnSpc>
            </a:pPr>
            <a:r>
              <a:rPr lang="zh-CN" noProof="1" dirty="0">
                <a:solidFill>
                  <a:srgbClr val="002060"/>
                </a:solidFill>
                <a:latin typeface="微软雅黑" panose="020B0503020204020204" pitchFamily="34" charset="-122"/>
                <a:ea typeface="微软雅黑" panose="020B0503020204020204" pitchFamily="34" charset="-122"/>
                <a:cs typeface="+mn-cs"/>
              </a:rPr>
              <a:t>《衢州市住房和城乡建设局关于公布工程监理企业信用等级划分标准（试行）的通知》（衢住建办</a:t>
            </a:r>
            <a:r>
              <a:rPr lang="en-US" altLang="zh-CN" noProof="1" dirty="0">
                <a:solidFill>
                  <a:srgbClr val="002060"/>
                </a:solidFill>
                <a:latin typeface="微软雅黑" panose="020B0503020204020204" pitchFamily="34" charset="-122"/>
                <a:ea typeface="微软雅黑" panose="020B0503020204020204" pitchFamily="34" charset="-122"/>
                <a:cs typeface="+mn-cs"/>
              </a:rPr>
              <a:t>[2023]32</a:t>
            </a:r>
            <a:r>
              <a:rPr lang="zh-CN" altLang="en-US" noProof="1" dirty="0">
                <a:solidFill>
                  <a:srgbClr val="002060"/>
                </a:solidFill>
                <a:latin typeface="微软雅黑" panose="020B0503020204020204" pitchFamily="34" charset="-122"/>
                <a:ea typeface="微软雅黑" panose="020B0503020204020204" pitchFamily="34" charset="-122"/>
                <a:cs typeface="+mn-cs"/>
              </a:rPr>
              <a:t>号</a:t>
            </a:r>
            <a:r>
              <a:rPr lang="zh-CN" noProof="1" dirty="0">
                <a:solidFill>
                  <a:srgbClr val="002060"/>
                </a:solidFill>
                <a:latin typeface="微软雅黑" panose="020B0503020204020204" pitchFamily="34" charset="-122"/>
                <a:ea typeface="微软雅黑" panose="020B0503020204020204" pitchFamily="34" charset="-122"/>
                <a:cs typeface="+mn-cs"/>
              </a:rPr>
              <a:t>）</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zh-CN" noProof="1" dirty="0">
                <a:solidFill>
                  <a:srgbClr val="002060"/>
                </a:solidFill>
                <a:latin typeface="微软雅黑" panose="020B0503020204020204" pitchFamily="34" charset="-122"/>
                <a:ea typeface="微软雅黑" panose="020B0503020204020204" pitchFamily="34" charset="-122"/>
                <a:cs typeface="+mn-cs"/>
              </a:rPr>
              <a:t>一、适用范围</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noProof="1" dirty="0">
                <a:solidFill>
                  <a:srgbClr val="002060"/>
                </a:solidFill>
                <a:latin typeface="微软雅黑" panose="020B0503020204020204" pitchFamily="34" charset="-122"/>
                <a:ea typeface="微软雅黑" panose="020B0503020204020204" pitchFamily="34" charset="-122"/>
                <a:cs typeface="+mn-cs"/>
              </a:rPr>
              <a:t>浙里工程建设现场管控应用上在衢从事房屋建筑、市政工程监理服务的工程监理企业。</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zh-CN" noProof="1" dirty="0">
                <a:solidFill>
                  <a:srgbClr val="002060"/>
                </a:solidFill>
                <a:latin typeface="微软雅黑" panose="020B0503020204020204" pitchFamily="34" charset="-122"/>
                <a:ea typeface="微软雅黑" panose="020B0503020204020204" pitchFamily="34" charset="-122"/>
                <a:cs typeface="+mn-cs"/>
              </a:rPr>
              <a:t>二、数据来源</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noProof="1" dirty="0">
                <a:solidFill>
                  <a:srgbClr val="002060"/>
                </a:solidFill>
                <a:latin typeface="微软雅黑" panose="020B0503020204020204" pitchFamily="34" charset="-122"/>
                <a:ea typeface="微软雅黑" panose="020B0503020204020204" pitchFamily="34" charset="-122"/>
                <a:cs typeface="+mn-cs"/>
              </a:rPr>
              <a:t>   </a:t>
            </a:r>
            <a:r>
              <a:rPr lang="zh-CN" noProof="1" dirty="0">
                <a:solidFill>
                  <a:srgbClr val="002060"/>
                </a:solidFill>
                <a:latin typeface="微软雅黑" panose="020B0503020204020204" pitchFamily="34" charset="-122"/>
                <a:ea typeface="微软雅黑" panose="020B0503020204020204" pitchFamily="34" charset="-122"/>
                <a:cs typeface="+mn-cs"/>
              </a:rPr>
              <a:t>衢州市住房和城乡建设局（以下简称“市住建局”）依托“浙里工程建设现场管控应用”下面的子系统“信用管理”模块对工程监理企业的信用分及等级评价予以管理。“信用管理“平台上工程监理企业的信用分全部来源于浙江省建筑市场公共服务管理平台（诚信平台）。</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endParaRPr lang="zh-CN" noProof="1" dirty="0">
              <a:solidFill>
                <a:srgbClr val="002060"/>
              </a:solidFill>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518160" y="3281680"/>
            <a:ext cx="11155680" cy="3451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407035" y="116205"/>
            <a:ext cx="11591290" cy="7769225"/>
          </a:xfrm>
          <a:prstGeom prst="rect">
            <a:avLst/>
          </a:prstGeom>
          <a:noFill/>
          <a:ln w="9525">
            <a:noFill/>
          </a:ln>
        </p:spPr>
        <p:txBody>
          <a:bodyPr wrap="square" anchor="t" anchorCtr="0">
            <a:spAutoFit/>
          </a:bodyPr>
          <a:p>
            <a:pPr>
              <a:lnSpc>
                <a:spcPct val="160000"/>
              </a:lnSpc>
            </a:pPr>
            <a:r>
              <a:rPr lang="zh-CN" sz="1600" noProof="1" dirty="0">
                <a:solidFill>
                  <a:srgbClr val="002060"/>
                </a:solidFill>
                <a:latin typeface="微软雅黑" panose="020B0503020204020204" pitchFamily="34" charset="-122"/>
                <a:ea typeface="微软雅黑" panose="020B0503020204020204" pitchFamily="34" charset="-122"/>
                <a:cs typeface="+mn-cs"/>
              </a:rPr>
              <a:t>《衢州市住房和城乡建设局关于公布工程监理企业信用等级划分标准（试行）的通知》（衢住建办</a:t>
            </a:r>
            <a:r>
              <a:rPr lang="en-US" altLang="zh-CN" sz="1600" noProof="1" dirty="0">
                <a:solidFill>
                  <a:srgbClr val="002060"/>
                </a:solidFill>
                <a:latin typeface="微软雅黑" panose="020B0503020204020204" pitchFamily="34" charset="-122"/>
                <a:ea typeface="微软雅黑" panose="020B0503020204020204" pitchFamily="34" charset="-122"/>
                <a:cs typeface="+mn-cs"/>
              </a:rPr>
              <a:t>[2023]32</a:t>
            </a:r>
            <a:r>
              <a:rPr lang="zh-CN" altLang="en-US" sz="1600" noProof="1" dirty="0">
                <a:solidFill>
                  <a:srgbClr val="002060"/>
                </a:solidFill>
                <a:latin typeface="微软雅黑" panose="020B0503020204020204" pitchFamily="34" charset="-122"/>
                <a:ea typeface="微软雅黑" panose="020B0503020204020204" pitchFamily="34" charset="-122"/>
                <a:cs typeface="+mn-cs"/>
              </a:rPr>
              <a:t>号</a:t>
            </a:r>
            <a:r>
              <a:rPr lang="zh-CN" sz="1600" noProof="1" dirty="0">
                <a:solidFill>
                  <a:srgbClr val="002060"/>
                </a:solidFill>
                <a:latin typeface="微软雅黑" panose="020B0503020204020204" pitchFamily="34" charset="-122"/>
                <a:ea typeface="微软雅黑" panose="020B0503020204020204" pitchFamily="34" charset="-122"/>
                <a:cs typeface="+mn-cs"/>
              </a:rPr>
              <a:t>）</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zh-CN" sz="1600" noProof="1" dirty="0">
                <a:solidFill>
                  <a:srgbClr val="002060"/>
                </a:solidFill>
                <a:latin typeface="微软雅黑" panose="020B0503020204020204" pitchFamily="34" charset="-122"/>
                <a:ea typeface="微软雅黑" panose="020B0503020204020204" pitchFamily="34" charset="-122"/>
                <a:cs typeface="+mn-cs"/>
              </a:rPr>
              <a:t>三、监理企业信用等级划分标准</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sz="1600" noProof="1" dirty="0">
                <a:solidFill>
                  <a:srgbClr val="002060"/>
                </a:solidFill>
                <a:latin typeface="微软雅黑" panose="020B0503020204020204" pitchFamily="34" charset="-122"/>
                <a:ea typeface="微软雅黑" panose="020B0503020204020204" pitchFamily="34" charset="-122"/>
                <a:cs typeface="+mn-cs"/>
              </a:rPr>
              <a:t>    </a:t>
            </a:r>
            <a:r>
              <a:rPr lang="zh-CN" sz="1600" noProof="1" dirty="0">
                <a:solidFill>
                  <a:srgbClr val="002060"/>
                </a:solidFill>
                <a:latin typeface="微软雅黑" panose="020B0503020204020204" pitchFamily="34" charset="-122"/>
                <a:ea typeface="微软雅黑" panose="020B0503020204020204" pitchFamily="34" charset="-122"/>
                <a:cs typeface="+mn-cs"/>
              </a:rPr>
              <a:t>工程监理企业信用分为A、B、C、D、E 五个等级。其中：</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sz="1600" noProof="1" dirty="0">
                <a:solidFill>
                  <a:srgbClr val="002060"/>
                </a:solidFill>
                <a:latin typeface="微软雅黑" panose="020B0503020204020204" pitchFamily="34" charset="-122"/>
                <a:ea typeface="微软雅黑" panose="020B0503020204020204" pitchFamily="34" charset="-122"/>
                <a:cs typeface="+mn-cs"/>
              </a:rPr>
              <a:t>    </a:t>
            </a:r>
            <a:r>
              <a:rPr lang="zh-CN" sz="1600" noProof="1" dirty="0">
                <a:solidFill>
                  <a:srgbClr val="002060"/>
                </a:solidFill>
                <a:latin typeface="微软雅黑" panose="020B0503020204020204" pitchFamily="34" charset="-122"/>
                <a:ea typeface="微软雅黑" panose="020B0503020204020204" pitchFamily="34" charset="-122"/>
                <a:cs typeface="+mn-cs"/>
              </a:rPr>
              <a:t>A级：110分以上（含110分）      </a:t>
            </a:r>
            <a:r>
              <a:rPr lang="en-US" altLang="zh-CN" sz="1600" noProof="1" dirty="0">
                <a:solidFill>
                  <a:srgbClr val="002060"/>
                </a:solidFill>
                <a:latin typeface="微软雅黑" panose="020B0503020204020204" pitchFamily="34" charset="-122"/>
                <a:ea typeface="微软雅黑" panose="020B0503020204020204" pitchFamily="34" charset="-122"/>
                <a:cs typeface="+mn-cs"/>
              </a:rPr>
              <a:t> </a:t>
            </a:r>
            <a:r>
              <a:rPr lang="zh-CN" sz="1600" noProof="1" dirty="0">
                <a:solidFill>
                  <a:srgbClr val="002060"/>
                </a:solidFill>
                <a:latin typeface="微软雅黑" panose="020B0503020204020204" pitchFamily="34" charset="-122"/>
                <a:ea typeface="微软雅黑" panose="020B0503020204020204" pitchFamily="34" charset="-122"/>
                <a:cs typeface="+mn-cs"/>
              </a:rPr>
              <a:t>B级：95分-110分（含95分）        </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sz="1600" noProof="1" dirty="0">
                <a:solidFill>
                  <a:srgbClr val="002060"/>
                </a:solidFill>
                <a:latin typeface="微软雅黑" panose="020B0503020204020204" pitchFamily="34" charset="-122"/>
                <a:ea typeface="微软雅黑" panose="020B0503020204020204" pitchFamily="34" charset="-122"/>
                <a:cs typeface="+mn-cs"/>
              </a:rPr>
              <a:t>    </a:t>
            </a:r>
            <a:r>
              <a:rPr lang="zh-CN" sz="1600" noProof="1" dirty="0">
                <a:solidFill>
                  <a:srgbClr val="002060"/>
                </a:solidFill>
                <a:latin typeface="微软雅黑" panose="020B0503020204020204" pitchFamily="34" charset="-122"/>
                <a:ea typeface="微软雅黑" panose="020B0503020204020204" pitchFamily="34" charset="-122"/>
                <a:cs typeface="+mn-cs"/>
              </a:rPr>
              <a:t>C级：80分-95分（含80分）</a:t>
            </a:r>
            <a:r>
              <a:rPr lang="en-US" altLang="zh-CN" sz="1600" noProof="1" dirty="0">
                <a:solidFill>
                  <a:srgbClr val="002060"/>
                </a:solidFill>
                <a:latin typeface="微软雅黑" panose="020B0503020204020204" pitchFamily="34" charset="-122"/>
                <a:ea typeface="微软雅黑" panose="020B0503020204020204" pitchFamily="34" charset="-122"/>
                <a:cs typeface="+mn-cs"/>
              </a:rPr>
              <a:t>        </a:t>
            </a:r>
            <a:r>
              <a:rPr lang="zh-CN" sz="1600" noProof="1" dirty="0">
                <a:solidFill>
                  <a:srgbClr val="002060"/>
                </a:solidFill>
                <a:latin typeface="微软雅黑" panose="020B0503020204020204" pitchFamily="34" charset="-122"/>
                <a:ea typeface="微软雅黑" panose="020B0503020204020204" pitchFamily="34" charset="-122"/>
                <a:cs typeface="+mn-cs"/>
              </a:rPr>
              <a:t>D级：80分以下（不含80分）</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sz="1600" noProof="1" dirty="0">
                <a:solidFill>
                  <a:srgbClr val="002060"/>
                </a:solidFill>
                <a:latin typeface="微软雅黑" panose="020B0503020204020204" pitchFamily="34" charset="-122"/>
                <a:ea typeface="微软雅黑" panose="020B0503020204020204" pitchFamily="34" charset="-122"/>
                <a:cs typeface="+mn-cs"/>
              </a:rPr>
              <a:t>    </a:t>
            </a:r>
            <a:r>
              <a:rPr lang="zh-CN" sz="1600" noProof="1" dirty="0">
                <a:solidFill>
                  <a:srgbClr val="002060"/>
                </a:solidFill>
                <a:latin typeface="微软雅黑" panose="020B0503020204020204" pitchFamily="34" charset="-122"/>
                <a:ea typeface="微软雅黑" panose="020B0503020204020204" pitchFamily="34" charset="-122"/>
                <a:cs typeface="+mn-cs"/>
              </a:rPr>
              <a:t>E级：被列入浙江省建设领域失信“黑名单”或列入严重失信名单的企业。</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zh-CN" sz="1600" noProof="1" dirty="0">
                <a:solidFill>
                  <a:srgbClr val="002060"/>
                </a:solidFill>
                <a:latin typeface="微软雅黑" panose="020B0503020204020204" pitchFamily="34" charset="-122"/>
                <a:ea typeface="微软雅黑" panose="020B0503020204020204" pitchFamily="34" charset="-122"/>
                <a:cs typeface="+mn-cs"/>
              </a:rPr>
              <a:t>四、信用等级评价和公布</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sz="1600" noProof="1" dirty="0">
                <a:solidFill>
                  <a:srgbClr val="002060"/>
                </a:solidFill>
                <a:latin typeface="微软雅黑" panose="020B0503020204020204" pitchFamily="34" charset="-122"/>
                <a:ea typeface="微软雅黑" panose="020B0503020204020204" pitchFamily="34" charset="-122"/>
                <a:cs typeface="+mn-cs"/>
              </a:rPr>
              <a:t>     </a:t>
            </a:r>
            <a:r>
              <a:rPr lang="zh-CN" sz="1600" noProof="1" dirty="0">
                <a:solidFill>
                  <a:srgbClr val="002060"/>
                </a:solidFill>
                <a:latin typeface="微软雅黑" panose="020B0503020204020204" pitchFamily="34" charset="-122"/>
                <a:ea typeface="微软雅黑" panose="020B0503020204020204" pitchFamily="34" charset="-122"/>
                <a:cs typeface="+mn-cs"/>
              </a:rPr>
              <a:t>衢州市工程监理企业信用评价等级评定周期为</a:t>
            </a:r>
            <a:r>
              <a:rPr lang="zh-CN" sz="1600" noProof="1" dirty="0">
                <a:solidFill>
                  <a:srgbClr val="FF0000"/>
                </a:solidFill>
                <a:latin typeface="微软雅黑" panose="020B0503020204020204" pitchFamily="34" charset="-122"/>
                <a:ea typeface="微软雅黑" panose="020B0503020204020204" pitchFamily="34" charset="-122"/>
                <a:cs typeface="+mn-cs"/>
              </a:rPr>
              <a:t>3个月</a:t>
            </a:r>
            <a:r>
              <a:rPr lang="zh-CN" sz="1600" noProof="1" dirty="0">
                <a:solidFill>
                  <a:srgbClr val="002060"/>
                </a:solidFill>
                <a:latin typeface="微软雅黑" panose="020B0503020204020204" pitchFamily="34" charset="-122"/>
                <a:ea typeface="微软雅黑" panose="020B0503020204020204" pitchFamily="34" charset="-122"/>
                <a:cs typeface="+mn-cs"/>
              </a:rPr>
              <a:t>。在</a:t>
            </a:r>
            <a:r>
              <a:rPr lang="zh-CN" sz="1600" dirty="0">
                <a:solidFill>
                  <a:srgbClr val="002060"/>
                </a:solidFill>
                <a:latin typeface="微软雅黑" panose="020B0503020204020204" pitchFamily="34" charset="-122"/>
                <a:ea typeface="微软雅黑" panose="020B0503020204020204" pitchFamily="34" charset="-122"/>
                <a:sym typeface="+mn-ea"/>
              </a:rPr>
              <a:t>每个评定周期首日9时自动从省公共服务系统同步下来的监理企业信用分值，按照我市信用等级划分标准进行分级，并向社会公布（同时抄送市监管办）。</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zh-CN" sz="1600" noProof="1" dirty="0">
                <a:solidFill>
                  <a:srgbClr val="002060"/>
                </a:solidFill>
                <a:latin typeface="微软雅黑" panose="020B0503020204020204" pitchFamily="34" charset="-122"/>
                <a:ea typeface="微软雅黑" panose="020B0503020204020204" pitchFamily="34" charset="-122"/>
                <a:cs typeface="+mn-cs"/>
              </a:rPr>
              <a:t>五、信用等级异议处理</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sz="1600" noProof="1" dirty="0">
                <a:solidFill>
                  <a:srgbClr val="002060"/>
                </a:solidFill>
                <a:latin typeface="微软雅黑" panose="020B0503020204020204" pitchFamily="34" charset="-122"/>
                <a:ea typeface="微软雅黑" panose="020B0503020204020204" pitchFamily="34" charset="-122"/>
                <a:cs typeface="+mn-cs"/>
              </a:rPr>
              <a:t>    </a:t>
            </a:r>
            <a:r>
              <a:rPr lang="zh-CN" sz="1600" noProof="1" dirty="0">
                <a:solidFill>
                  <a:srgbClr val="002060"/>
                </a:solidFill>
                <a:latin typeface="微软雅黑" panose="020B0503020204020204" pitchFamily="34" charset="-122"/>
                <a:ea typeface="微软雅黑" panose="020B0503020204020204" pitchFamily="34" charset="-122"/>
                <a:cs typeface="+mn-cs"/>
              </a:rPr>
              <a:t>工程监理企业应及时关注省、市信用管理平台数据情况，对企业信用分数据同步传输出现错误的，应于企业信用等级公布之日起2个工作日内向市住建局反映，逾期不在受理，对招投标活动造成影响的由企业自行负责。经核实确属企业信用分数据同步传输错误的，按同步之日省公共服务系统管理平台上的实际信用分进行调整。</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zh-CN" sz="1600" noProof="1" dirty="0">
                <a:solidFill>
                  <a:srgbClr val="002060"/>
                </a:solidFill>
                <a:latin typeface="微软雅黑" panose="020B0503020204020204" pitchFamily="34" charset="-122"/>
                <a:ea typeface="微软雅黑" panose="020B0503020204020204" pitchFamily="34" charset="-122"/>
                <a:cs typeface="+mn-cs"/>
              </a:rPr>
              <a:t>六、动态调整机制</a:t>
            </a:r>
            <a:endParaRPr lang="zh-CN" sz="1600"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en-US" altLang="zh-CN" sz="1600" noProof="1" dirty="0">
                <a:solidFill>
                  <a:srgbClr val="002060"/>
                </a:solidFill>
                <a:latin typeface="微软雅黑" panose="020B0503020204020204" pitchFamily="34" charset="-122"/>
                <a:ea typeface="微软雅黑" panose="020B0503020204020204" pitchFamily="34" charset="-122"/>
                <a:cs typeface="+mn-cs"/>
              </a:rPr>
              <a:t>   </a:t>
            </a:r>
            <a:r>
              <a:rPr lang="zh-CN" sz="1600" noProof="1" dirty="0">
                <a:solidFill>
                  <a:srgbClr val="002060"/>
                </a:solidFill>
                <a:latin typeface="微软雅黑" panose="020B0503020204020204" pitchFamily="34" charset="-122"/>
                <a:ea typeface="微软雅黑" panose="020B0503020204020204" pitchFamily="34" charset="-122"/>
                <a:cs typeface="+mn-cs"/>
              </a:rPr>
              <a:t>自2023年第三季度起，监理企业信用等级按照本通知方式公布。市住建局将建立工程监理企业信用等级划分标准动态调整机制，根据省建设厅相关规定，并结合我市工程监理企业信用管理实际情况，适时调整和公布信用等级划分标准</a:t>
            </a:r>
            <a:r>
              <a:rPr lang="zh-CN" noProof="1" dirty="0">
                <a:solidFill>
                  <a:srgbClr val="002060"/>
                </a:solidFill>
                <a:latin typeface="微软雅黑" panose="020B0503020204020204" pitchFamily="34" charset="-122"/>
                <a:ea typeface="微软雅黑" panose="020B0503020204020204" pitchFamily="34" charset="-122"/>
                <a:cs typeface="+mn-cs"/>
              </a:rPr>
              <a:t>。</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endParaRPr lang="zh-CN" noProof="1" dirty="0">
              <a:solidFill>
                <a:srgbClr val="002060"/>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407035" y="116205"/>
            <a:ext cx="11591290" cy="1863725"/>
          </a:xfrm>
          <a:prstGeom prst="rect">
            <a:avLst/>
          </a:prstGeom>
          <a:noFill/>
          <a:ln w="9525">
            <a:noFill/>
          </a:ln>
        </p:spPr>
        <p:txBody>
          <a:bodyPr wrap="square" anchor="t" anchorCtr="0">
            <a:spAutoFit/>
          </a:bodyPr>
          <a:p>
            <a:pPr>
              <a:lnSpc>
                <a:spcPct val="160000"/>
              </a:lnSpc>
            </a:pPr>
            <a:r>
              <a:rPr lang="zh-CN" sz="1800" noProof="1" dirty="0">
                <a:solidFill>
                  <a:srgbClr val="002060"/>
                </a:solidFill>
                <a:latin typeface="微软雅黑" panose="020B0503020204020204" pitchFamily="34" charset="-122"/>
                <a:ea typeface="微软雅黑" panose="020B0503020204020204" pitchFamily="34" charset="-122"/>
                <a:cs typeface="+mn-cs"/>
              </a:rPr>
              <a:t>《衢州市住房和城乡建设局关于公布工程监理企业信用等级划分标准（试行）的通知》（衢住建办[2023]32号）</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zh-CN" noProof="1" dirty="0">
                <a:solidFill>
                  <a:srgbClr val="002060"/>
                </a:solidFill>
                <a:latin typeface="微软雅黑" panose="020B0503020204020204" pitchFamily="34" charset="-122"/>
                <a:ea typeface="微软雅黑" panose="020B0503020204020204" pitchFamily="34" charset="-122"/>
                <a:cs typeface="+mn-cs"/>
              </a:rPr>
              <a:t>未入库企业：通过浙里办→法人账号登录→地区选衢州市→特色创新→工程建设项目管理系统→工程建设项目数字化管理系统（智慧建管）→信用评价→信用管理</a:t>
            </a:r>
            <a:endParaRPr lang="zh-CN" noProof="1" dirty="0">
              <a:solidFill>
                <a:srgbClr val="002060"/>
              </a:solidFill>
              <a:latin typeface="微软雅黑" panose="020B0503020204020204" pitchFamily="34" charset="-122"/>
              <a:ea typeface="微软雅黑" panose="020B0503020204020204" pitchFamily="34" charset="-122"/>
              <a:cs typeface="+mn-cs"/>
            </a:endParaRPr>
          </a:p>
          <a:p>
            <a:pPr>
              <a:lnSpc>
                <a:spcPct val="160000"/>
              </a:lnSpc>
            </a:pPr>
            <a:r>
              <a:rPr lang="zh-CN" noProof="1" dirty="0">
                <a:solidFill>
                  <a:srgbClr val="002060"/>
                </a:solidFill>
                <a:latin typeface="微软雅黑" panose="020B0503020204020204" pitchFamily="34" charset="-122"/>
                <a:ea typeface="微软雅黑" panose="020B0503020204020204" pitchFamily="34" charset="-122"/>
                <a:cs typeface="+mn-cs"/>
              </a:rPr>
              <a:t>进入系统，点击省信用分获取（监理）</a:t>
            </a:r>
            <a:r>
              <a:rPr lang="en-US" altLang="zh-CN" noProof="1" dirty="0">
                <a:solidFill>
                  <a:srgbClr val="002060"/>
                </a:solidFill>
                <a:latin typeface="微软雅黑" panose="020B0503020204020204" pitchFamily="34" charset="-122"/>
                <a:ea typeface="微软雅黑" panose="020B0503020204020204" pitchFamily="34" charset="-122"/>
                <a:cs typeface="+mn-cs"/>
              </a:rPr>
              <a:t>→</a:t>
            </a:r>
            <a:r>
              <a:rPr lang="zh-CN" altLang="en-US" noProof="1" dirty="0">
                <a:solidFill>
                  <a:srgbClr val="002060"/>
                </a:solidFill>
                <a:latin typeface="微软雅黑" panose="020B0503020204020204" pitchFamily="34" charset="-122"/>
                <a:ea typeface="微软雅黑" panose="020B0503020204020204" pitchFamily="34" charset="-122"/>
                <a:cs typeface="+mn-cs"/>
              </a:rPr>
              <a:t>添加</a:t>
            </a:r>
            <a:r>
              <a:rPr lang="en-US" altLang="zh-CN" noProof="1" dirty="0">
                <a:solidFill>
                  <a:srgbClr val="002060"/>
                </a:solidFill>
                <a:latin typeface="微软雅黑" panose="020B0503020204020204" pitchFamily="34" charset="-122"/>
                <a:ea typeface="微软雅黑" panose="020B0503020204020204" pitchFamily="34" charset="-122"/>
                <a:cs typeface="+mn-cs"/>
              </a:rPr>
              <a:t>→</a:t>
            </a:r>
            <a:r>
              <a:rPr lang="zh-CN" altLang="en-US" noProof="1" dirty="0">
                <a:solidFill>
                  <a:srgbClr val="002060"/>
                </a:solidFill>
                <a:latin typeface="微软雅黑" panose="020B0503020204020204" pitchFamily="34" charset="-122"/>
                <a:ea typeface="微软雅黑" panose="020B0503020204020204" pitchFamily="34" charset="-122"/>
                <a:cs typeface="+mn-cs"/>
              </a:rPr>
              <a:t>输入企业名称和统一社会信用代码</a:t>
            </a:r>
            <a:r>
              <a:rPr lang="en-US" altLang="zh-CN" noProof="1" dirty="0">
                <a:solidFill>
                  <a:srgbClr val="002060"/>
                </a:solidFill>
                <a:latin typeface="微软雅黑" panose="020B0503020204020204" pitchFamily="34" charset="-122"/>
                <a:ea typeface="微软雅黑" panose="020B0503020204020204" pitchFamily="34" charset="-122"/>
                <a:cs typeface="+mn-cs"/>
              </a:rPr>
              <a:t>→</a:t>
            </a:r>
            <a:r>
              <a:rPr lang="zh-CN" altLang="en-US" noProof="1" dirty="0">
                <a:solidFill>
                  <a:srgbClr val="002060"/>
                </a:solidFill>
                <a:latin typeface="微软雅黑" panose="020B0503020204020204" pitchFamily="34" charset="-122"/>
                <a:ea typeface="微软雅黑" panose="020B0503020204020204" pitchFamily="34" charset="-122"/>
                <a:cs typeface="+mn-cs"/>
              </a:rPr>
              <a:t>保存即可</a:t>
            </a:r>
            <a:endParaRPr lang="zh-CN" altLang="en-US" noProof="1" dirty="0">
              <a:solidFill>
                <a:srgbClr val="002060"/>
              </a:solidFill>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119380" y="2132330"/>
            <a:ext cx="5029200" cy="3142615"/>
          </a:xfrm>
          <a:prstGeom prst="rect">
            <a:avLst/>
          </a:prstGeom>
        </p:spPr>
      </p:pic>
      <p:pic>
        <p:nvPicPr>
          <p:cNvPr id="6" name="图片 5"/>
          <p:cNvPicPr>
            <a:picLocks noChangeAspect="1"/>
          </p:cNvPicPr>
          <p:nvPr/>
        </p:nvPicPr>
        <p:blipFill>
          <a:blip r:embed="rId2"/>
          <a:stretch>
            <a:fillRect/>
          </a:stretch>
        </p:blipFill>
        <p:spPr>
          <a:xfrm>
            <a:off x="5939790" y="2198370"/>
            <a:ext cx="5986145" cy="3054350"/>
          </a:xfrm>
          <a:prstGeom prst="rect">
            <a:avLst/>
          </a:prstGeom>
        </p:spPr>
      </p:pic>
      <p:sp>
        <p:nvSpPr>
          <p:cNvPr id="8" name="文本框 7"/>
          <p:cNvSpPr txBox="1"/>
          <p:nvPr/>
        </p:nvSpPr>
        <p:spPr>
          <a:xfrm>
            <a:off x="5459095" y="3721735"/>
            <a:ext cx="487680" cy="460375"/>
          </a:xfrm>
          <a:prstGeom prst="rect">
            <a:avLst/>
          </a:prstGeom>
          <a:noFill/>
        </p:spPr>
        <p:txBody>
          <a:bodyPr wrap="none" rtlCol="0">
            <a:spAutoFit/>
          </a:bodyPr>
          <a:p>
            <a:r>
              <a:rPr lang="en-US" altLang="zh-CN" sz="2400"/>
              <a: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85945" y="2602865"/>
            <a:ext cx="3548380" cy="922020"/>
          </a:xfrm>
          <a:prstGeom prst="rect">
            <a:avLst/>
          </a:prstGeom>
          <a:noFill/>
          <a:ln w="28575" cmpd="sng">
            <a:solidFill>
              <a:schemeClr val="accent2">
                <a:lumMod val="40000"/>
                <a:lumOff val="60000"/>
              </a:schemeClr>
            </a:solidFill>
            <a:prstDash val="solid"/>
          </a:ln>
        </p:spPr>
        <p:txBody>
          <a:bodyPr wrap="square" rtlCol="0">
            <a:spAutoFit/>
          </a:bodyPr>
          <a:p>
            <a:r>
              <a:rPr lang="zh-CN" altLang="en-US" sz="540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宋体" panose="02010600030101010101" pitchFamily="2" charset="-122"/>
                <a:cs typeface="+mn-cs"/>
              </a:rPr>
              <a:t>谢谢聆听！</a:t>
            </a:r>
            <a:endParaRPr lang="zh-CN" altLang="en-US" sz="540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550863" y="260350"/>
            <a:ext cx="10194925" cy="368300"/>
          </a:xfrm>
          <a:prstGeom prst="rect">
            <a:avLst/>
          </a:prstGeom>
          <a:noFill/>
          <a:ln w="9525">
            <a:noFill/>
          </a:ln>
        </p:spPr>
        <p:txBody>
          <a:bodyPr wrap="square" anchor="t" anchorCtr="0">
            <a:spAutoFit/>
          </a:bodyPr>
          <a:p>
            <a:r>
              <a:rPr lang="zh-CN" noProof="1" dirty="0">
                <a:solidFill>
                  <a:srgbClr val="002060"/>
                </a:solidFill>
                <a:latin typeface="微软雅黑" panose="020B0503020204020204" pitchFamily="34" charset="-122"/>
                <a:ea typeface="微软雅黑" panose="020B0503020204020204" pitchFamily="34" charset="-122"/>
                <a:cs typeface="+mn-cs"/>
              </a:rPr>
              <a:t>（二）专用指标改动（</a:t>
            </a:r>
            <a:r>
              <a:rPr lang="en-US" altLang="zh-CN" noProof="1" dirty="0">
                <a:solidFill>
                  <a:srgbClr val="002060"/>
                </a:solidFill>
                <a:latin typeface="微软雅黑" panose="020B0503020204020204" pitchFamily="34" charset="-122"/>
                <a:ea typeface="微软雅黑" panose="020B0503020204020204" pitchFamily="34" charset="-122"/>
                <a:cs typeface="+mn-cs"/>
              </a:rPr>
              <a:t>500</a:t>
            </a:r>
            <a:r>
              <a:rPr lang="zh-CN" altLang="en-US" noProof="1" dirty="0">
                <a:solidFill>
                  <a:srgbClr val="002060"/>
                </a:solidFill>
                <a:latin typeface="微软雅黑" panose="020B0503020204020204" pitchFamily="34" charset="-122"/>
                <a:ea typeface="微软雅黑" panose="020B0503020204020204" pitchFamily="34" charset="-122"/>
                <a:cs typeface="+mn-cs"/>
              </a:rPr>
              <a:t>分</a:t>
            </a:r>
            <a:r>
              <a:rPr lang="zh-CN" noProof="1" dirty="0">
                <a:solidFill>
                  <a:srgbClr val="002060"/>
                </a:solidFill>
                <a:latin typeface="微软雅黑" panose="020B0503020204020204" pitchFamily="34" charset="-122"/>
                <a:ea typeface="微软雅黑" panose="020B0503020204020204" pitchFamily="34" charset="-122"/>
                <a:cs typeface="+mn-cs"/>
              </a:rPr>
              <a:t>）</a:t>
            </a:r>
            <a:endParaRPr lang="zh-CN" sz="1800" noProof="1" dirty="0">
              <a:solidFill>
                <a:srgbClr val="002060"/>
              </a:solidFill>
              <a:latin typeface="微软雅黑" panose="020B0503020204020204" pitchFamily="34" charset="-122"/>
              <a:ea typeface="微软雅黑" panose="020B0503020204020204" pitchFamily="34" charset="-122"/>
            </a:endParaRPr>
          </a:p>
        </p:txBody>
      </p:sp>
      <p:graphicFrame>
        <p:nvGraphicFramePr>
          <p:cNvPr id="7" name="表格 6"/>
          <p:cNvGraphicFramePr/>
          <p:nvPr/>
        </p:nvGraphicFramePr>
        <p:xfrm>
          <a:off x="551180" y="836295"/>
          <a:ext cx="10929620" cy="5715000"/>
        </p:xfrm>
        <a:graphic>
          <a:graphicData uri="http://schemas.openxmlformats.org/drawingml/2006/table">
            <a:tbl>
              <a:tblPr firstRow="1" bandRow="1">
                <a:tableStyleId>{5C22544A-7EE6-4342-B048-85BDC9FD1C3A}</a:tableStyleId>
              </a:tblPr>
              <a:tblGrid>
                <a:gridCol w="3591560"/>
                <a:gridCol w="3877945"/>
                <a:gridCol w="3460115"/>
              </a:tblGrid>
              <a:tr h="381000">
                <a:tc>
                  <a:txBody>
                    <a:bodyPr/>
                    <a:p>
                      <a:pPr algn="ctr">
                        <a:buNone/>
                      </a:pPr>
                      <a:r>
                        <a:rPr lang="zh-CN" altLang="en-US"/>
                        <a:t>旧版</a:t>
                      </a:r>
                      <a:endParaRPr lang="zh-CN" altLang="en-US"/>
                    </a:p>
                  </a:txBody>
                  <a:tcPr anchor="ctr" anchorCtr="0"/>
                </a:tc>
                <a:tc>
                  <a:txBody>
                    <a:bodyPr/>
                    <a:p>
                      <a:pPr algn="ctr">
                        <a:buNone/>
                      </a:pPr>
                      <a:r>
                        <a:rPr lang="zh-CN" altLang="en-US"/>
                        <a:t>新版</a:t>
                      </a:r>
                      <a:endParaRPr lang="zh-CN" altLang="en-US"/>
                    </a:p>
                  </a:txBody>
                  <a:tcPr anchor="ctr" anchorCtr="0"/>
                </a:tc>
                <a:tc>
                  <a:txBody>
                    <a:bodyPr/>
                    <a:p>
                      <a:pPr algn="ctr">
                        <a:buNone/>
                      </a:pPr>
                      <a:r>
                        <a:rPr lang="zh-CN" altLang="en-US"/>
                        <a:t>新版改动</a:t>
                      </a:r>
                      <a:endParaRPr lang="zh-CN" altLang="en-US"/>
                    </a:p>
                  </a:txBody>
                  <a:tcPr anchor="ctr" anchorCtr="0"/>
                </a:tc>
              </a:tr>
              <a:tr h="381000">
                <a:tc>
                  <a:txBody>
                    <a:bodyPr/>
                    <a:p>
                      <a:pPr indent="0" algn="ctr">
                        <a:buNone/>
                      </a:pPr>
                      <a:r>
                        <a:rPr lang="en-US" sz="1400" b="0">
                          <a:latin typeface="宋体" panose="02010600030101010101" pitchFamily="2" charset="-122"/>
                          <a:ea typeface="宋体" panose="02010600030101010101" pitchFamily="2" charset="-122"/>
                        </a:rPr>
                        <a:t>无</a:t>
                      </a:r>
                      <a:endParaRPr lang="en-US" alt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l">
                        <a:buNone/>
                      </a:pPr>
                      <a:r>
                        <a:rPr lang="en-US" sz="1400" b="0">
                          <a:latin typeface="宋体" panose="02010600030101010101" pitchFamily="2" charset="-122"/>
                          <a:ea typeface="宋体" panose="02010600030101010101" pitchFamily="2" charset="-122"/>
                        </a:rPr>
                        <a:t>    浙江省建筑施工企业信用评价-每一评定周期首日9时自动从浙江省建筑市场公共服务管理平台(</a:t>
                      </a:r>
                      <a:r>
                        <a:rPr lang="zh-CN" altLang="en-US" sz="1400" b="0">
                          <a:latin typeface="宋体" panose="02010600030101010101" pitchFamily="2" charset="-122"/>
                          <a:ea typeface="宋体" panose="02010600030101010101" pitchFamily="2" charset="-122"/>
                        </a:rPr>
                        <a:t>诚信平台）</a:t>
                      </a:r>
                      <a:r>
                        <a:rPr lang="en-US" sz="1400" b="0">
                          <a:latin typeface="宋体" panose="02010600030101010101" pitchFamily="2" charset="-122"/>
                          <a:ea typeface="宋体" panose="02010600030101010101" pitchFamily="2" charset="-122"/>
                        </a:rPr>
                        <a:t>同步下来的分数*200%纳入专用指标分。（权重300分）</a:t>
                      </a:r>
                      <a:endParaRPr lang="en-US" alt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ctr">
                        <a:buNone/>
                      </a:pPr>
                      <a:r>
                        <a:rPr lang="en-US" sz="1400" b="0">
                          <a:latin typeface="宋体" panose="02010600030101010101" pitchFamily="2" charset="-122"/>
                          <a:ea typeface="宋体" panose="02010600030101010101" pitchFamily="2" charset="-122"/>
                        </a:rPr>
                        <a:t>运用省施工企业信用评价得分结果</a:t>
                      </a:r>
                      <a:endParaRPr lang="en-US" altLang="en-US" sz="1400" b="0">
                        <a:latin typeface="宋体" panose="02010600030101010101" pitchFamily="2" charset="-122"/>
                        <a:ea typeface="宋体" panose="02010600030101010101" pitchFamily="2" charset="-122"/>
                      </a:endParaRPr>
                    </a:p>
                  </a:txBody>
                  <a:tcPr marL="68580" marR="68580" marT="0" marB="0" vert="horz" anchor="ctr" anchorCtr="0"/>
                </a:tc>
              </a:tr>
              <a:tr h="381000">
                <a:tc>
                  <a:txBody>
                    <a:bodyPr/>
                    <a:p>
                      <a:pPr indent="0" algn="l">
                        <a:buNone/>
                      </a:pPr>
                      <a:r>
                        <a:rPr lang="en-US" sz="1400" b="1">
                          <a:latin typeface="宋体" panose="02010600030101010101" pitchFamily="2" charset="-122"/>
                          <a:ea typeface="宋体" panose="02010600030101010101" pitchFamily="2" charset="-122"/>
                        </a:rPr>
                        <a:t>    持续经营</a:t>
                      </a:r>
                      <a:r>
                        <a:rPr lang="en-US" sz="1400" b="0">
                          <a:latin typeface="宋体" panose="02010600030101010101" pitchFamily="2" charset="-122"/>
                          <a:ea typeface="宋体" panose="02010600030101010101" pitchFamily="2" charset="-122"/>
                        </a:rPr>
                        <a:t>-近5年内企业在衢州市域范围内有施工业务的，按年赋分，每年10分，以施工许可证时间为准。</a:t>
                      </a:r>
                      <a:endParaRPr lang="en-US" sz="1400" b="0">
                        <a:latin typeface="宋体" panose="02010600030101010101" pitchFamily="2" charset="-122"/>
                        <a:ea typeface="宋体" panose="02010600030101010101" pitchFamily="2" charset="-122"/>
                      </a:endParaRPr>
                    </a:p>
                    <a:p>
                      <a:pPr indent="0" algn="l">
                        <a:buNone/>
                      </a:pPr>
                      <a:r>
                        <a:rPr lang="en-US" sz="1400" b="0">
                          <a:latin typeface="宋体" panose="02010600030101010101" pitchFamily="2" charset="-122"/>
                          <a:ea typeface="宋体" panose="02010600030101010101" pitchFamily="2" charset="-122"/>
                        </a:rPr>
                        <a:t>（权重50分） </a:t>
                      </a:r>
                      <a:endParaRPr 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ctr">
                        <a:buNone/>
                      </a:pPr>
                      <a:r>
                        <a:rPr lang="en-US" sz="1400" b="0">
                          <a:latin typeface="宋体" panose="02010600030101010101" pitchFamily="2" charset="-122"/>
                          <a:ea typeface="宋体" panose="02010600030101010101" pitchFamily="2" charset="-122"/>
                        </a:rPr>
                        <a:t>无</a:t>
                      </a:r>
                      <a:endParaRPr 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ctr">
                        <a:buNone/>
                      </a:pPr>
                      <a:r>
                        <a:rPr lang="en-US" sz="1400" b="0">
                          <a:latin typeface="宋体" panose="02010600030101010101" pitchFamily="2" charset="-122"/>
                          <a:ea typeface="宋体" panose="02010600030101010101" pitchFamily="2" charset="-122"/>
                        </a:rPr>
                        <a:t>新版取消该指标</a:t>
                      </a:r>
                      <a:endParaRPr lang="en-US" sz="1400" b="0">
                        <a:latin typeface="宋体" panose="02010600030101010101" pitchFamily="2" charset="-122"/>
                        <a:ea typeface="宋体" panose="02010600030101010101" pitchFamily="2" charset="-122"/>
                      </a:endParaRPr>
                    </a:p>
                  </a:txBody>
                  <a:tcPr marL="68580" marR="68580" marT="0" marB="0" vert="horz" anchor="ctr" anchorCtr="0"/>
                </a:tc>
              </a:tr>
              <a:tr h="640080">
                <a:tc>
                  <a:txBody>
                    <a:bodyPr/>
                    <a:p>
                      <a:pPr indent="0" algn="l">
                        <a:buNone/>
                      </a:pPr>
                      <a:r>
                        <a:rPr lang="en-US" sz="1400" b="1">
                          <a:latin typeface="宋体" panose="02010600030101010101" pitchFamily="2" charset="-122"/>
                          <a:ea typeface="宋体" panose="02010600030101010101" pitchFamily="2" charset="-122"/>
                        </a:rPr>
                        <a:t>    教育培训</a:t>
                      </a:r>
                      <a:r>
                        <a:rPr lang="en-US" sz="1400" b="0">
                          <a:latin typeface="宋体" panose="02010600030101010101" pitchFamily="2" charset="-122"/>
                          <a:ea typeface="宋体" panose="02010600030101010101" pitchFamily="2" charset="-122"/>
                        </a:rPr>
                        <a:t>-近1年内在主管部门组织的免费培训中，企业无理由缺席的每次扣2分，扣完为止。（权重4分）</a:t>
                      </a:r>
                      <a:endParaRPr 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ctr">
                        <a:buNone/>
                      </a:pPr>
                      <a:r>
                        <a:rPr lang="en-US" sz="1400" b="0">
                          <a:latin typeface="宋体" panose="02010600030101010101" pitchFamily="2" charset="-122"/>
                          <a:ea typeface="宋体" panose="02010600030101010101" pitchFamily="2" charset="-122"/>
                        </a:rPr>
                        <a:t>无</a:t>
                      </a:r>
                      <a:endParaRPr 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ctr">
                        <a:buNone/>
                      </a:pPr>
                      <a:r>
                        <a:rPr lang="en-US" sz="1400" b="0">
                          <a:latin typeface="宋体" panose="02010600030101010101" pitchFamily="2" charset="-122"/>
                          <a:ea typeface="宋体" panose="02010600030101010101" pitchFamily="2" charset="-122"/>
                        </a:rPr>
                        <a:t>新版取消该指标</a:t>
                      </a:r>
                      <a:endParaRPr lang="en-US" sz="1400" b="0">
                        <a:latin typeface="宋体" panose="02010600030101010101" pitchFamily="2" charset="-122"/>
                        <a:ea typeface="宋体" panose="02010600030101010101" pitchFamily="2" charset="-122"/>
                      </a:endParaRPr>
                    </a:p>
                  </a:txBody>
                  <a:tcPr marL="68580" marR="68580" marT="0" marB="0" vert="horz" anchor="ctr" anchorCtr="0"/>
                </a:tc>
              </a:tr>
              <a:tr h="381000">
                <a:tc>
                  <a:txBody>
                    <a:bodyPr/>
                    <a:p>
                      <a:pPr indent="0" algn="l">
                        <a:buNone/>
                      </a:pPr>
                      <a:r>
                        <a:rPr lang="en-US" sz="1400" b="1">
                          <a:latin typeface="宋体" panose="02010600030101010101" pitchFamily="2" charset="-122"/>
                          <a:ea typeface="宋体" panose="02010600030101010101" pitchFamily="2" charset="-122"/>
                        </a:rPr>
                        <a:t>    招投标行为</a:t>
                      </a:r>
                      <a:r>
                        <a:rPr lang="en-US" sz="1400" b="0">
                          <a:latin typeface="宋体" panose="02010600030101010101" pitchFamily="2" charset="-122"/>
                          <a:ea typeface="宋体" panose="02010600030101010101" pitchFamily="2" charset="-122"/>
                        </a:rPr>
                        <a:t>-近1年内在衢州市域范围内投标过程中隐瞒被处罚、不良行为、有在建项目等信息投标，被否决投标的每次扣10分，扣完为止。</a:t>
                      </a:r>
                      <a:endParaRPr lang="en-US" sz="1400" b="0">
                        <a:latin typeface="宋体" panose="02010600030101010101" pitchFamily="2" charset="-122"/>
                        <a:ea typeface="宋体" panose="02010600030101010101" pitchFamily="2" charset="-122"/>
                      </a:endParaRPr>
                    </a:p>
                    <a:p>
                      <a:pPr indent="0" algn="l">
                        <a:buNone/>
                      </a:pPr>
                      <a:r>
                        <a:rPr lang="en-US" sz="1400" b="0">
                          <a:latin typeface="宋体" panose="02010600030101010101" pitchFamily="2" charset="-122"/>
                          <a:ea typeface="宋体" panose="02010600030101010101" pitchFamily="2" charset="-122"/>
                        </a:rPr>
                        <a:t>（权重40分）</a:t>
                      </a:r>
                      <a:endParaRPr 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ctr">
                        <a:buNone/>
                      </a:pPr>
                      <a:r>
                        <a:rPr lang="en-US" sz="1400" b="0">
                          <a:latin typeface="宋体" panose="02010600030101010101" pitchFamily="2" charset="-122"/>
                          <a:ea typeface="宋体" panose="02010600030101010101" pitchFamily="2" charset="-122"/>
                        </a:rPr>
                        <a:t>无</a:t>
                      </a:r>
                      <a:endParaRPr 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ctr">
                        <a:buNone/>
                      </a:pPr>
                      <a:r>
                        <a:rPr lang="en-US" sz="1400" b="0">
                          <a:latin typeface="宋体" panose="02010600030101010101" pitchFamily="2" charset="-122"/>
                          <a:ea typeface="宋体" panose="02010600030101010101" pitchFamily="2" charset="-122"/>
                        </a:rPr>
                        <a:t>新版取消该指标</a:t>
                      </a:r>
                      <a:endParaRPr lang="en-US" sz="1400" b="0">
                        <a:latin typeface="宋体" panose="02010600030101010101" pitchFamily="2" charset="-122"/>
                        <a:ea typeface="宋体" panose="02010600030101010101" pitchFamily="2" charset="-122"/>
                      </a:endParaRPr>
                    </a:p>
                  </a:txBody>
                  <a:tcPr marL="68580" marR="68580" marT="0" marB="0" vert="horz" anchor="ctr" anchorCtr="0"/>
                </a:tc>
              </a:tr>
              <a:tr h="381000">
                <a:tc>
                  <a:txBody>
                    <a:bodyPr/>
                    <a:p>
                      <a:pPr indent="0" algn="l">
                        <a:buNone/>
                      </a:pPr>
                      <a:r>
                        <a:rPr lang="en-US" sz="1400" b="1">
                          <a:latin typeface="宋体" panose="02010600030101010101" pitchFamily="2" charset="-122"/>
                          <a:ea typeface="宋体" panose="02010600030101010101" pitchFamily="2" charset="-122"/>
                        </a:rPr>
                        <a:t>    业主评价</a:t>
                      </a:r>
                      <a:r>
                        <a:rPr lang="en-US" sz="1400" b="0">
                          <a:latin typeface="宋体" panose="02010600030101010101" pitchFamily="2" charset="-122"/>
                          <a:ea typeface="宋体" panose="02010600030101010101" pitchFamily="2" charset="-122"/>
                        </a:rPr>
                        <a:t>-建设单位对企业承建的衢州市域范围内工程项目在竣工验收合格后15日内进行施工合同履约综合评价（附件3），单个项目评价结果为“好”的得10分，“较好”的得7.5分，“一般”的得6分， “差”的得4分，本项总得分按企业近1年内在本市全部竣工项目评价平均分计分。（工程合同双方发生司法纠纷的除外）</a:t>
                      </a:r>
                      <a:endParaRPr lang="en-US" sz="1400" b="0">
                        <a:latin typeface="宋体" panose="02010600030101010101" pitchFamily="2" charset="-122"/>
                        <a:ea typeface="宋体" panose="02010600030101010101" pitchFamily="2" charset="-122"/>
                      </a:endParaRPr>
                    </a:p>
                    <a:p>
                      <a:pPr indent="0" algn="l">
                        <a:buNone/>
                      </a:pPr>
                      <a:r>
                        <a:rPr lang="en-US" sz="1400" b="0">
                          <a:latin typeface="宋体" panose="02010600030101010101" pitchFamily="2" charset="-122"/>
                          <a:ea typeface="宋体" panose="02010600030101010101" pitchFamily="2" charset="-122"/>
                        </a:rPr>
                        <a:t> （权重10分）</a:t>
                      </a:r>
                      <a:endParaRPr 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l">
                        <a:buNone/>
                      </a:pPr>
                      <a:r>
                        <a:rPr lang="en-US" sz="1400" b="0">
                          <a:latin typeface="宋体" panose="02010600030101010101" pitchFamily="2" charset="-122"/>
                          <a:ea typeface="宋体" panose="02010600030101010101" pitchFamily="2" charset="-122"/>
                        </a:rPr>
                        <a:t>   </a:t>
                      </a:r>
                      <a:r>
                        <a:rPr lang="en-US" sz="1400" b="1">
                          <a:latin typeface="宋体" panose="02010600030101010101" pitchFamily="2" charset="-122"/>
                          <a:ea typeface="宋体" panose="02010600030101010101" pitchFamily="2" charset="-122"/>
                        </a:rPr>
                        <a:t>业主评价</a:t>
                      </a:r>
                      <a:r>
                        <a:rPr lang="en-US" sz="1400" b="0">
                          <a:latin typeface="宋体" panose="02010600030101010101" pitchFamily="2" charset="-122"/>
                          <a:ea typeface="宋体" panose="02010600030101010101" pitchFamily="2" charset="-122"/>
                        </a:rPr>
                        <a:t>-建设单位对近2年内竣工验收合格的工程项目进行施工合同履约综合评价（附件3），单个项目评价结果为“好”的得10分，“较好”的得7.5，“一般”的得6分， “差”的得4分。（工程合同双方发生司法纠纷的除外）（权重20分）</a:t>
                      </a:r>
                      <a:endParaRPr lang="en-US" sz="1400" b="0">
                        <a:latin typeface="宋体" panose="02010600030101010101" pitchFamily="2" charset="-122"/>
                        <a:ea typeface="宋体" panose="02010600030101010101" pitchFamily="2" charset="-122"/>
                      </a:endParaRPr>
                    </a:p>
                  </a:txBody>
                  <a:tcPr marL="68580" marR="68580" marT="0" marB="0" vert="horz" anchor="ctr" anchorCtr="0"/>
                </a:tc>
                <a:tc>
                  <a:txBody>
                    <a:bodyPr/>
                    <a:p>
                      <a:pPr indent="0" algn="ctr">
                        <a:buNone/>
                      </a:pPr>
                      <a:r>
                        <a:rPr lang="en-US" sz="1400" b="0">
                          <a:latin typeface="宋体" panose="02010600030101010101" pitchFamily="2" charset="-122"/>
                          <a:ea typeface="宋体" panose="02010600030101010101" pitchFamily="2" charset="-122"/>
                        </a:rPr>
                        <a:t>1.权重由10分改为20分，加分累计</a:t>
                      </a:r>
                      <a:r>
                        <a:rPr lang="zh-CN" altLang="en-US" sz="1400" b="0">
                          <a:latin typeface="宋体" panose="02010600030101010101" pitchFamily="2" charset="-122"/>
                          <a:ea typeface="宋体" panose="02010600030101010101" pitchFamily="2" charset="-122"/>
                        </a:rPr>
                        <a:t>；</a:t>
                      </a:r>
                      <a:endParaRPr lang="en-US" sz="1400" b="0">
                        <a:latin typeface="宋体" panose="02010600030101010101" pitchFamily="2" charset="-122"/>
                        <a:ea typeface="宋体" panose="02010600030101010101" pitchFamily="2" charset="-122"/>
                      </a:endParaRPr>
                    </a:p>
                    <a:p>
                      <a:pPr indent="0" algn="ctr">
                        <a:buNone/>
                      </a:pPr>
                      <a:r>
                        <a:rPr lang="en-US" sz="1400" b="0">
                          <a:latin typeface="宋体" panose="02010600030101010101" pitchFamily="2" charset="-122"/>
                          <a:ea typeface="宋体" panose="02010600030101010101" pitchFamily="2" charset="-122"/>
                        </a:rPr>
                        <a:t>2.竣工1年内有效改为竣工2年内有效</a:t>
                      </a:r>
                      <a:r>
                        <a:rPr lang="zh-CN" altLang="en-US" sz="1400" b="0">
                          <a:latin typeface="宋体" panose="02010600030101010101" pitchFamily="2" charset="-122"/>
                          <a:ea typeface="宋体" panose="02010600030101010101" pitchFamily="2" charset="-122"/>
                        </a:rPr>
                        <a:t>。</a:t>
                      </a:r>
                      <a:endParaRPr lang="zh-CN" altLang="en-US" sz="1400" b="0">
                        <a:latin typeface="宋体" panose="02010600030101010101" pitchFamily="2" charset="-122"/>
                        <a:ea typeface="宋体" panose="02010600030101010101" pitchFamily="2" charset="-122"/>
                      </a:endParaRPr>
                    </a:p>
                    <a:p>
                      <a:pPr indent="0" algn="ctr">
                        <a:buNone/>
                      </a:pPr>
                      <a:endParaRPr lang="zh-CN" altLang="en-US" sz="1400" b="0">
                        <a:latin typeface="宋体" panose="02010600030101010101" pitchFamily="2" charset="-122"/>
                        <a:ea typeface="宋体" panose="02010600030101010101" pitchFamily="2" charset="-122"/>
                      </a:endParaRPr>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550863" y="260350"/>
            <a:ext cx="10194925" cy="922020"/>
          </a:xfrm>
          <a:prstGeom prst="rect">
            <a:avLst/>
          </a:prstGeom>
          <a:noFill/>
          <a:ln w="9525">
            <a:noFill/>
          </a:ln>
        </p:spPr>
        <p:txBody>
          <a:bodyPr wrap="square" anchor="t" anchorCtr="0">
            <a:spAutoFit/>
          </a:bodyPr>
          <a:p>
            <a:r>
              <a:rPr lang="zh-CN" noProof="1" dirty="0">
                <a:solidFill>
                  <a:srgbClr val="002060"/>
                </a:solidFill>
                <a:latin typeface="微软雅黑" panose="020B0503020204020204" pitchFamily="34" charset="-122"/>
                <a:ea typeface="微软雅黑" panose="020B0503020204020204" pitchFamily="34" charset="-122"/>
                <a:cs typeface="+mn-cs"/>
              </a:rPr>
              <a:t>（二）专用指标改动（</a:t>
            </a:r>
            <a:r>
              <a:rPr lang="en-US" altLang="zh-CN" noProof="1" dirty="0">
                <a:solidFill>
                  <a:srgbClr val="002060"/>
                </a:solidFill>
                <a:latin typeface="微软雅黑" panose="020B0503020204020204" pitchFamily="34" charset="-122"/>
                <a:ea typeface="微软雅黑" panose="020B0503020204020204" pitchFamily="34" charset="-122"/>
                <a:cs typeface="+mn-cs"/>
              </a:rPr>
              <a:t>500</a:t>
            </a:r>
            <a:r>
              <a:rPr lang="zh-CN" altLang="en-US" noProof="1" dirty="0">
                <a:solidFill>
                  <a:srgbClr val="002060"/>
                </a:solidFill>
                <a:latin typeface="微软雅黑" panose="020B0503020204020204" pitchFamily="34" charset="-122"/>
                <a:ea typeface="微软雅黑" panose="020B0503020204020204" pitchFamily="34" charset="-122"/>
                <a:cs typeface="+mn-cs"/>
              </a:rPr>
              <a:t>分</a:t>
            </a:r>
            <a:r>
              <a:rPr lang="zh-CN" noProof="1" dirty="0">
                <a:solidFill>
                  <a:srgbClr val="002060"/>
                </a:solidFill>
                <a:latin typeface="微软雅黑" panose="020B0503020204020204" pitchFamily="34" charset="-122"/>
                <a:ea typeface="微软雅黑" panose="020B0503020204020204" pitchFamily="34" charset="-122"/>
                <a:cs typeface="+mn-cs"/>
              </a:rPr>
              <a:t>）</a:t>
            </a:r>
            <a:endParaRPr lang="zh-CN"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sym typeface="+mn-ea"/>
            </a:endParaRPr>
          </a:p>
          <a:p>
            <a:endParaRPr lang="zh-CN" sz="1800" noProof="1" dirty="0">
              <a:solidFill>
                <a:srgbClr val="002060"/>
              </a:solidFill>
              <a:latin typeface="微软雅黑" panose="020B0503020204020204" pitchFamily="34" charset="-122"/>
              <a:ea typeface="微软雅黑" panose="020B0503020204020204" pitchFamily="34" charset="-122"/>
            </a:endParaRPr>
          </a:p>
        </p:txBody>
      </p:sp>
      <p:graphicFrame>
        <p:nvGraphicFramePr>
          <p:cNvPr id="7" name="表格 6"/>
          <p:cNvGraphicFramePr/>
          <p:nvPr/>
        </p:nvGraphicFramePr>
        <p:xfrm>
          <a:off x="695325" y="692785"/>
          <a:ext cx="10492740" cy="3596640"/>
        </p:xfrm>
        <a:graphic>
          <a:graphicData uri="http://schemas.openxmlformats.org/drawingml/2006/table">
            <a:tbl>
              <a:tblPr firstRow="1" bandRow="1">
                <a:tableStyleId>{5C22544A-7EE6-4342-B048-85BDC9FD1C3A}</a:tableStyleId>
              </a:tblPr>
              <a:tblGrid>
                <a:gridCol w="3152775"/>
                <a:gridCol w="3839210"/>
                <a:gridCol w="3500755"/>
              </a:tblGrid>
              <a:tr h="381000">
                <a:tc>
                  <a:txBody>
                    <a:bodyPr/>
                    <a:p>
                      <a:pPr algn="ctr">
                        <a:buNone/>
                      </a:pPr>
                      <a:r>
                        <a:rPr lang="zh-CN" altLang="en-US"/>
                        <a:t>旧版</a:t>
                      </a:r>
                      <a:endParaRPr lang="zh-CN" altLang="en-US"/>
                    </a:p>
                  </a:txBody>
                  <a:tcPr anchor="ctr" anchorCtr="0"/>
                </a:tc>
                <a:tc>
                  <a:txBody>
                    <a:bodyPr/>
                    <a:p>
                      <a:pPr algn="ctr">
                        <a:buNone/>
                      </a:pPr>
                      <a:r>
                        <a:rPr lang="zh-CN" altLang="en-US"/>
                        <a:t>新版</a:t>
                      </a:r>
                      <a:endParaRPr lang="zh-CN" altLang="en-US"/>
                    </a:p>
                  </a:txBody>
                  <a:tcPr anchor="ctr" anchorCtr="0"/>
                </a:tc>
                <a:tc>
                  <a:txBody>
                    <a:bodyPr/>
                    <a:p>
                      <a:pPr algn="ctr">
                        <a:buNone/>
                      </a:pPr>
                      <a:r>
                        <a:rPr lang="zh-CN" altLang="en-US"/>
                        <a:t>新版改动</a:t>
                      </a:r>
                      <a:endParaRPr lang="zh-CN" altLang="en-US"/>
                    </a:p>
                  </a:txBody>
                  <a:tcPr anchor="ctr" anchorCtr="0"/>
                </a:tc>
              </a:tr>
              <a:tr h="381000">
                <a:tc>
                  <a:txBody>
                    <a:bodyPr/>
                    <a:p>
                      <a:pPr indent="0" algn="l">
                        <a:buNone/>
                      </a:pPr>
                      <a:r>
                        <a:rPr lang="en-US" sz="1400" b="1">
                          <a:latin typeface="+mn-ea"/>
                          <a:cs typeface="+mn-ea"/>
                        </a:rPr>
                        <a:t>       承诺行为</a:t>
                      </a:r>
                      <a:r>
                        <a:rPr lang="en-US" sz="1400" b="0">
                          <a:latin typeface="+mn-ea"/>
                          <a:cs typeface="+mn-ea"/>
                        </a:rPr>
                        <a:t>-近1年内在衢州市范围内办理各项承诺制审批中，未履行承诺事项被查实的，每次5分。（权重10分） </a:t>
                      </a:r>
                      <a:endParaRPr lang="en-US" altLang="en-US" sz="1400" b="0">
                        <a:latin typeface="+mn-ea"/>
                        <a:cs typeface="+mn-ea"/>
                      </a:endParaRPr>
                    </a:p>
                  </a:txBody>
                  <a:tcPr marL="68580" marR="68580" marT="0" marB="0" vert="horz" anchor="ctr" anchorCtr="0"/>
                </a:tc>
                <a:tc>
                  <a:txBody>
                    <a:bodyPr/>
                    <a:p>
                      <a:pPr indent="0" algn="ctr">
                        <a:buNone/>
                      </a:pPr>
                      <a:r>
                        <a:rPr lang="en-US" sz="1400" b="0">
                          <a:latin typeface="+mn-ea"/>
                          <a:cs typeface="Times New Roman" panose="02020603050405020304" charset="0"/>
                        </a:rPr>
                        <a:t>无</a:t>
                      </a:r>
                      <a:endParaRPr lang="en-US" altLang="en-US" sz="1400" b="0">
                        <a:latin typeface="+mn-ea"/>
                        <a:cs typeface="Times New Roman" panose="02020603050405020304" charset="0"/>
                      </a:endParaRPr>
                    </a:p>
                  </a:txBody>
                  <a:tcPr marL="68580" marR="68580" marT="0" marB="0" vert="horz" anchor="ctr" anchorCtr="0"/>
                </a:tc>
                <a:tc>
                  <a:txBody>
                    <a:bodyPr/>
                    <a:p>
                      <a:pPr indent="0" algn="ctr">
                        <a:buNone/>
                      </a:pPr>
                      <a:r>
                        <a:rPr lang="en-US" sz="1400" b="0">
                          <a:latin typeface="+mn-ea"/>
                        </a:rPr>
                        <a:t>新版取消该指标</a:t>
                      </a:r>
                      <a:endParaRPr lang="en-US" altLang="en-US" sz="1400" b="0">
                        <a:latin typeface="+mn-ea"/>
                      </a:endParaRPr>
                    </a:p>
                  </a:txBody>
                  <a:tcPr marL="68580" marR="68580" marT="0" marB="0" vert="horz" anchor="ctr" anchorCtr="0"/>
                </a:tc>
              </a:tr>
              <a:tr h="381000">
                <a:tc>
                  <a:txBody>
                    <a:bodyPr/>
                    <a:p>
                      <a:pPr indent="0" algn="l">
                        <a:buNone/>
                      </a:pPr>
                      <a:r>
                        <a:rPr lang="en-US" sz="1400" b="0">
                          <a:latin typeface="+mn-ea"/>
                          <a:cs typeface="+mn-ea"/>
                        </a:rPr>
                        <a:t>        </a:t>
                      </a:r>
                      <a:r>
                        <a:rPr lang="en-US" sz="1400" b="1">
                          <a:latin typeface="+mn-ea"/>
                          <a:cs typeface="+mn-ea"/>
                        </a:rPr>
                        <a:t>社会投诉</a:t>
                      </a:r>
                      <a:r>
                        <a:rPr lang="en-US" sz="1400" b="0">
                          <a:latin typeface="+mn-ea"/>
                          <a:cs typeface="+mn-ea"/>
                        </a:rPr>
                        <a:t>-近1年内企业承建衢州市域范围内工程项目（含竣工项目），发生投诉被查实并经督促未及时处理完成的，每次扣5分；发生10人以上群体性投诉被查实并经督促未及时处理完成的，每次扣10分；企业存在虚假投诉行为被查实的，每次扣10分，扣完为止。（权重20分） </a:t>
                      </a:r>
                      <a:endParaRPr lang="en-US" altLang="en-US" sz="1400" b="0">
                        <a:latin typeface="+mn-ea"/>
                        <a:cs typeface="+mn-ea"/>
                      </a:endParaRPr>
                    </a:p>
                  </a:txBody>
                  <a:tcPr marL="68580" marR="68580" marT="0" marB="0" vert="horz" anchor="ctr" anchorCtr="0"/>
                </a:tc>
                <a:tc>
                  <a:txBody>
                    <a:bodyPr/>
                    <a:p>
                      <a:pPr indent="0" algn="ctr">
                        <a:buNone/>
                      </a:pPr>
                      <a:r>
                        <a:rPr lang="en-US" sz="1400" b="0">
                          <a:latin typeface="+mn-ea"/>
                          <a:cs typeface="Times New Roman" panose="02020603050405020304" charset="0"/>
                        </a:rPr>
                        <a:t>无</a:t>
                      </a:r>
                      <a:endParaRPr lang="en-US" altLang="en-US" sz="1400" b="0">
                        <a:latin typeface="+mn-ea"/>
                        <a:cs typeface="Times New Roman" panose="02020603050405020304" charset="0"/>
                      </a:endParaRPr>
                    </a:p>
                  </a:txBody>
                  <a:tcPr marL="68580" marR="68580" marT="0" marB="0" vert="horz" anchor="ctr" anchorCtr="0"/>
                </a:tc>
                <a:tc>
                  <a:txBody>
                    <a:bodyPr/>
                    <a:p>
                      <a:pPr indent="0" algn="ctr">
                        <a:buNone/>
                      </a:pPr>
                      <a:r>
                        <a:rPr lang="en-US" sz="1400" b="0">
                          <a:latin typeface="+mn-ea"/>
                        </a:rPr>
                        <a:t>新版取消该指标</a:t>
                      </a:r>
                      <a:endParaRPr lang="en-US" altLang="en-US" sz="1400" b="0">
                        <a:latin typeface="+mn-ea"/>
                      </a:endParaRPr>
                    </a:p>
                  </a:txBody>
                  <a:tcPr marL="68580" marR="68580" marT="0" marB="0" vert="horz" anchor="ctr" anchorCtr="0"/>
                </a:tc>
              </a:tr>
              <a:tr h="381000">
                <a:tc>
                  <a:txBody>
                    <a:bodyPr/>
                    <a:p>
                      <a:pPr indent="0" algn="l">
                        <a:buNone/>
                      </a:pPr>
                      <a:r>
                        <a:rPr lang="en-US" sz="1400" b="0">
                          <a:latin typeface="+mn-ea"/>
                          <a:cs typeface="+mn-ea"/>
                        </a:rPr>
                        <a:t>        </a:t>
                      </a:r>
                      <a:r>
                        <a:rPr lang="en-US" sz="1400" b="1">
                          <a:latin typeface="+mn-ea"/>
                          <a:cs typeface="+mn-ea"/>
                        </a:rPr>
                        <a:t>新技术应用</a:t>
                      </a:r>
                      <a:r>
                        <a:rPr lang="en-US" sz="1400" b="0">
                          <a:latin typeface="+mn-ea"/>
                          <a:cs typeface="+mn-ea"/>
                        </a:rPr>
                        <a:t>-近3年内企业承建衢州市域范围内的工程获得省建筑业十项新技术示范工程的，每个项目得3分。（权重6分） </a:t>
                      </a:r>
                      <a:endParaRPr lang="en-US" altLang="en-US" sz="1400" b="0">
                        <a:latin typeface="+mn-ea"/>
                        <a:cs typeface="+mn-ea"/>
                      </a:endParaRPr>
                    </a:p>
                  </a:txBody>
                  <a:tcPr marL="68580" marR="68580" marT="0" marB="0" vert="horz" anchor="ctr" anchorCtr="0"/>
                </a:tc>
                <a:tc>
                  <a:txBody>
                    <a:bodyPr/>
                    <a:p>
                      <a:pPr indent="0" algn="ctr">
                        <a:buNone/>
                      </a:pPr>
                      <a:r>
                        <a:rPr lang="en-US" sz="1400" b="0">
                          <a:latin typeface="+mn-ea"/>
                          <a:cs typeface="Times New Roman" panose="02020603050405020304" charset="0"/>
                        </a:rPr>
                        <a:t>无</a:t>
                      </a:r>
                      <a:endParaRPr lang="en-US" altLang="en-US" sz="1400" b="0">
                        <a:latin typeface="+mn-ea"/>
                        <a:cs typeface="Times New Roman" panose="02020603050405020304" charset="0"/>
                      </a:endParaRPr>
                    </a:p>
                  </a:txBody>
                  <a:tcPr marL="68580" marR="68580" marT="0" marB="0" vert="horz" anchor="ctr" anchorCtr="0"/>
                </a:tc>
                <a:tc>
                  <a:txBody>
                    <a:bodyPr/>
                    <a:p>
                      <a:pPr indent="0" algn="ctr">
                        <a:buNone/>
                      </a:pPr>
                      <a:r>
                        <a:rPr lang="en-US" sz="1400" b="0">
                          <a:latin typeface="+mn-ea"/>
                        </a:rPr>
                        <a:t>新版取消该指标</a:t>
                      </a:r>
                      <a:endParaRPr lang="en-US" altLang="en-US" sz="1400" b="0">
                        <a:latin typeface="+mn-ea"/>
                      </a:endParaRPr>
                    </a:p>
                  </a:txBody>
                  <a:tcPr marL="68580" marR="68580" marT="0" marB="0" vert="horz" anchor="ctr" anchorCtr="0"/>
                </a:tc>
              </a:tr>
              <a:tr h="381000">
                <a:tc>
                  <a:txBody>
                    <a:bodyPr/>
                    <a:p>
                      <a:pPr indent="0" algn="l">
                        <a:buNone/>
                      </a:pPr>
                      <a:r>
                        <a:rPr lang="en-US" sz="1400" b="1">
                          <a:latin typeface="+mn-ea"/>
                          <a:cs typeface="+mn-ea"/>
                        </a:rPr>
                        <a:t>       项目党建</a:t>
                      </a:r>
                      <a:r>
                        <a:rPr lang="en-US" sz="1400" b="0">
                          <a:latin typeface="+mn-ea"/>
                          <a:cs typeface="+mn-ea"/>
                        </a:rPr>
                        <a:t>-近3年内企业承建衢州市域范围内工程获得县区、市级、省级红色工地先进项目或企业获得县区、市级、省级红色工地先进企业的分别加2、4、6分，多个项目或企业获不同级别的以最高分计。（权重6分）</a:t>
                      </a:r>
                      <a:endParaRPr lang="en-US" altLang="en-US" sz="1400" b="0">
                        <a:latin typeface="+mn-ea"/>
                        <a:cs typeface="+mn-ea"/>
                      </a:endParaRPr>
                    </a:p>
                  </a:txBody>
                  <a:tcPr marL="68580" marR="68580" marT="0" marB="0" vert="horz" anchor="ctr" anchorCtr="0"/>
                </a:tc>
                <a:tc>
                  <a:txBody>
                    <a:bodyPr/>
                    <a:p>
                      <a:pPr indent="0" algn="l">
                        <a:buNone/>
                      </a:pPr>
                      <a:r>
                        <a:rPr lang="en-US" sz="1400" b="1">
                          <a:latin typeface="+mn-ea"/>
                          <a:cs typeface="+mn-ea"/>
                        </a:rPr>
                        <a:t>       项目党建</a:t>
                      </a:r>
                      <a:r>
                        <a:rPr lang="en-US" sz="1400" b="0">
                          <a:latin typeface="+mn-ea"/>
                          <a:cs typeface="+mn-ea"/>
                        </a:rPr>
                        <a:t>-近1年内，获得县级、设区市级优秀“红色工地”或先进企业的分别加1、2分，认定为设区市级“红色工地”的，计1分，同一项目或企业获不同级别的以最高分计。（权重4分）</a:t>
                      </a:r>
                      <a:endParaRPr lang="en-US" altLang="en-US" sz="1400" b="0">
                        <a:latin typeface="+mn-ea"/>
                        <a:cs typeface="+mn-ea"/>
                      </a:endParaRPr>
                    </a:p>
                  </a:txBody>
                  <a:tcPr marL="68580" marR="68580" marT="0" marB="0" vert="horz" anchor="ctr" anchorCtr="0"/>
                </a:tc>
                <a:tc>
                  <a:txBody>
                    <a:bodyPr/>
                    <a:p>
                      <a:pPr indent="0" algn="l">
                        <a:buNone/>
                      </a:pPr>
                      <a:r>
                        <a:rPr lang="en-US" sz="1400" b="0">
                          <a:latin typeface="+mn-ea"/>
                          <a:cs typeface="+mn-ea"/>
                        </a:rPr>
                        <a:t>1.权重由6分改为4分</a:t>
                      </a:r>
                      <a:r>
                        <a:rPr lang="zh-CN" altLang="en-US" sz="1400" b="0">
                          <a:latin typeface="+mn-ea"/>
                          <a:cs typeface="+mn-ea"/>
                        </a:rPr>
                        <a:t>；</a:t>
                      </a:r>
                      <a:endParaRPr lang="zh-CN" altLang="en-US" sz="1400" b="0">
                        <a:latin typeface="+mn-ea"/>
                        <a:cs typeface="+mn-ea"/>
                      </a:endParaRPr>
                    </a:p>
                    <a:p>
                      <a:pPr indent="0" algn="l">
                        <a:buNone/>
                      </a:pPr>
                      <a:r>
                        <a:rPr lang="en-US" altLang="zh-CN" sz="1400" b="0">
                          <a:latin typeface="+mn-ea"/>
                          <a:cs typeface="+mn-ea"/>
                        </a:rPr>
                        <a:t>2.</a:t>
                      </a:r>
                      <a:r>
                        <a:rPr lang="en-US" sz="1400" b="0">
                          <a:latin typeface="+mn-ea"/>
                          <a:cs typeface="+mn-ea"/>
                        </a:rPr>
                        <a:t>对标省信用评价，有效期从3年改为1年；3.省级优秀红色工地已在省信用评价中加分，新版中取消省级加分</a:t>
                      </a:r>
                      <a:r>
                        <a:rPr lang="zh-CN" altLang="en-US" sz="1400" b="0">
                          <a:latin typeface="+mn-ea"/>
                          <a:cs typeface="+mn-ea"/>
                        </a:rPr>
                        <a:t>；</a:t>
                      </a:r>
                      <a:endParaRPr lang="zh-CN" altLang="en-US" sz="1400" b="0">
                        <a:latin typeface="+mn-ea"/>
                        <a:cs typeface="+mn-ea"/>
                      </a:endParaRPr>
                    </a:p>
                    <a:p>
                      <a:pPr indent="0" algn="l">
                        <a:buNone/>
                      </a:pPr>
                      <a:r>
                        <a:rPr lang="en-US" altLang="zh-CN" sz="1400" b="0">
                          <a:latin typeface="+mn-ea"/>
                          <a:cs typeface="+mn-ea"/>
                        </a:rPr>
                        <a:t>4.</a:t>
                      </a:r>
                      <a:r>
                        <a:rPr lang="en-US" sz="1400" b="0">
                          <a:latin typeface="+mn-ea"/>
                          <a:cs typeface="+mn-ea"/>
                        </a:rPr>
                        <a:t>新增认定为设区市级“红色工地”称号加分</a:t>
                      </a:r>
                      <a:r>
                        <a:rPr lang="zh-CN" altLang="en-US" sz="1400" b="0">
                          <a:latin typeface="+mn-ea"/>
                          <a:cs typeface="+mn-ea"/>
                        </a:rPr>
                        <a:t>。</a:t>
                      </a:r>
                      <a:endParaRPr lang="zh-CN" altLang="en-US" sz="1400" b="0">
                        <a:latin typeface="+mn-ea"/>
                        <a:cs typeface="+mn-ea"/>
                      </a:endParaRPr>
                    </a:p>
                  </a:txBody>
                  <a:tcPr marL="68580" marR="68580" marT="0" marB="0" vert="horz" anchor="ctr" anchorCtr="0"/>
                </a:tc>
              </a:tr>
              <a:tr h="381000">
                <a:tc>
                  <a:txBody>
                    <a:bodyPr/>
                    <a:p>
                      <a:pPr indent="0" algn="l">
                        <a:buNone/>
                      </a:pPr>
                      <a:r>
                        <a:rPr lang="en-US" sz="1400" b="1">
                          <a:latin typeface="+mn-ea"/>
                          <a:cs typeface="+mn-ea"/>
                        </a:rPr>
                        <a:t>       信息收集</a:t>
                      </a:r>
                      <a:r>
                        <a:rPr lang="en-US" sz="1400" b="0">
                          <a:latin typeface="+mn-ea"/>
                          <a:cs typeface="+mn-ea"/>
                        </a:rPr>
                        <a:t>-工程建设项目相关信息未按要求上传衢州市工程建设项目数字化管理（智慧建设）系统的，每个项目扣2分。（权重10分） </a:t>
                      </a:r>
                      <a:endParaRPr lang="en-US" altLang="en-US" sz="1400" b="0">
                        <a:latin typeface="+mn-ea"/>
                        <a:cs typeface="+mn-ea"/>
                      </a:endParaRPr>
                    </a:p>
                  </a:txBody>
                  <a:tcPr marL="68580" marR="68580" marT="0" marB="0" vert="horz" anchor="ctr" anchorCtr="0"/>
                </a:tc>
                <a:tc>
                  <a:txBody>
                    <a:bodyPr/>
                    <a:p>
                      <a:pPr indent="0" algn="ctr">
                        <a:buNone/>
                      </a:pPr>
                      <a:r>
                        <a:rPr lang="en-US" sz="1400" b="0">
                          <a:latin typeface="+mn-ea"/>
                          <a:cs typeface="Times New Roman" panose="02020603050405020304" charset="0"/>
                        </a:rPr>
                        <a:t>无</a:t>
                      </a:r>
                      <a:endParaRPr lang="en-US" altLang="en-US" sz="1400" b="0">
                        <a:latin typeface="+mn-ea"/>
                        <a:cs typeface="Times New Roman" panose="02020603050405020304" charset="0"/>
                      </a:endParaRPr>
                    </a:p>
                  </a:txBody>
                  <a:tcPr marL="68580" marR="68580" marT="0" marB="0" vert="horz" anchor="ctr" anchorCtr="0"/>
                </a:tc>
                <a:tc>
                  <a:txBody>
                    <a:bodyPr/>
                    <a:p>
                      <a:pPr indent="0" algn="ctr">
                        <a:buNone/>
                      </a:pPr>
                      <a:r>
                        <a:rPr lang="en-US" sz="1400" b="0">
                          <a:latin typeface="+mn-ea"/>
                        </a:rPr>
                        <a:t>新版取消该指标</a:t>
                      </a:r>
                      <a:endParaRPr lang="en-US" altLang="en-US" sz="1400" b="0">
                        <a:latin typeface="+mn-ea"/>
                      </a:endParaRPr>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550863" y="260350"/>
            <a:ext cx="10194925" cy="922020"/>
          </a:xfrm>
          <a:prstGeom prst="rect">
            <a:avLst/>
          </a:prstGeom>
          <a:noFill/>
          <a:ln w="9525">
            <a:noFill/>
          </a:ln>
        </p:spPr>
        <p:txBody>
          <a:bodyPr wrap="square" anchor="t" anchorCtr="0">
            <a:spAutoFit/>
          </a:bodyPr>
          <a:p>
            <a:r>
              <a:rPr lang="zh-CN" noProof="1" dirty="0">
                <a:solidFill>
                  <a:srgbClr val="002060"/>
                </a:solidFill>
                <a:latin typeface="微软雅黑" panose="020B0503020204020204" pitchFamily="34" charset="-122"/>
                <a:ea typeface="微软雅黑" panose="020B0503020204020204" pitchFamily="34" charset="-122"/>
                <a:cs typeface="+mn-cs"/>
              </a:rPr>
              <a:t>（二）专用指标改动（</a:t>
            </a:r>
            <a:r>
              <a:rPr lang="en-US" altLang="zh-CN" noProof="1" dirty="0">
                <a:solidFill>
                  <a:srgbClr val="002060"/>
                </a:solidFill>
                <a:latin typeface="微软雅黑" panose="020B0503020204020204" pitchFamily="34" charset="-122"/>
                <a:ea typeface="微软雅黑" panose="020B0503020204020204" pitchFamily="34" charset="-122"/>
                <a:cs typeface="+mn-cs"/>
              </a:rPr>
              <a:t>500</a:t>
            </a:r>
            <a:r>
              <a:rPr lang="zh-CN" altLang="en-US" noProof="1" dirty="0">
                <a:solidFill>
                  <a:srgbClr val="002060"/>
                </a:solidFill>
                <a:latin typeface="微软雅黑" panose="020B0503020204020204" pitchFamily="34" charset="-122"/>
                <a:ea typeface="微软雅黑" panose="020B0503020204020204" pitchFamily="34" charset="-122"/>
                <a:cs typeface="+mn-cs"/>
              </a:rPr>
              <a:t>分</a:t>
            </a:r>
            <a:r>
              <a:rPr lang="zh-CN" noProof="1" dirty="0">
                <a:solidFill>
                  <a:srgbClr val="002060"/>
                </a:solidFill>
                <a:latin typeface="微软雅黑" panose="020B0503020204020204" pitchFamily="34" charset="-122"/>
                <a:ea typeface="微软雅黑" panose="020B0503020204020204" pitchFamily="34" charset="-122"/>
                <a:cs typeface="+mn-cs"/>
              </a:rPr>
              <a:t>）</a:t>
            </a:r>
            <a:endParaRPr lang="zh-CN"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sym typeface="+mn-ea"/>
            </a:endParaRPr>
          </a:p>
          <a:p>
            <a:endParaRPr lang="zh-CN" sz="1800" noProof="1" dirty="0">
              <a:solidFill>
                <a:srgbClr val="002060"/>
              </a:solidFill>
              <a:latin typeface="微软雅黑" panose="020B0503020204020204" pitchFamily="34" charset="-122"/>
              <a:ea typeface="微软雅黑" panose="020B0503020204020204" pitchFamily="34" charset="-122"/>
            </a:endParaRPr>
          </a:p>
        </p:txBody>
      </p:sp>
      <p:graphicFrame>
        <p:nvGraphicFramePr>
          <p:cNvPr id="7" name="表格 6"/>
          <p:cNvGraphicFramePr/>
          <p:nvPr/>
        </p:nvGraphicFramePr>
        <p:xfrm>
          <a:off x="537210" y="692785"/>
          <a:ext cx="11118215" cy="6141720"/>
        </p:xfrm>
        <a:graphic>
          <a:graphicData uri="http://schemas.openxmlformats.org/drawingml/2006/table">
            <a:tbl>
              <a:tblPr firstRow="1" bandRow="1">
                <a:tableStyleId>{5C22544A-7EE6-4342-B048-85BDC9FD1C3A}</a:tableStyleId>
              </a:tblPr>
              <a:tblGrid>
                <a:gridCol w="5081270"/>
                <a:gridCol w="2924175"/>
                <a:gridCol w="3112770"/>
              </a:tblGrid>
              <a:tr h="381000">
                <a:tc>
                  <a:txBody>
                    <a:bodyPr/>
                    <a:p>
                      <a:pPr algn="ctr">
                        <a:buNone/>
                      </a:pPr>
                      <a:r>
                        <a:rPr lang="zh-CN" altLang="en-US"/>
                        <a:t>旧版</a:t>
                      </a:r>
                      <a:endParaRPr lang="zh-CN" altLang="en-US"/>
                    </a:p>
                  </a:txBody>
                  <a:tcPr anchor="ctr" anchorCtr="0"/>
                </a:tc>
                <a:tc>
                  <a:txBody>
                    <a:bodyPr/>
                    <a:p>
                      <a:pPr algn="ctr">
                        <a:buNone/>
                      </a:pPr>
                      <a:r>
                        <a:rPr lang="zh-CN" altLang="en-US"/>
                        <a:t>新版</a:t>
                      </a:r>
                      <a:endParaRPr lang="zh-CN" altLang="en-US"/>
                    </a:p>
                  </a:txBody>
                  <a:tcPr anchor="ctr" anchorCtr="0"/>
                </a:tc>
                <a:tc>
                  <a:txBody>
                    <a:bodyPr/>
                    <a:p>
                      <a:pPr algn="ctr">
                        <a:buNone/>
                      </a:pPr>
                      <a:r>
                        <a:rPr lang="zh-CN" altLang="en-US"/>
                        <a:t>新版改动</a:t>
                      </a:r>
                      <a:endParaRPr lang="zh-CN" altLang="en-US"/>
                    </a:p>
                  </a:txBody>
                  <a:tcPr anchor="ctr" anchorCtr="0"/>
                </a:tc>
              </a:tr>
              <a:tr h="381000">
                <a:tc>
                  <a:txBody>
                    <a:bodyPr/>
                    <a:p>
                      <a:pPr indent="0">
                        <a:buNone/>
                      </a:pPr>
                      <a:r>
                        <a:rPr lang="en-US" sz="1400" b="0">
                          <a:latin typeface="+mn-ea"/>
                          <a:cs typeface="+mn-ea"/>
                        </a:rPr>
                        <a:t>   </a:t>
                      </a:r>
                      <a:r>
                        <a:rPr lang="en-US" sz="1400" b="1">
                          <a:latin typeface="+mn-ea"/>
                          <a:cs typeface="+mn-ea"/>
                        </a:rPr>
                        <a:t> 民工学校</a:t>
                      </a:r>
                      <a:r>
                        <a:rPr lang="en-US" sz="1400" b="0">
                          <a:latin typeface="+mn-ea"/>
                          <a:cs typeface="+mn-ea"/>
                        </a:rPr>
                        <a:t>-近1年内企业承建衢州市域范围内在建工程设有民工学校，且定时开展民工教育，教育台账记录完整的，得4分。（权重4分）</a:t>
                      </a:r>
                      <a:endParaRPr lang="en-US" altLang="en-US" sz="1400" b="0">
                        <a:latin typeface="+mn-ea"/>
                        <a:cs typeface="+mn-ea"/>
                      </a:endParaRPr>
                    </a:p>
                  </a:txBody>
                  <a:tcPr marL="68580" marR="68580" marT="0" marB="0" vert="horz" anchor="ctr" anchorCtr="0"/>
                </a:tc>
                <a:tc>
                  <a:txBody>
                    <a:bodyPr/>
                    <a:p>
                      <a:pPr indent="0">
                        <a:buNone/>
                      </a:pPr>
                      <a:r>
                        <a:rPr lang="en-US" sz="1400" b="1">
                          <a:latin typeface="+mn-ea"/>
                          <a:cs typeface="+mn-ea"/>
                        </a:rPr>
                        <a:t>    民工学校</a:t>
                      </a:r>
                      <a:r>
                        <a:rPr lang="en-US" sz="1400" b="0">
                          <a:latin typeface="+mn-ea"/>
                          <a:cs typeface="+mn-ea"/>
                        </a:rPr>
                        <a:t>-企业承建在建工程设有民工学校，且定时开展民工教育，教育台账记录完整的，每个加3分，项目竣工验收合格后扣除。</a:t>
                      </a:r>
                      <a:endParaRPr lang="en-US" sz="1400" b="0">
                        <a:latin typeface="+mn-ea"/>
                        <a:cs typeface="+mn-ea"/>
                      </a:endParaRPr>
                    </a:p>
                    <a:p>
                      <a:pPr indent="0">
                        <a:buNone/>
                      </a:pPr>
                      <a:r>
                        <a:rPr lang="en-US" sz="1400" b="0">
                          <a:latin typeface="+mn-ea"/>
                          <a:cs typeface="+mn-ea"/>
                        </a:rPr>
                        <a:t>（权重6分）</a:t>
                      </a:r>
                      <a:endParaRPr lang="en-US" altLang="en-US" sz="1400" b="0">
                        <a:latin typeface="+mn-ea"/>
                        <a:cs typeface="+mn-ea"/>
                      </a:endParaRPr>
                    </a:p>
                  </a:txBody>
                  <a:tcPr marL="68580" marR="68580" marT="0" marB="0" vert="horz" anchor="ctr" anchorCtr="0"/>
                </a:tc>
                <a:tc>
                  <a:txBody>
                    <a:bodyPr/>
                    <a:p>
                      <a:pPr indent="0">
                        <a:buNone/>
                      </a:pPr>
                      <a:r>
                        <a:rPr lang="en-US" sz="1400" b="0">
                          <a:latin typeface="+mn-ea"/>
                          <a:cs typeface="+mn-ea"/>
                        </a:rPr>
                        <a:t>1.每个项目加4分为每个项目加3分；</a:t>
                      </a:r>
                      <a:endParaRPr lang="en-US" sz="1400" b="0">
                        <a:latin typeface="+mn-ea"/>
                        <a:cs typeface="+mn-ea"/>
                      </a:endParaRPr>
                    </a:p>
                    <a:p>
                      <a:pPr indent="0">
                        <a:buNone/>
                      </a:pPr>
                      <a:r>
                        <a:rPr lang="en-US" sz="1400" b="0">
                          <a:latin typeface="+mn-ea"/>
                          <a:cs typeface="+mn-ea"/>
                        </a:rPr>
                        <a:t>2.权重由4分</a:t>
                      </a:r>
                      <a:r>
                        <a:rPr lang="zh-CN" altLang="en-US" sz="1400" b="0">
                          <a:latin typeface="+mn-ea"/>
                          <a:cs typeface="+mn-ea"/>
                        </a:rPr>
                        <a:t>调整</a:t>
                      </a:r>
                      <a:r>
                        <a:rPr lang="en-US" sz="1400" b="0">
                          <a:latin typeface="+mn-ea"/>
                          <a:cs typeface="+mn-ea"/>
                        </a:rPr>
                        <a:t>为6分，</a:t>
                      </a:r>
                      <a:r>
                        <a:rPr lang="zh-CN" altLang="en-US" sz="1400" b="0">
                          <a:latin typeface="+mn-ea"/>
                          <a:cs typeface="+mn-ea"/>
                        </a:rPr>
                        <a:t>暨</a:t>
                      </a:r>
                      <a:r>
                        <a:rPr lang="en-US" sz="1400" b="0">
                          <a:latin typeface="+mn-ea"/>
                          <a:cs typeface="+mn-ea"/>
                        </a:rPr>
                        <a:t>报2个在建项目得满分；</a:t>
                      </a:r>
                      <a:endParaRPr lang="en-US" sz="1400" b="0">
                        <a:latin typeface="+mn-ea"/>
                        <a:cs typeface="+mn-ea"/>
                      </a:endParaRPr>
                    </a:p>
                    <a:p>
                      <a:pPr indent="0">
                        <a:buNone/>
                      </a:pPr>
                      <a:r>
                        <a:rPr lang="en-US" sz="1400" b="0">
                          <a:latin typeface="+mn-ea"/>
                          <a:cs typeface="+mn-ea"/>
                        </a:rPr>
                        <a:t>3.有效期由竣工1年内有效改为竣工验收合格后即扣除</a:t>
                      </a:r>
                      <a:r>
                        <a:rPr lang="zh-CN" altLang="en-US" sz="1400" b="0">
                          <a:latin typeface="+mn-ea"/>
                          <a:cs typeface="+mn-ea"/>
                        </a:rPr>
                        <a:t>。</a:t>
                      </a:r>
                      <a:r>
                        <a:rPr lang="en-US" altLang="zh-CN" sz="1400" b="0">
                          <a:latin typeface="+mn-ea"/>
                          <a:cs typeface="+mn-ea"/>
                        </a:rPr>
                        <a:t>(</a:t>
                      </a:r>
                      <a:r>
                        <a:rPr lang="zh-CN" altLang="en-US" sz="1400" b="0">
                          <a:latin typeface="+mn-ea"/>
                          <a:cs typeface="+mn-ea"/>
                        </a:rPr>
                        <a:t>系统自动抓取到诚信平台项目竣工信息）</a:t>
                      </a:r>
                      <a:endParaRPr lang="zh-CN" altLang="en-US" sz="1400" b="0">
                        <a:latin typeface="+mn-ea"/>
                        <a:cs typeface="+mn-ea"/>
                      </a:endParaRPr>
                    </a:p>
                  </a:txBody>
                  <a:tcPr marL="68580" marR="68580" marT="0" marB="0" vert="horz" anchor="ctr" anchorCtr="0"/>
                </a:tc>
              </a:tr>
              <a:tr h="2987040">
                <a:tc>
                  <a:txBody>
                    <a:bodyPr/>
                    <a:p>
                      <a:pPr indent="0">
                        <a:buNone/>
                      </a:pPr>
                      <a:r>
                        <a:rPr lang="en-US" sz="1400" b="1">
                          <a:latin typeface="+mn-ea"/>
                          <a:cs typeface="+mn-ea"/>
                        </a:rPr>
                        <a:t>    创优夺杯</a:t>
                      </a:r>
                      <a:r>
                        <a:rPr lang="en-US" sz="1400" b="0">
                          <a:latin typeface="+mn-ea"/>
                          <a:cs typeface="+mn-ea"/>
                        </a:rPr>
                        <a:t>-近3年内企业承建衢州市域范围内工程获县级优质工程奖，每项得5分；获市“优质结构奖”或市“市政金奖、优秀园林工程奖”的，每项得10分（其中优秀园林工程奖金奖10分、银奖8分、铜奖6分）；获衢州市“衢江杯”优质工程称号的，每项得15分。获其他省级优质工程称号（包含浙江省优秀建筑装饰工程奖、浙江省市政金奖示范工程、浙江省优秀园林工程奖（金奖15分、银奖12分、铜奖10分)、浙江省优秀安装质量奖、浙江省钢结构工程优质奖）的，每项得15分。近5年内获“钱江杯”优质工程称号的，每项得20分；获其他国家级优质工程称号（包含全国市政金杯示范工程奖、中国建筑工程装饰奖、中国安装工程优质奖、中国钢结构金奖）的，每项得20分；获鲁班奖、詹天佑奖、国家优质工程奖的，每项得30分。（权重30分）</a:t>
                      </a:r>
                      <a:endParaRPr lang="en-US" altLang="en-US" sz="1400" b="0">
                        <a:latin typeface="+mn-ea"/>
                        <a:cs typeface="+mn-ea"/>
                      </a:endParaRPr>
                    </a:p>
                  </a:txBody>
                  <a:tcPr marL="68580" marR="68580" marT="0" marB="0" vert="horz" anchor="ctr" anchorCtr="0"/>
                </a:tc>
                <a:tc>
                  <a:txBody>
                    <a:bodyPr/>
                    <a:p>
                      <a:pPr indent="0" algn="ctr">
                        <a:buNone/>
                      </a:pPr>
                      <a:r>
                        <a:rPr lang="en-US" sz="1400" b="0">
                          <a:latin typeface="+mn-ea"/>
                          <a:cs typeface="Times New Roman" panose="02020603050405020304" charset="0"/>
                        </a:rPr>
                        <a:t>无</a:t>
                      </a:r>
                      <a:endParaRPr lang="en-US" altLang="en-US" sz="1400" b="0">
                        <a:latin typeface="+mn-ea"/>
                        <a:cs typeface="Times New Roman" panose="02020603050405020304" charset="0"/>
                      </a:endParaRPr>
                    </a:p>
                  </a:txBody>
                  <a:tcPr marL="68580" marR="68580" marT="0" marB="0" vert="horz" anchor="ctr" anchorCtr="0"/>
                </a:tc>
                <a:tc>
                  <a:txBody>
                    <a:bodyPr/>
                    <a:p>
                      <a:pPr indent="0">
                        <a:buNone/>
                      </a:pPr>
                      <a:r>
                        <a:rPr lang="en-US" sz="1400" b="0">
                          <a:latin typeface="+mn-ea"/>
                          <a:cs typeface="+mn-ea"/>
                        </a:rPr>
                        <a:t>    优质工程奖项加分已在省信用评价中体现，新版中取消该指标</a:t>
                      </a:r>
                      <a:endParaRPr lang="en-US" altLang="en-US" sz="1400" b="0">
                        <a:latin typeface="+mn-ea"/>
                        <a:cs typeface="+mn-ea"/>
                      </a:endParaRPr>
                    </a:p>
                  </a:txBody>
                  <a:tcPr marL="68580" marR="68580" marT="0" marB="0" vert="horz" anchor="ctr" anchorCtr="0"/>
                </a:tc>
              </a:tr>
              <a:tr h="381000">
                <a:tc>
                  <a:txBody>
                    <a:bodyPr/>
                    <a:p>
                      <a:pPr indent="0">
                        <a:buNone/>
                      </a:pPr>
                      <a:r>
                        <a:rPr lang="en-US" sz="1400" b="1">
                          <a:latin typeface="+mn-ea"/>
                          <a:cs typeface="+mn-ea"/>
                        </a:rPr>
                        <a:t>    安全标化</a:t>
                      </a:r>
                      <a:r>
                        <a:rPr lang="en-US" sz="1400" b="0">
                          <a:latin typeface="+mn-ea"/>
                          <a:cs typeface="+mn-ea"/>
                        </a:rPr>
                        <a:t>-近3年企业承建衢州市行政范围内的工程项目获“各县（市、区）建设工程安全文明施工标准化工地”称号的，每项得5分；获“衢州市建设安全文明施工标准化工地”称号的，每项得10分。近5年内获“浙江省建筑施工安全生产标准化管理优良工地”或“省级建筑业绿色施工示范工程”称号的，每项得15分；获住建部 “AAA及安全文明标准化工地”或“国家级绿色施工示范工程”称号的，每项得20分。（权重20分）</a:t>
                      </a:r>
                      <a:endParaRPr lang="en-US" altLang="en-US" sz="1400" b="0">
                        <a:latin typeface="+mn-ea"/>
                        <a:cs typeface="+mn-ea"/>
                      </a:endParaRPr>
                    </a:p>
                  </a:txBody>
                  <a:tcPr marL="68580" marR="68580" marT="0" marB="0" vert="horz" anchor="ctr" anchorCtr="0"/>
                </a:tc>
                <a:tc>
                  <a:txBody>
                    <a:bodyPr/>
                    <a:p>
                      <a:pPr indent="0" algn="ctr">
                        <a:buNone/>
                      </a:pPr>
                      <a:r>
                        <a:rPr lang="en-US" sz="1400" b="0">
                          <a:latin typeface="+mn-ea"/>
                          <a:cs typeface="Times New Roman" panose="02020603050405020304" charset="0"/>
                        </a:rPr>
                        <a:t>无</a:t>
                      </a:r>
                      <a:endParaRPr lang="en-US" altLang="en-US" sz="1400" b="0">
                        <a:latin typeface="+mn-ea"/>
                        <a:cs typeface="Times New Roman" panose="02020603050405020304" charset="0"/>
                      </a:endParaRPr>
                    </a:p>
                  </a:txBody>
                  <a:tcPr marL="68580" marR="68580" marT="0" marB="0" vert="horz" anchor="ctr" anchorCtr="0"/>
                </a:tc>
                <a:tc>
                  <a:txBody>
                    <a:bodyPr/>
                    <a:p>
                      <a:pPr indent="0">
                        <a:buNone/>
                      </a:pPr>
                      <a:r>
                        <a:rPr lang="en-US" sz="1400" b="0">
                          <a:latin typeface="+mn-ea"/>
                          <a:cs typeface="+mn-ea"/>
                        </a:rPr>
                        <a:t>    标准化工地奖项加分已在省信用评价中体现，新版中取消该指标</a:t>
                      </a:r>
                      <a:endParaRPr lang="en-US" altLang="en-US" sz="1400" b="0">
                        <a:latin typeface="+mn-ea"/>
                        <a:cs typeface="+mn-ea"/>
                      </a:endParaRPr>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20"/>
          <p:cNvSpPr txBox="1"/>
          <p:nvPr/>
        </p:nvSpPr>
        <p:spPr>
          <a:xfrm>
            <a:off x="550863" y="260350"/>
            <a:ext cx="10194925" cy="922020"/>
          </a:xfrm>
          <a:prstGeom prst="rect">
            <a:avLst/>
          </a:prstGeom>
          <a:noFill/>
          <a:ln w="9525">
            <a:noFill/>
          </a:ln>
        </p:spPr>
        <p:txBody>
          <a:bodyPr wrap="square" anchor="t" anchorCtr="0">
            <a:spAutoFit/>
          </a:bodyPr>
          <a:p>
            <a:r>
              <a:rPr lang="zh-CN" noProof="1" dirty="0">
                <a:solidFill>
                  <a:srgbClr val="002060"/>
                </a:solidFill>
                <a:latin typeface="微软雅黑" panose="020B0503020204020204" pitchFamily="34" charset="-122"/>
                <a:ea typeface="微软雅黑" panose="020B0503020204020204" pitchFamily="34" charset="-122"/>
                <a:cs typeface="+mn-cs"/>
              </a:rPr>
              <a:t>（二）专用指标改动（</a:t>
            </a:r>
            <a:r>
              <a:rPr lang="en-US" altLang="zh-CN" noProof="1" dirty="0">
                <a:solidFill>
                  <a:srgbClr val="002060"/>
                </a:solidFill>
                <a:latin typeface="微软雅黑" panose="020B0503020204020204" pitchFamily="34" charset="-122"/>
                <a:ea typeface="微软雅黑" panose="020B0503020204020204" pitchFamily="34" charset="-122"/>
                <a:cs typeface="+mn-cs"/>
              </a:rPr>
              <a:t>500</a:t>
            </a:r>
            <a:r>
              <a:rPr lang="zh-CN" altLang="en-US" noProof="1" dirty="0">
                <a:solidFill>
                  <a:srgbClr val="002060"/>
                </a:solidFill>
                <a:latin typeface="微软雅黑" panose="020B0503020204020204" pitchFamily="34" charset="-122"/>
                <a:ea typeface="微软雅黑" panose="020B0503020204020204" pitchFamily="34" charset="-122"/>
                <a:cs typeface="+mn-cs"/>
              </a:rPr>
              <a:t>分</a:t>
            </a:r>
            <a:r>
              <a:rPr lang="zh-CN" noProof="1" dirty="0">
                <a:solidFill>
                  <a:srgbClr val="002060"/>
                </a:solidFill>
                <a:latin typeface="微软雅黑" panose="020B0503020204020204" pitchFamily="34" charset="-122"/>
                <a:ea typeface="微软雅黑" panose="020B0503020204020204" pitchFamily="34" charset="-122"/>
                <a:cs typeface="+mn-cs"/>
              </a:rPr>
              <a:t>）</a:t>
            </a:r>
            <a:endParaRPr lang="zh-CN" noProof="1" dirty="0">
              <a:solidFill>
                <a:srgbClr val="002060"/>
              </a:solidFill>
              <a:latin typeface="微软雅黑" panose="020B0503020204020204" pitchFamily="34" charset="-122"/>
              <a:ea typeface="微软雅黑" panose="020B0503020204020204" pitchFamily="34" charset="-122"/>
              <a:cs typeface="+mn-cs"/>
            </a:endParaRPr>
          </a:p>
          <a:p>
            <a:endParaRPr lang="zh-CN" altLang="en-US" noProof="1" dirty="0">
              <a:solidFill>
                <a:srgbClr val="002060"/>
              </a:solidFill>
              <a:latin typeface="微软雅黑" panose="020B0503020204020204" pitchFamily="34" charset="-122"/>
              <a:ea typeface="微软雅黑" panose="020B0503020204020204" pitchFamily="34" charset="-122"/>
              <a:sym typeface="+mn-ea"/>
            </a:endParaRPr>
          </a:p>
          <a:p>
            <a:endParaRPr lang="zh-CN" sz="1800" noProof="1" dirty="0">
              <a:solidFill>
                <a:srgbClr val="002060"/>
              </a:solidFill>
              <a:latin typeface="微软雅黑" panose="020B0503020204020204" pitchFamily="34" charset="-122"/>
              <a:ea typeface="微软雅黑" panose="020B0503020204020204" pitchFamily="34" charset="-122"/>
            </a:endParaRPr>
          </a:p>
        </p:txBody>
      </p:sp>
      <p:graphicFrame>
        <p:nvGraphicFramePr>
          <p:cNvPr id="7" name="表格 6"/>
          <p:cNvGraphicFramePr/>
          <p:nvPr/>
        </p:nvGraphicFramePr>
        <p:xfrm>
          <a:off x="695325" y="692785"/>
          <a:ext cx="10492740" cy="3596640"/>
        </p:xfrm>
        <a:graphic>
          <a:graphicData uri="http://schemas.openxmlformats.org/drawingml/2006/table">
            <a:tbl>
              <a:tblPr firstRow="1" bandRow="1">
                <a:tableStyleId>{5C22544A-7EE6-4342-B048-85BDC9FD1C3A}</a:tableStyleId>
              </a:tblPr>
              <a:tblGrid>
                <a:gridCol w="3152775"/>
                <a:gridCol w="3839210"/>
                <a:gridCol w="3500755"/>
              </a:tblGrid>
              <a:tr h="381000">
                <a:tc>
                  <a:txBody>
                    <a:bodyPr/>
                    <a:p>
                      <a:pPr algn="ctr">
                        <a:buNone/>
                      </a:pPr>
                      <a:r>
                        <a:rPr lang="zh-CN" altLang="en-US"/>
                        <a:t>旧版</a:t>
                      </a:r>
                      <a:endParaRPr lang="zh-CN" altLang="en-US"/>
                    </a:p>
                  </a:txBody>
                  <a:tcPr anchor="ctr" anchorCtr="0"/>
                </a:tc>
                <a:tc>
                  <a:txBody>
                    <a:bodyPr/>
                    <a:p>
                      <a:pPr algn="ctr">
                        <a:buNone/>
                      </a:pPr>
                      <a:r>
                        <a:rPr lang="zh-CN" altLang="en-US"/>
                        <a:t>新版</a:t>
                      </a:r>
                      <a:endParaRPr lang="zh-CN" altLang="en-US"/>
                    </a:p>
                  </a:txBody>
                  <a:tcPr anchor="ctr" anchorCtr="0"/>
                </a:tc>
                <a:tc>
                  <a:txBody>
                    <a:bodyPr/>
                    <a:p>
                      <a:pPr algn="ctr">
                        <a:buNone/>
                      </a:pPr>
                      <a:r>
                        <a:rPr lang="zh-CN" altLang="en-US"/>
                        <a:t>新版改动</a:t>
                      </a:r>
                      <a:endParaRPr lang="zh-CN" altLang="en-US"/>
                    </a:p>
                  </a:txBody>
                  <a:tcPr anchor="ctr" anchorCtr="0"/>
                </a:tc>
              </a:tr>
              <a:tr h="381000">
                <a:tc>
                  <a:txBody>
                    <a:bodyPr/>
                    <a:p>
                      <a:pPr indent="0" algn="l">
                        <a:buNone/>
                      </a:pPr>
                      <a:r>
                        <a:rPr lang="en-US" sz="1400" b="0">
                          <a:latin typeface="+mn-ea"/>
                          <a:cs typeface="+mn-ea"/>
                        </a:rPr>
                        <a:t>        </a:t>
                      </a:r>
                      <a:r>
                        <a:rPr lang="en-US" sz="1400" b="1">
                          <a:latin typeface="+mn-ea"/>
                          <a:cs typeface="+mn-ea"/>
                        </a:rPr>
                        <a:t>标杆工地</a:t>
                      </a:r>
                      <a:r>
                        <a:rPr lang="en-US" sz="1400" b="0">
                          <a:latin typeface="+mn-ea"/>
                          <a:cs typeface="+mn-ea"/>
                        </a:rPr>
                        <a:t>-近3年由县（市、区）辖区住建局组织，企业承建衢州市域范围内的工程作为县级质量（安全）标杆工地，召开的现场观摩活动的，得5分；由市住建局组织，企业承建衢州市行政范围内的工程作为市级质量（安全）标杆工地，召开的现场观摩活动的，得10分。近5年内由省建设厅组织，企业承建衢州市域范围内的工程作为省级质量（安全）标杆工地，召开的现场观摩活动的，得15分。由住建部组织，企业承建衢州市域范围内的工程作为部级质量（安全）标杆工地，召开的现场观摩活动的，得20分。（权重20分）</a:t>
                      </a:r>
                      <a:endParaRPr lang="en-US" altLang="en-US" sz="1400" b="0">
                        <a:latin typeface="+mn-ea"/>
                        <a:cs typeface="+mn-ea"/>
                      </a:endParaRPr>
                    </a:p>
                  </a:txBody>
                  <a:tcPr marL="68580" marR="68580" marT="0" marB="0" vert="horz" anchor="ctr" anchorCtr="0"/>
                </a:tc>
                <a:tc>
                  <a:txBody>
                    <a:bodyPr/>
                    <a:p>
                      <a:pPr indent="0" algn="l">
                        <a:buNone/>
                      </a:pPr>
                      <a:r>
                        <a:rPr lang="en-US" sz="1400" b="0">
                          <a:latin typeface="+mn-ea"/>
                          <a:cs typeface="+mn-ea"/>
                        </a:rPr>
                        <a:t>      </a:t>
                      </a:r>
                      <a:r>
                        <a:rPr lang="en-US" sz="1400" b="1">
                          <a:latin typeface="+mn-ea"/>
                          <a:cs typeface="+mn-ea"/>
                        </a:rPr>
                        <a:t>标杆工地</a:t>
                      </a:r>
                      <a:r>
                        <a:rPr lang="en-US" sz="1400" b="0">
                          <a:latin typeface="+mn-ea"/>
                          <a:cs typeface="+mn-ea"/>
                        </a:rPr>
                        <a:t>-近2年内，由县级、设区市级和省级及以上建设行政主管部门组织，企业承建项目作为标杆工地召开观摩活动的，分别加6、8、10分。（权重10分） </a:t>
                      </a:r>
                      <a:endParaRPr lang="en-US" altLang="en-US" sz="1400" b="0">
                        <a:latin typeface="+mn-ea"/>
                        <a:cs typeface="+mn-ea"/>
                      </a:endParaRPr>
                    </a:p>
                  </a:txBody>
                  <a:tcPr marL="68580" marR="68580" marT="0" marB="0" vert="horz" anchor="ctr" anchorCtr="0"/>
                </a:tc>
                <a:tc>
                  <a:txBody>
                    <a:bodyPr/>
                    <a:p>
                      <a:pPr indent="0" algn="l">
                        <a:buNone/>
                      </a:pPr>
                      <a:r>
                        <a:rPr lang="en-US" sz="1400" b="0">
                          <a:latin typeface="+mn-ea"/>
                          <a:cs typeface="+mn-ea"/>
                        </a:rPr>
                        <a:t>1.权重由20分改为10分；</a:t>
                      </a:r>
                      <a:endParaRPr lang="en-US" sz="1400" b="0">
                        <a:latin typeface="+mn-ea"/>
                        <a:cs typeface="+mn-ea"/>
                      </a:endParaRPr>
                    </a:p>
                    <a:p>
                      <a:pPr indent="0" algn="l">
                        <a:buNone/>
                      </a:pPr>
                      <a:r>
                        <a:rPr lang="en-US" sz="1400" b="0">
                          <a:latin typeface="+mn-ea"/>
                          <a:cs typeface="+mn-ea"/>
                        </a:rPr>
                        <a:t>2.有效期统一改为2年；</a:t>
                      </a:r>
                      <a:endParaRPr lang="en-US" sz="1400" b="0">
                        <a:latin typeface="+mn-ea"/>
                        <a:cs typeface="+mn-ea"/>
                      </a:endParaRPr>
                    </a:p>
                    <a:p>
                      <a:pPr indent="0" algn="l">
                        <a:buNone/>
                      </a:pPr>
                      <a:r>
                        <a:rPr lang="en-US" sz="1400" b="0">
                          <a:latin typeface="+mn-ea"/>
                          <a:cs typeface="+mn-ea"/>
                        </a:rPr>
                        <a:t>3.观摩会内容不局限于质量（安全）方面，加分累计。</a:t>
                      </a:r>
                      <a:endParaRPr lang="en-US" sz="1400" b="0">
                        <a:latin typeface="+mn-ea"/>
                        <a:cs typeface="+mn-ea"/>
                      </a:endParaRPr>
                    </a:p>
                    <a:p>
                      <a:pPr indent="0" algn="l">
                        <a:buNone/>
                      </a:pPr>
                      <a:r>
                        <a:rPr lang="en-US" sz="1400" b="0">
                          <a:latin typeface="+mn-ea"/>
                          <a:cs typeface="+mn-ea"/>
                        </a:rPr>
                        <a:t>4.省级和部级组织的现场观摩会划为同一档加10分</a:t>
                      </a:r>
                      <a:endParaRPr lang="en-US" altLang="en-US" sz="1400" b="0">
                        <a:latin typeface="+mn-ea"/>
                        <a:cs typeface="+mn-ea"/>
                      </a:endParaRPr>
                    </a:p>
                  </a:txBody>
                  <a:tcPr marL="68580" marR="68580" marT="0" marB="0" vert="horz" anchor="ctr" anchorCtr="0"/>
                </a:tc>
              </a:tr>
              <a:tr h="381000">
                <a:tc>
                  <a:txBody>
                    <a:bodyPr/>
                    <a:p>
                      <a:pPr indent="0" algn="l">
                        <a:buNone/>
                      </a:pPr>
                      <a:r>
                        <a:rPr lang="en-US" sz="1400" b="0">
                          <a:latin typeface="+mn-ea"/>
                          <a:cs typeface="+mn-ea"/>
                        </a:rPr>
                        <a:t>      </a:t>
                      </a:r>
                      <a:r>
                        <a:rPr lang="en-US" sz="1400" b="1">
                          <a:latin typeface="+mn-ea"/>
                          <a:cs typeface="+mn-ea"/>
                        </a:rPr>
                        <a:t> 检查通报</a:t>
                      </a:r>
                      <a:r>
                        <a:rPr lang="en-US" sz="1400" b="0">
                          <a:latin typeface="+mn-ea"/>
                          <a:cs typeface="+mn-ea"/>
                        </a:rPr>
                        <a:t>-近1年内企业承建衢州市域范围内的工程项目在县、市、省、部级行政主管部门组织的质量、安全、市场行为、农民工工资、合同履约等检查被通报的，每次分别扣5、10、15、20分。（权重30分）</a:t>
                      </a:r>
                      <a:endParaRPr lang="en-US" altLang="en-US" sz="1400" b="0">
                        <a:latin typeface="+mn-ea"/>
                        <a:cs typeface="+mn-ea"/>
                      </a:endParaRPr>
                    </a:p>
                  </a:txBody>
                  <a:tcPr marL="68580" marR="68580" marT="0" marB="0" vert="horz" anchor="ctr" anchorCtr="0"/>
                </a:tc>
                <a:tc>
                  <a:txBody>
                    <a:bodyPr/>
                    <a:p>
                      <a:pPr indent="0" algn="l">
                        <a:buNone/>
                      </a:pPr>
                      <a:r>
                        <a:rPr lang="en-US" sz="1400" b="0">
                          <a:latin typeface="+mn-ea"/>
                          <a:cs typeface="+mn-ea"/>
                        </a:rPr>
                        <a:t>     </a:t>
                      </a:r>
                      <a:r>
                        <a:rPr lang="en-US" sz="1400" b="1">
                          <a:latin typeface="+mn-ea"/>
                          <a:cs typeface="+mn-ea"/>
                        </a:rPr>
                        <a:t> 检查通报</a:t>
                      </a:r>
                      <a:r>
                        <a:rPr lang="en-US" sz="1400" b="0">
                          <a:latin typeface="+mn-ea"/>
                          <a:cs typeface="+mn-ea"/>
                        </a:rPr>
                        <a:t>-近1年内，企业承建项目在县级、设区市级、省级、部级建设行政主管部门组织的质量、安全、市场行为、疫情防控等检查被通报的，每次分别扣2、4、6、8分。</a:t>
                      </a:r>
                      <a:endParaRPr lang="en-US" sz="1400" b="0">
                        <a:latin typeface="+mn-ea"/>
                        <a:cs typeface="+mn-ea"/>
                      </a:endParaRPr>
                    </a:p>
                    <a:p>
                      <a:pPr indent="0" algn="l">
                        <a:buNone/>
                      </a:pPr>
                      <a:r>
                        <a:rPr lang="en-US" sz="1400" b="0">
                          <a:latin typeface="+mn-ea"/>
                          <a:cs typeface="+mn-ea"/>
                        </a:rPr>
                        <a:t>（权重20分）</a:t>
                      </a:r>
                      <a:endParaRPr lang="en-US" altLang="en-US" sz="1400" b="0">
                        <a:latin typeface="+mn-ea"/>
                        <a:cs typeface="+mn-ea"/>
                      </a:endParaRPr>
                    </a:p>
                  </a:txBody>
                  <a:tcPr marL="68580" marR="68580" marT="0" marB="0" vert="horz" anchor="ctr" anchorCtr="0"/>
                </a:tc>
                <a:tc>
                  <a:txBody>
                    <a:bodyPr/>
                    <a:p>
                      <a:pPr indent="0" algn="l">
                        <a:buNone/>
                      </a:pPr>
                      <a:r>
                        <a:rPr lang="en-US" sz="1400" b="0">
                          <a:latin typeface="+mn-ea"/>
                          <a:cs typeface="+mn-ea"/>
                        </a:rPr>
                        <a:t>权重由30分改为20分，每个级别通报扣分分值也相应下降</a:t>
                      </a:r>
                      <a:endParaRPr lang="en-US" altLang="en-US" sz="1400" b="0">
                        <a:latin typeface="+mn-ea"/>
                        <a:cs typeface="+mn-ea"/>
                      </a:endParaRPr>
                    </a:p>
                  </a:txBody>
                  <a:tcPr marL="68580" marR="68580" marT="0" marB="0" vert="horz" anchor="ctr" anchorCtr="0"/>
                </a:tc>
              </a:tr>
              <a:tr h="381000">
                <a:tc>
                  <a:txBody>
                    <a:bodyPr/>
                    <a:p>
                      <a:pPr indent="0" algn="l">
                        <a:buNone/>
                      </a:pPr>
                      <a:r>
                        <a:rPr lang="en-US" sz="1400" b="1">
                          <a:latin typeface="+mn-ea"/>
                          <a:cs typeface="+mn-ea"/>
                        </a:rPr>
                        <a:t>       人员到位到岗</a:t>
                      </a:r>
                      <a:r>
                        <a:rPr lang="en-US" sz="1400" b="0">
                          <a:latin typeface="+mn-ea"/>
                          <a:cs typeface="+mn-ea"/>
                        </a:rPr>
                        <a:t>-项目经理或工程总承包项目负责人未按合同要求到岗履职的每次扣5分，合同约定的其他管理人员每次扣2分。（权重40分）</a:t>
                      </a:r>
                      <a:endParaRPr lang="en-US" altLang="en-US" sz="1400" b="0">
                        <a:latin typeface="+mn-ea"/>
                        <a:cs typeface="+mn-ea"/>
                      </a:endParaRPr>
                    </a:p>
                  </a:txBody>
                  <a:tcPr marL="68580" marR="68580" marT="0" marB="0" vert="horz" anchor="ctr" anchorCtr="0"/>
                </a:tc>
                <a:tc>
                  <a:txBody>
                    <a:bodyPr/>
                    <a:p>
                      <a:pPr indent="0" algn="l">
                        <a:buNone/>
                      </a:pPr>
                      <a:r>
                        <a:rPr lang="en-US" sz="1400" b="0">
                          <a:latin typeface="+mn-ea"/>
                          <a:cs typeface="Times New Roman" panose="02020603050405020304" charset="0"/>
                        </a:rPr>
                        <a:t>无</a:t>
                      </a:r>
                      <a:endParaRPr lang="en-US" altLang="en-US" sz="1400" b="0">
                        <a:latin typeface="+mn-ea"/>
                        <a:cs typeface="Times New Roman" panose="02020603050405020304" charset="0"/>
                      </a:endParaRPr>
                    </a:p>
                  </a:txBody>
                  <a:tcPr marL="68580" marR="68580" marT="0" marB="0" vert="horz" anchor="ctr" anchorCtr="0"/>
                </a:tc>
                <a:tc>
                  <a:txBody>
                    <a:bodyPr/>
                    <a:p>
                      <a:pPr indent="0" algn="l">
                        <a:buNone/>
                      </a:pPr>
                      <a:r>
                        <a:rPr lang="en-US" sz="1400" b="0">
                          <a:latin typeface="+mn-ea"/>
                          <a:cs typeface="+mn-ea"/>
                        </a:rPr>
                        <a:t>新版中在日常监管-现场行为检查中予以体现扣分</a:t>
                      </a:r>
                      <a:endParaRPr lang="en-US" altLang="en-US" sz="1400" b="0">
                        <a:latin typeface="+mn-ea"/>
                        <a:cs typeface="+mn-ea"/>
                      </a:endParaRPr>
                    </a:p>
                  </a:txBody>
                  <a:tcPr marL="68580" marR="68580" marT="0" marB="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advClick="0" advTm="0">
        <p:pull/>
      </p:transition>
    </mc:Choice>
    <mc:Fallback>
      <p:transition spd="med" advClick="0" advTm="0">
        <p:pull/>
      </p:transition>
    </mc:Fallback>
  </mc:AlternateContent>
</p:sld>
</file>

<file path=ppt/tags/tag1.xml><?xml version="1.0" encoding="utf-8"?>
<p:tagLst xmlns:p="http://schemas.openxmlformats.org/presentationml/2006/main">
  <p:tag name="KSO_WPP_MARK_KEY" val="b55f0fd8-0bee-4566-a8b5-221239efd2a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17524</Words>
  <Application>WPS 演示</Application>
  <PresentationFormat>自定义</PresentationFormat>
  <Paragraphs>1663</Paragraphs>
  <Slides>55</Slides>
  <Notes>88</Notes>
  <HiddenSlides>0</HiddenSlides>
  <MMClips>0</MMClips>
  <ScaleCrop>false</ScaleCrop>
  <HeadingPairs>
    <vt:vector size="6" baseType="variant">
      <vt:variant>
        <vt:lpstr>已用的字体</vt:lpstr>
      </vt:variant>
      <vt:variant>
        <vt:i4>14</vt:i4>
      </vt:variant>
      <vt:variant>
        <vt:lpstr>主题</vt:lpstr>
      </vt:variant>
      <vt:variant>
        <vt:i4>7</vt:i4>
      </vt:variant>
      <vt:variant>
        <vt:lpstr>幻灯片标题</vt:lpstr>
      </vt:variant>
      <vt:variant>
        <vt:i4>55</vt:i4>
      </vt:variant>
    </vt:vector>
  </HeadingPairs>
  <TitlesOfParts>
    <vt:vector size="76" baseType="lpstr">
      <vt:lpstr>Arial</vt:lpstr>
      <vt:lpstr>宋体</vt:lpstr>
      <vt:lpstr>Wingdings</vt:lpstr>
      <vt:lpstr>Calibri</vt:lpstr>
      <vt:lpstr>微软雅黑</vt:lpstr>
      <vt:lpstr>U.S. 101</vt:lpstr>
      <vt:lpstr>Segoe Print</vt:lpstr>
      <vt:lpstr>Roboto</vt:lpstr>
      <vt:lpstr>Times New Roman</vt:lpstr>
      <vt:lpstr>仿宋_GB2312</vt:lpstr>
      <vt:lpstr>Arial Unicode MS</vt:lpstr>
      <vt:lpstr>楷体_GB2312</vt:lpstr>
      <vt:lpstr>仿宋</vt:lpstr>
      <vt:lpstr>新宋体</vt:lpstr>
      <vt:lpstr>Office 主题​​</vt:lpstr>
      <vt:lpstr>自定义设计方案</vt:lpstr>
      <vt:lpstr>1_Office 主题​​</vt:lpstr>
      <vt:lpstr>2_Office 主题​​</vt:lpstr>
      <vt:lpstr>3_Office 主题​​</vt:lpstr>
      <vt:lpstr>4_Office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zhangying</dc:creator>
  <cp:lastModifiedBy>坏耗子</cp:lastModifiedBy>
  <cp:revision>963</cp:revision>
  <dcterms:created xsi:type="dcterms:W3CDTF">2023-08-24T09:08:00Z</dcterms:created>
  <dcterms:modified xsi:type="dcterms:W3CDTF">2023-08-25T02:38:18Z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D04586274BC34BC49AFD2536A655CD11_13</vt:lpwstr>
  </property>
</Properties>
</file>